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0" r:id="rId4"/>
  </p:sldMasterIdLst>
  <p:notesMasterIdLst>
    <p:notesMasterId r:id="rId33"/>
  </p:notesMasterIdLst>
  <p:handoutMasterIdLst>
    <p:handoutMasterId r:id="rId34"/>
  </p:handoutMasterIdLst>
  <p:sldIdLst>
    <p:sldId id="278" r:id="rId5"/>
    <p:sldId id="279" r:id="rId6"/>
    <p:sldId id="339" r:id="rId7"/>
    <p:sldId id="280" r:id="rId8"/>
    <p:sldId id="281" r:id="rId9"/>
    <p:sldId id="284" r:id="rId10"/>
    <p:sldId id="282" r:id="rId11"/>
    <p:sldId id="305" r:id="rId12"/>
    <p:sldId id="306" r:id="rId13"/>
    <p:sldId id="304" r:id="rId14"/>
    <p:sldId id="288" r:id="rId15"/>
    <p:sldId id="296" r:id="rId16"/>
    <p:sldId id="294" r:id="rId17"/>
    <p:sldId id="287" r:id="rId18"/>
    <p:sldId id="289" r:id="rId19"/>
    <p:sldId id="290" r:id="rId20"/>
    <p:sldId id="299" r:id="rId21"/>
    <p:sldId id="295" r:id="rId22"/>
    <p:sldId id="343" r:id="rId23"/>
    <p:sldId id="297" r:id="rId24"/>
    <p:sldId id="298" r:id="rId25"/>
    <p:sldId id="342" r:id="rId26"/>
    <p:sldId id="291" r:id="rId27"/>
    <p:sldId id="301" r:id="rId28"/>
    <p:sldId id="335" r:id="rId29"/>
    <p:sldId id="331" r:id="rId30"/>
    <p:sldId id="341" r:id="rId31"/>
    <p:sldId id="293" r:id="rId32"/>
  </p:sldIdLst>
  <p:sldSz cx="12192000" cy="6858000"/>
  <p:notesSz cx="13716000" cy="24384000"/>
  <p:defaultTextStyle>
    <a:defPPr rtl="0">
      <a:defRPr lang="it-IT"/>
    </a:defPPr>
    <a:lvl1pPr marL="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F6"/>
    <a:srgbClr val="202C8F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5471" autoAdjust="0"/>
  </p:normalViewPr>
  <p:slideViewPr>
    <p:cSldViewPr snapToGrid="0" snapToObjects="1">
      <p:cViewPr>
        <p:scale>
          <a:sx n="100" d="100"/>
          <a:sy n="100" d="100"/>
        </p:scale>
        <p:origin x="-106" y="-58"/>
      </p:cViewPr>
      <p:guideLst>
        <p:guide orient="horz" pos="2616"/>
        <p:guide orient="horz" pos="3264"/>
        <p:guide orient="horz" pos="2136"/>
        <p:guide orient="horz" pos="4008"/>
        <p:guide orient="horz" pos="1152"/>
        <p:guide orient="horz" pos="2352"/>
        <p:guide orient="horz" pos="1512"/>
        <p:guide orient="horz" pos="2448"/>
        <p:guide orient="horz" pos="960"/>
        <p:guide/>
        <p:guide pos="456"/>
        <p:guide pos="69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7" d="100"/>
          <a:sy n="37" d="100"/>
        </p:scale>
        <p:origin x="41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51EE7BDC-8E24-6780-BDDA-9880C6E071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09E11F7C-D633-F110-01EF-0A49BDA69E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632443B1-C7A7-4180-BA1A-BD141AEF2587}" type="datetime1">
              <a:rPr lang="it-IT" smtClean="0"/>
              <a:t>09/01/2024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4A97A892-599C-EA50-C0F4-83098AFA3E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F8148652-9B52-34C1-A93E-94A5E7717B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F4B61E72-FB73-4645-B4E3-DF8DF1681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432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it-IT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3051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1125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9151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3751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0638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9130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531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0378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725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9376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363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084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98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014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0087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649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magine 0" descr="preencoded.png">
            <a:extLst>
              <a:ext uri="{FF2B5EF4-FFF2-40B4-BE49-F238E27FC236}">
                <a16:creationId xmlns:a16="http://schemas.microsoft.com/office/drawing/2014/main" xmlns="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xmlns="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xmlns="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it-IT" sz="4400"/>
            </a:lvl1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it-IT" sz="2400"/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xmlns="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64" name="Segnaposto immagine 62">
            <a:extLst>
              <a:ext uri="{FF2B5EF4-FFF2-40B4-BE49-F238E27FC236}">
                <a16:creationId xmlns:a16="http://schemas.microsoft.com/office/drawing/2014/main" xmlns="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endParaRPr lang="it-IT" dirty="0"/>
          </a:p>
        </p:txBody>
      </p:sp>
      <p:sp>
        <p:nvSpPr>
          <p:cNvPr id="52" name="Segnaposto testo 51">
            <a:extLst>
              <a:ext uri="{FF2B5EF4-FFF2-40B4-BE49-F238E27FC236}">
                <a16:creationId xmlns:a16="http://schemas.microsoft.com/office/drawing/2014/main" xmlns="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47" name="Segnaposto testo 4">
            <a:extLst>
              <a:ext uri="{FF2B5EF4-FFF2-40B4-BE49-F238E27FC236}">
                <a16:creationId xmlns:a16="http://schemas.microsoft.com/office/drawing/2014/main" xmlns="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68" name="Segnaposto immagine 62">
            <a:extLst>
              <a:ext uri="{FF2B5EF4-FFF2-40B4-BE49-F238E27FC236}">
                <a16:creationId xmlns:a16="http://schemas.microsoft.com/office/drawing/2014/main" xmlns="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endParaRPr lang="it-IT" dirty="0"/>
          </a:p>
        </p:txBody>
      </p:sp>
      <p:sp>
        <p:nvSpPr>
          <p:cNvPr id="58" name="Segnaposto testo 51">
            <a:extLst>
              <a:ext uri="{FF2B5EF4-FFF2-40B4-BE49-F238E27FC236}">
                <a16:creationId xmlns:a16="http://schemas.microsoft.com/office/drawing/2014/main" xmlns="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48" name="Segnaposto testo 4">
            <a:extLst>
              <a:ext uri="{FF2B5EF4-FFF2-40B4-BE49-F238E27FC236}">
                <a16:creationId xmlns:a16="http://schemas.microsoft.com/office/drawing/2014/main" xmlns="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67" name="Segnaposto immagine 62">
            <a:extLst>
              <a:ext uri="{FF2B5EF4-FFF2-40B4-BE49-F238E27FC236}">
                <a16:creationId xmlns:a16="http://schemas.microsoft.com/office/drawing/2014/main" xmlns="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endParaRPr lang="it-IT" dirty="0"/>
          </a:p>
        </p:txBody>
      </p:sp>
      <p:sp>
        <p:nvSpPr>
          <p:cNvPr id="59" name="Segnaposto testo 51">
            <a:extLst>
              <a:ext uri="{FF2B5EF4-FFF2-40B4-BE49-F238E27FC236}">
                <a16:creationId xmlns:a16="http://schemas.microsoft.com/office/drawing/2014/main" xmlns="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49" name="Segnaposto testo 4">
            <a:extLst>
              <a:ext uri="{FF2B5EF4-FFF2-40B4-BE49-F238E27FC236}">
                <a16:creationId xmlns:a16="http://schemas.microsoft.com/office/drawing/2014/main" xmlns="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66" name="Segnaposto immagine 62">
            <a:extLst>
              <a:ext uri="{FF2B5EF4-FFF2-40B4-BE49-F238E27FC236}">
                <a16:creationId xmlns:a16="http://schemas.microsoft.com/office/drawing/2014/main" xmlns="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endParaRPr lang="it-IT" dirty="0"/>
          </a:p>
        </p:txBody>
      </p:sp>
      <p:sp>
        <p:nvSpPr>
          <p:cNvPr id="60" name="Segnaposto testo 51">
            <a:extLst>
              <a:ext uri="{FF2B5EF4-FFF2-40B4-BE49-F238E27FC236}">
                <a16:creationId xmlns:a16="http://schemas.microsoft.com/office/drawing/2014/main" xmlns="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50" name="Segnaposto testo 4">
            <a:extLst>
              <a:ext uri="{FF2B5EF4-FFF2-40B4-BE49-F238E27FC236}">
                <a16:creationId xmlns:a16="http://schemas.microsoft.com/office/drawing/2014/main" xmlns="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65" name="Segnaposto immagine 62">
            <a:extLst>
              <a:ext uri="{FF2B5EF4-FFF2-40B4-BE49-F238E27FC236}">
                <a16:creationId xmlns:a16="http://schemas.microsoft.com/office/drawing/2014/main" xmlns="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endParaRPr lang="it-IT" dirty="0"/>
          </a:p>
        </p:txBody>
      </p:sp>
      <p:sp>
        <p:nvSpPr>
          <p:cNvPr id="61" name="Segnaposto testo 51">
            <a:extLst>
              <a:ext uri="{FF2B5EF4-FFF2-40B4-BE49-F238E27FC236}">
                <a16:creationId xmlns:a16="http://schemas.microsoft.com/office/drawing/2014/main" xmlns="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xmlns="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xmlns="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xmlns="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it-IT">
                <a:solidFill>
                  <a:schemeClr val="accent6"/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0" name="Immagine 2" descr="preencoded.png">
            <a:extLst>
              <a:ext uri="{FF2B5EF4-FFF2-40B4-BE49-F238E27FC236}">
                <a16:creationId xmlns:a16="http://schemas.microsoft.com/office/drawing/2014/main" xmlns="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1" name="Segnaposto testo 2">
            <a:extLst>
              <a:ext uri="{FF2B5EF4-FFF2-40B4-BE49-F238E27FC236}">
                <a16:creationId xmlns:a16="http://schemas.microsoft.com/office/drawing/2014/main" xmlns="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2" name="Segnaposto testo 4">
            <a:extLst>
              <a:ext uri="{FF2B5EF4-FFF2-40B4-BE49-F238E27FC236}">
                <a16:creationId xmlns:a16="http://schemas.microsoft.com/office/drawing/2014/main" xmlns="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3" name="Segnaposto testo 4">
            <a:extLst>
              <a:ext uri="{FF2B5EF4-FFF2-40B4-BE49-F238E27FC236}">
                <a16:creationId xmlns:a16="http://schemas.microsoft.com/office/drawing/2014/main" xmlns="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4" name="Segnaposto testo 4">
            <a:extLst>
              <a:ext uri="{FF2B5EF4-FFF2-40B4-BE49-F238E27FC236}">
                <a16:creationId xmlns:a16="http://schemas.microsoft.com/office/drawing/2014/main" xmlns="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5" name="Segnaposto testo 4">
            <a:extLst>
              <a:ext uri="{FF2B5EF4-FFF2-40B4-BE49-F238E27FC236}">
                <a16:creationId xmlns:a16="http://schemas.microsoft.com/office/drawing/2014/main" xmlns="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MMM AAAA</a:t>
            </a:r>
          </a:p>
        </p:txBody>
      </p:sp>
      <p:sp>
        <p:nvSpPr>
          <p:cNvPr id="36" name="Segnaposto testo 51">
            <a:extLst>
              <a:ext uri="{FF2B5EF4-FFF2-40B4-BE49-F238E27FC236}">
                <a16:creationId xmlns:a16="http://schemas.microsoft.com/office/drawing/2014/main" xmlns="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37" name="Segnaposto testo 51">
            <a:extLst>
              <a:ext uri="{FF2B5EF4-FFF2-40B4-BE49-F238E27FC236}">
                <a16:creationId xmlns:a16="http://schemas.microsoft.com/office/drawing/2014/main" xmlns="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38" name="Segnaposto testo 51">
            <a:extLst>
              <a:ext uri="{FF2B5EF4-FFF2-40B4-BE49-F238E27FC236}">
                <a16:creationId xmlns:a16="http://schemas.microsoft.com/office/drawing/2014/main" xmlns="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39" name="Segnaposto testo 51">
            <a:extLst>
              <a:ext uri="{FF2B5EF4-FFF2-40B4-BE49-F238E27FC236}">
                <a16:creationId xmlns:a16="http://schemas.microsoft.com/office/drawing/2014/main" xmlns="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40" name="Segnaposto testo 51">
            <a:extLst>
              <a:ext uri="{FF2B5EF4-FFF2-40B4-BE49-F238E27FC236}">
                <a16:creationId xmlns:a16="http://schemas.microsoft.com/office/drawing/2014/main" xmlns="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500"/>
            </a:lvl1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xmlns="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>
            <a:extLst>
              <a:ext uri="{FF2B5EF4-FFF2-40B4-BE49-F238E27FC236}">
                <a16:creationId xmlns:a16="http://schemas.microsoft.com/office/drawing/2014/main" xmlns="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11" name="Immagine 0" descr="preencoded.png">
            <a:extLst>
              <a:ext uri="{FF2B5EF4-FFF2-40B4-BE49-F238E27FC236}">
                <a16:creationId xmlns:a16="http://schemas.microsoft.com/office/drawing/2014/main" xmlns="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3" name="Immagine 1" descr="preencoded.png">
            <a:extLst>
              <a:ext uri="{FF2B5EF4-FFF2-40B4-BE49-F238E27FC236}">
                <a16:creationId xmlns:a16="http://schemas.microsoft.com/office/drawing/2014/main" xmlns="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igura a mano libera: Forma 38">
            <a:extLst>
              <a:ext uri="{FF2B5EF4-FFF2-40B4-BE49-F238E27FC236}">
                <a16:creationId xmlns:a16="http://schemas.microsoft.com/office/drawing/2014/main" xmlns="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7" name="Immagine 5" descr="preencoded.png">
            <a:extLst>
              <a:ext uri="{FF2B5EF4-FFF2-40B4-BE49-F238E27FC236}">
                <a16:creationId xmlns:a16="http://schemas.microsoft.com/office/drawing/2014/main" xmlns="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9" name="Immagine 6" descr="preencoded.png">
            <a:extLst>
              <a:ext uri="{FF2B5EF4-FFF2-40B4-BE49-F238E27FC236}">
                <a16:creationId xmlns:a16="http://schemas.microsoft.com/office/drawing/2014/main" xmlns="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it-IT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it-IT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xmlns="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64" name="Segnaposto immagine 62">
            <a:extLst>
              <a:ext uri="{FF2B5EF4-FFF2-40B4-BE49-F238E27FC236}">
                <a16:creationId xmlns:a16="http://schemas.microsoft.com/office/drawing/2014/main" xmlns="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endParaRPr lang="it-IT" dirty="0"/>
          </a:p>
        </p:txBody>
      </p:sp>
      <p:sp>
        <p:nvSpPr>
          <p:cNvPr id="52" name="Segnaposto testo 51">
            <a:extLst>
              <a:ext uri="{FF2B5EF4-FFF2-40B4-BE49-F238E27FC236}">
                <a16:creationId xmlns:a16="http://schemas.microsoft.com/office/drawing/2014/main" xmlns="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49" name="Segnaposto testo 4">
            <a:extLst>
              <a:ext uri="{FF2B5EF4-FFF2-40B4-BE49-F238E27FC236}">
                <a16:creationId xmlns:a16="http://schemas.microsoft.com/office/drawing/2014/main" xmlns="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66" name="Segnaposto immagine 62">
            <a:extLst>
              <a:ext uri="{FF2B5EF4-FFF2-40B4-BE49-F238E27FC236}">
                <a16:creationId xmlns:a16="http://schemas.microsoft.com/office/drawing/2014/main" xmlns="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endParaRPr lang="it-IT" dirty="0"/>
          </a:p>
        </p:txBody>
      </p:sp>
      <p:sp>
        <p:nvSpPr>
          <p:cNvPr id="60" name="Segnaposto testo 51">
            <a:extLst>
              <a:ext uri="{FF2B5EF4-FFF2-40B4-BE49-F238E27FC236}">
                <a16:creationId xmlns:a16="http://schemas.microsoft.com/office/drawing/2014/main" xmlns="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50" name="Segnaposto testo 4">
            <a:extLst>
              <a:ext uri="{FF2B5EF4-FFF2-40B4-BE49-F238E27FC236}">
                <a16:creationId xmlns:a16="http://schemas.microsoft.com/office/drawing/2014/main" xmlns="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it-IT" sz="2000" b="1"/>
            </a:lvl2pPr>
            <a:lvl3pPr marL="914400" indent="0">
              <a:buNone/>
              <a:defRPr lang="it-IT" sz="1800" b="1"/>
            </a:lvl3pPr>
            <a:lvl4pPr marL="1371600" indent="0">
              <a:buNone/>
              <a:defRPr lang="it-IT" sz="1600" b="1"/>
            </a:lvl4pPr>
            <a:lvl5pPr marL="1828800" indent="0">
              <a:buNone/>
              <a:defRPr lang="it-IT" sz="1600" b="1"/>
            </a:lvl5pPr>
            <a:lvl6pPr marL="2286000" indent="0">
              <a:buNone/>
              <a:defRPr lang="it-IT" sz="1600" b="1"/>
            </a:lvl6pPr>
            <a:lvl7pPr marL="2743200" indent="0">
              <a:buNone/>
              <a:defRPr lang="it-IT" sz="1600" b="1"/>
            </a:lvl7pPr>
            <a:lvl8pPr marL="3200400" indent="0">
              <a:buNone/>
              <a:defRPr lang="it-IT" sz="1600" b="1"/>
            </a:lvl8pPr>
            <a:lvl9pPr marL="3657600" indent="0">
              <a:buNone/>
              <a:defRPr lang="it-IT" sz="1600" b="1"/>
            </a:lvl9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65" name="Segnaposto immagine 62">
            <a:extLst>
              <a:ext uri="{FF2B5EF4-FFF2-40B4-BE49-F238E27FC236}">
                <a16:creationId xmlns:a16="http://schemas.microsoft.com/office/drawing/2014/main" xmlns="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it-IT" sz="900"/>
            </a:lvl1pPr>
          </a:lstStyle>
          <a:p>
            <a:pPr rtl="0"/>
            <a:endParaRPr lang="it-IT" dirty="0"/>
          </a:p>
        </p:txBody>
      </p:sp>
      <p:sp>
        <p:nvSpPr>
          <p:cNvPr id="61" name="Segnaposto testo 51">
            <a:extLst>
              <a:ext uri="{FF2B5EF4-FFF2-40B4-BE49-F238E27FC236}">
                <a16:creationId xmlns:a16="http://schemas.microsoft.com/office/drawing/2014/main" xmlns="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it-IT" sz="1500"/>
            </a:lvl1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magine 2" descr="preencoded.png">
            <a:extLst>
              <a:ext uri="{FF2B5EF4-FFF2-40B4-BE49-F238E27FC236}">
                <a16:creationId xmlns:a16="http://schemas.microsoft.com/office/drawing/2014/main" xmlns="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5" name="Immagine 3" descr="preencoded.png">
            <a:extLst>
              <a:ext uri="{FF2B5EF4-FFF2-40B4-BE49-F238E27FC236}">
                <a16:creationId xmlns:a16="http://schemas.microsoft.com/office/drawing/2014/main" xmlns="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6" name="Immagine 4" descr="preencoded.png">
            <a:extLst>
              <a:ext uri="{FF2B5EF4-FFF2-40B4-BE49-F238E27FC236}">
                <a16:creationId xmlns:a16="http://schemas.microsoft.com/office/drawing/2014/main" xmlns="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3" name="Immagine 7" descr="preencoded.png">
            <a:extLst>
              <a:ext uri="{FF2B5EF4-FFF2-40B4-BE49-F238E27FC236}">
                <a16:creationId xmlns:a16="http://schemas.microsoft.com/office/drawing/2014/main" xmlns="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21" name="Immagine 2" descr="preencoded.png">
            <a:extLst>
              <a:ext uri="{FF2B5EF4-FFF2-40B4-BE49-F238E27FC236}">
                <a16:creationId xmlns:a16="http://schemas.microsoft.com/office/drawing/2014/main" xmlns="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magine 2" descr="preencoded.png">
            <a:extLst>
              <a:ext uri="{FF2B5EF4-FFF2-40B4-BE49-F238E27FC236}">
                <a16:creationId xmlns:a16="http://schemas.microsoft.com/office/drawing/2014/main" xmlns="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 b="1"/>
            </a:lvl1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it-IT" sz="1500"/>
            </a:lvl1pPr>
            <a:lvl2pPr>
              <a:defRPr lang="it-IT" sz="1500"/>
            </a:lvl2pPr>
            <a:lvl3pPr>
              <a:defRPr lang="it-IT" sz="1500"/>
            </a:lvl3pPr>
            <a:lvl4pPr>
              <a:defRPr lang="it-IT" sz="1500"/>
            </a:lvl4pPr>
            <a:lvl5pPr>
              <a:defRPr lang="it-IT" sz="1500"/>
            </a:lvl5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iusur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xmlns="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Figura a mano libera: Forma 18" descr="preencoded.png">
            <a:extLst>
              <a:ext uri="{FF2B5EF4-FFF2-40B4-BE49-F238E27FC236}">
                <a16:creationId xmlns:a16="http://schemas.microsoft.com/office/drawing/2014/main" xmlns="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9" name="Immagine 2" descr="preencoded.png">
            <a:extLst>
              <a:ext uri="{FF2B5EF4-FFF2-40B4-BE49-F238E27FC236}">
                <a16:creationId xmlns:a16="http://schemas.microsoft.com/office/drawing/2014/main" xmlns="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it-IT" sz="4400"/>
            </a:lvl1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it-IT" sz="2400"/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magine 0" descr="preencoded.png">
            <a:extLst>
              <a:ext uri="{FF2B5EF4-FFF2-40B4-BE49-F238E27FC236}">
                <a16:creationId xmlns:a16="http://schemas.microsoft.com/office/drawing/2014/main" xmlns="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1" name="Immagine 1" descr="preencoded.png">
            <a:extLst>
              <a:ext uri="{FF2B5EF4-FFF2-40B4-BE49-F238E27FC236}">
                <a16:creationId xmlns:a16="http://schemas.microsoft.com/office/drawing/2014/main" xmlns="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xmlns="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15" name="Immagine 5" descr="preencoded.png">
            <a:extLst>
              <a:ext uri="{FF2B5EF4-FFF2-40B4-BE49-F238E27FC236}">
                <a16:creationId xmlns:a16="http://schemas.microsoft.com/office/drawing/2014/main" xmlns="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pic>
        <p:nvPicPr>
          <p:cNvPr id="17" name="Immagine 6" descr="preencoded.png">
            <a:extLst>
              <a:ext uri="{FF2B5EF4-FFF2-40B4-BE49-F238E27FC236}">
                <a16:creationId xmlns:a16="http://schemas.microsoft.com/office/drawing/2014/main" xmlns="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18" name="Titolo 19">
            <a:extLst>
              <a:ext uri="{FF2B5EF4-FFF2-40B4-BE49-F238E27FC236}">
                <a16:creationId xmlns:a16="http://schemas.microsoft.com/office/drawing/2014/main" xmlns="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19" name="Segnaposto contenuto 3">
            <a:extLst>
              <a:ext uri="{FF2B5EF4-FFF2-40B4-BE49-F238E27FC236}">
                <a16:creationId xmlns:a16="http://schemas.microsoft.com/office/drawing/2014/main" xmlns="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20" name="Segnaposto contenuto 5">
            <a:extLst>
              <a:ext uri="{FF2B5EF4-FFF2-40B4-BE49-F238E27FC236}">
                <a16:creationId xmlns:a16="http://schemas.microsoft.com/office/drawing/2014/main" xmlns="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it-IT" sz="1500"/>
            </a:lvl1pPr>
            <a:lvl2pPr>
              <a:defRPr lang="it-IT" sz="1300"/>
            </a:lvl2pPr>
            <a:lvl3pPr>
              <a:defRPr lang="it-IT" sz="12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xmlns="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xmlns="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xmlns="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xmlns="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xmlns="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it-IT" sz="3200"/>
            </a:lvl1pPr>
            <a:lvl2pPr>
              <a:defRPr lang="it-IT" sz="2800"/>
            </a:lvl2pPr>
            <a:lvl3pPr>
              <a:defRPr lang="it-IT" sz="2400"/>
            </a:lvl3pPr>
            <a:lvl4pPr>
              <a:defRPr lang="it-IT" sz="2000"/>
            </a:lvl4pPr>
            <a:lvl5pPr>
              <a:defRPr lang="it-IT" sz="2000"/>
            </a:lvl5pPr>
            <a:lvl6pPr>
              <a:defRPr lang="it-IT" sz="2000"/>
            </a:lvl6pPr>
            <a:lvl7pPr>
              <a:defRPr lang="it-IT" sz="2000"/>
            </a:lvl7pPr>
            <a:lvl8pPr>
              <a:defRPr lang="it-IT" sz="2000"/>
            </a:lvl8pPr>
            <a:lvl9pPr>
              <a:defRPr lang="it-IT" sz="2000"/>
            </a:lvl9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igura a mano libera 7">
              <a:extLst>
                <a:ext uri="{FF2B5EF4-FFF2-40B4-BE49-F238E27FC236}">
                  <a16:creationId xmlns:a16="http://schemas.microsoft.com/office/drawing/2014/main" xmlns="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8" name="Figura a mano libera 6">
              <a:extLst>
                <a:ext uri="{FF2B5EF4-FFF2-40B4-BE49-F238E27FC236}">
                  <a16:creationId xmlns:a16="http://schemas.microsoft.com/office/drawing/2014/main" xmlns="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xmlns="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igura a mano libera 7">
              <a:extLst>
                <a:ext uri="{FF2B5EF4-FFF2-40B4-BE49-F238E27FC236}">
                  <a16:creationId xmlns:a16="http://schemas.microsoft.com/office/drawing/2014/main" xmlns="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6">
              <a:extLst>
                <a:ext uri="{FF2B5EF4-FFF2-40B4-BE49-F238E27FC236}">
                  <a16:creationId xmlns:a16="http://schemas.microsoft.com/office/drawing/2014/main" xmlns="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4" name="Immagine 2" descr="preencoded.png">
            <a:extLst>
              <a:ext uri="{FF2B5EF4-FFF2-40B4-BE49-F238E27FC236}">
                <a16:creationId xmlns:a16="http://schemas.microsoft.com/office/drawing/2014/main" xmlns="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xmlns="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it-IT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it-IT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it-IT" sz="1800"/>
            </a:lvl3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xmlns="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it-IT" sz="32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it-IT" sz="3200"/>
            </a:lvl1pPr>
            <a:lvl2pPr marL="457200" indent="0">
              <a:buNone/>
              <a:defRPr lang="it-IT" sz="2800"/>
            </a:lvl2pPr>
            <a:lvl3pPr marL="914400" indent="0">
              <a:buNone/>
              <a:defRPr lang="it-IT" sz="2400"/>
            </a:lvl3pPr>
            <a:lvl4pPr marL="1371600" indent="0">
              <a:buNone/>
              <a:defRPr lang="it-IT" sz="2000"/>
            </a:lvl4pPr>
            <a:lvl5pPr marL="1828800" indent="0">
              <a:buNone/>
              <a:defRPr lang="it-IT" sz="2000"/>
            </a:lvl5pPr>
            <a:lvl6pPr marL="2286000" indent="0">
              <a:buNone/>
              <a:defRPr lang="it-IT" sz="2000"/>
            </a:lvl6pPr>
            <a:lvl7pPr marL="2743200" indent="0">
              <a:buNone/>
              <a:defRPr lang="it-IT" sz="2000"/>
            </a:lvl7pPr>
            <a:lvl8pPr marL="3200400" indent="0">
              <a:buNone/>
              <a:defRPr lang="it-IT" sz="2000"/>
            </a:lvl8pPr>
            <a:lvl9pPr marL="3657600" indent="0">
              <a:buNone/>
              <a:defRPr lang="it-IT" sz="2000"/>
            </a:lvl9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it-IT" sz="1600"/>
            </a:lvl1pPr>
            <a:lvl2pPr marL="457200" indent="0">
              <a:buNone/>
              <a:defRPr lang="it-IT" sz="1400"/>
            </a:lvl2pPr>
            <a:lvl3pPr marL="914400" indent="0">
              <a:buNone/>
              <a:defRPr lang="it-IT" sz="1200"/>
            </a:lvl3pPr>
            <a:lvl4pPr marL="1371600" indent="0">
              <a:buNone/>
              <a:defRPr lang="it-IT" sz="1000"/>
            </a:lvl4pPr>
            <a:lvl5pPr marL="1828800" indent="0">
              <a:buNone/>
              <a:defRPr lang="it-IT" sz="1000"/>
            </a:lvl5pPr>
            <a:lvl6pPr marL="2286000" indent="0">
              <a:buNone/>
              <a:defRPr lang="it-IT" sz="1000"/>
            </a:lvl6pPr>
            <a:lvl7pPr marL="2743200" indent="0">
              <a:buNone/>
              <a:defRPr lang="it-IT" sz="1000"/>
            </a:lvl7pPr>
            <a:lvl8pPr marL="3200400" indent="0">
              <a:buNone/>
              <a:defRPr lang="it-IT" sz="1000"/>
            </a:lvl8pPr>
            <a:lvl9pPr marL="3657600" indent="0">
              <a:buNone/>
              <a:defRPr lang="it-IT" sz="1000"/>
            </a:lvl9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: Forma 9">
            <a:extLst>
              <a:ext uri="{FF2B5EF4-FFF2-40B4-BE49-F238E27FC236}">
                <a16:creationId xmlns:a16="http://schemas.microsoft.com/office/drawing/2014/main" xmlns="" id="{22CB0FD5-4690-74DB-549A-F61E25BAD13F}"/>
              </a:ext>
            </a:extLst>
          </p:cNvPr>
          <p:cNvSpPr/>
          <p:nvPr userDrawn="1"/>
        </p:nvSpPr>
        <p:spPr>
          <a:xfrm>
            <a:off x="6677025" y="0"/>
            <a:ext cx="3522663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5" name="Gruppo 2">
            <a:extLst>
              <a:ext uri="{FF2B5EF4-FFF2-40B4-BE49-F238E27FC236}">
                <a16:creationId xmlns:a16="http://schemas.microsoft.com/office/drawing/2014/main" xmlns="" id="{C58E596E-2003-29D1-7D22-C668420693E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140825" y="5054600"/>
            <a:ext cx="676275" cy="114300"/>
            <a:chOff x="9330846" y="5054600"/>
            <a:chExt cx="676275" cy="114300"/>
          </a:xfrm>
        </p:grpSpPr>
        <p:sp>
          <p:nvSpPr>
            <p:cNvPr id="6" name="Ovale 5">
              <a:extLst>
                <a:ext uri="{FF2B5EF4-FFF2-40B4-BE49-F238E27FC236}">
                  <a16:creationId xmlns:a16="http://schemas.microsoft.com/office/drawing/2014/main" xmlns="" id="{5FA7C0E2-AC60-02DA-4ED1-CEC162D53102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xmlns="" id="{EAB53FD7-24A2-554F-367F-E73C44920DA1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xmlns="" id="{CE40BD42-C4F8-CCED-250A-95CB5A90A8F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xmlns="" id="{3523C43A-2465-3767-4467-5D7E079B0B84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12" name="Segnaposto immagine 11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74144" y="1291772"/>
            <a:ext cx="4379976" cy="3611880"/>
          </a:xfrm>
        </p:spPr>
        <p:txBody>
          <a:bodyPr rtlCol="0" anchor="b" anchorCtr="1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389079" y="5392401"/>
            <a:ext cx="4178808" cy="521208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54516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3">
            <a:extLst>
              <a:ext uri="{FF2B5EF4-FFF2-40B4-BE49-F238E27FC236}">
                <a16:creationId xmlns:a16="http://schemas.microsoft.com/office/drawing/2014/main" xmlns="" id="{01D2D1AB-31C5-7D8C-E5D8-6929FEF9EBE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086475"/>
            <a:ext cx="12192000" cy="601663"/>
            <a:chOff x="0" y="6086479"/>
            <a:chExt cx="12192000" cy="600974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xmlns="" id="{3D79110B-7D20-59B6-D9A2-6CAD50EC26A4}"/>
                </a:ext>
              </a:extLst>
            </p:cNvPr>
            <p:cNvSpPr/>
            <p:nvPr/>
          </p:nvSpPr>
          <p:spPr>
            <a:xfrm>
              <a:off x="0" y="6356045"/>
              <a:ext cx="12192000" cy="903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xmlns="" id="{3931A53A-7F7D-8C24-B471-DE3CE5139F45}"/>
                </a:ext>
              </a:extLst>
            </p:cNvPr>
            <p:cNvSpPr/>
            <p:nvPr/>
          </p:nvSpPr>
          <p:spPr>
            <a:xfrm>
              <a:off x="11091863" y="6086479"/>
              <a:ext cx="600075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7B447F9-4B71-3529-3FA8-1063569A3D54}"/>
              </a:ext>
            </a:extLst>
          </p:cNvPr>
          <p:cNvSpPr txBox="1">
            <a:spLocks/>
          </p:cNvSpPr>
          <p:nvPr userDrawn="1"/>
        </p:nvSpPr>
        <p:spPr>
          <a:xfrm>
            <a:off x="11091863" y="6189663"/>
            <a:ext cx="600075" cy="39528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D9C568D-4976-49D9-9495-F7B284CD3AAC}" type="slidenum">
              <a:rPr lang="it-IT" sz="1200" smtClean="0">
                <a:solidFill>
                  <a:schemeClr val="bg1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lIns="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2011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xmlns="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xmlns="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xmlns="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it-IT" b="1"/>
            </a:lvl1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it-IT" sz="1500"/>
            </a:lvl1pPr>
            <a:lvl2pPr>
              <a:defRPr lang="it-IT" sz="1500"/>
            </a:lvl2pPr>
            <a:lvl3pPr>
              <a:defRPr lang="it-IT" sz="1500"/>
            </a:lvl3pPr>
            <a:lvl4pPr>
              <a:defRPr lang="it-IT" sz="1500"/>
            </a:lvl4pPr>
            <a:lvl5pPr>
              <a:defRPr lang="it-IT" sz="1500"/>
            </a:lvl5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xmlns="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xmlns="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6" name="Figura a mano libera: Forma 45">
            <a:extLst>
              <a:ext uri="{FF2B5EF4-FFF2-40B4-BE49-F238E27FC236}">
                <a16:creationId xmlns:a16="http://schemas.microsoft.com/office/drawing/2014/main" xmlns="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3" name="Figura a mano libera: Forma 42">
            <a:extLst>
              <a:ext uri="{FF2B5EF4-FFF2-40B4-BE49-F238E27FC236}">
                <a16:creationId xmlns:a16="http://schemas.microsoft.com/office/drawing/2014/main" xmlns="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xmlns="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0" name="Figura a mano libera: Forma 39">
            <a:extLst>
              <a:ext uri="{FF2B5EF4-FFF2-40B4-BE49-F238E27FC236}">
                <a16:creationId xmlns:a16="http://schemas.microsoft.com/office/drawing/2014/main" xmlns="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xmlns="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it-IT"/>
            </a:defPPr>
          </a:lstStyle>
          <a:p>
            <a:pPr lvl="0"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it-IT" sz="4400"/>
            </a:lvl1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2400">
                <a:solidFill>
                  <a:schemeClr val="accent6"/>
                </a:solidFill>
              </a:defRPr>
            </a:lvl1pPr>
            <a:lvl2pPr marL="457200" indent="0">
              <a:buNone/>
              <a:defRPr lang="it-IT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it-IT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xmlns="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it-IT" sz="1800"/>
            </a:lvl1pPr>
            <a:lvl2pPr>
              <a:defRPr lang="it-IT" sz="1600"/>
            </a:lvl2pPr>
            <a:lvl3pPr>
              <a:defRPr lang="it-IT" sz="14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xmlns="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lvl="0" rtl="0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it-IT" sz="1800"/>
            </a:lvl1pPr>
            <a:lvl2pPr>
              <a:defRPr lang="it-IT" sz="1600"/>
            </a:lvl2pPr>
            <a:lvl3pPr>
              <a:defRPr lang="it-IT" sz="1400"/>
            </a:lvl3pPr>
            <a:lvl4pPr>
              <a:defRPr lang="it-IT" sz="1200"/>
            </a:lvl4pPr>
            <a:lvl5pPr>
              <a:defRPr lang="it-IT" sz="1200"/>
            </a:lvl5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it-IT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57" name="Segnaposto testo 54">
            <a:extLst>
              <a:ext uri="{FF2B5EF4-FFF2-40B4-BE49-F238E27FC236}">
                <a16:creationId xmlns:a16="http://schemas.microsoft.com/office/drawing/2014/main" xmlns="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it-IT" sz="10000" b="1"/>
            </a:lvl1pPr>
          </a:lstStyle>
          <a:p>
            <a:pPr lvl="0" rtl="0"/>
            <a:r>
              <a:rPr lang="it-IT"/>
              <a:t>"</a:t>
            </a:r>
          </a:p>
        </p:txBody>
      </p:sp>
      <p:sp>
        <p:nvSpPr>
          <p:cNvPr id="55" name="Segnaposto testo 54">
            <a:extLst>
              <a:ext uri="{FF2B5EF4-FFF2-40B4-BE49-F238E27FC236}">
                <a16:creationId xmlns:a16="http://schemas.microsoft.com/office/drawing/2014/main" xmlns="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2400"/>
            </a:lvl1pPr>
          </a:lstStyle>
          <a:p>
            <a:pPr lvl="0" rtl="0"/>
            <a:r>
              <a:rPr lang="it-IT"/>
              <a:t>Fare clic per modificare lo stile del titolo</a:t>
            </a:r>
          </a:p>
        </p:txBody>
      </p:sp>
      <p:sp>
        <p:nvSpPr>
          <p:cNvPr id="56" name="Segnaposto testo 54">
            <a:extLst>
              <a:ext uri="{FF2B5EF4-FFF2-40B4-BE49-F238E27FC236}">
                <a16:creationId xmlns:a16="http://schemas.microsoft.com/office/drawing/2014/main" xmlns="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it-IT" sz="10000" b="1"/>
            </a:lvl1pPr>
          </a:lstStyle>
          <a:p>
            <a:pPr lvl="0" rtl="0"/>
            <a:r>
              <a:rPr lang="it-IT"/>
              <a:t>"</a:t>
            </a:r>
          </a:p>
        </p:txBody>
      </p:sp>
      <p:sp>
        <p:nvSpPr>
          <p:cNvPr id="32" name="Immagine 1" descr="preencoded.png">
            <a:extLst>
              <a:ext uri="{FF2B5EF4-FFF2-40B4-BE49-F238E27FC236}">
                <a16:creationId xmlns:a16="http://schemas.microsoft.com/office/drawing/2014/main" xmlns="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3" name="Figura a mano libera: Forma 52">
            <a:extLst>
              <a:ext uri="{FF2B5EF4-FFF2-40B4-BE49-F238E27FC236}">
                <a16:creationId xmlns:a16="http://schemas.microsoft.com/office/drawing/2014/main" xmlns="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3" name="Immagine 4" descr="preencoded.png">
            <a:extLst>
              <a:ext uri="{FF2B5EF4-FFF2-40B4-BE49-F238E27FC236}">
                <a16:creationId xmlns:a16="http://schemas.microsoft.com/office/drawing/2014/main" xmlns="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29" name="Figura a mano libera 70">
            <a:extLst>
              <a:ext uri="{FF2B5EF4-FFF2-40B4-BE49-F238E27FC236}">
                <a16:creationId xmlns:a16="http://schemas.microsoft.com/office/drawing/2014/main" xmlns="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31" name="Figura a mano libera 70">
            <a:extLst>
              <a:ext uri="{FF2B5EF4-FFF2-40B4-BE49-F238E27FC236}">
                <a16:creationId xmlns:a16="http://schemas.microsoft.com/office/drawing/2014/main" xmlns="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dirty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it-IT"/>
            </a:defPPr>
          </a:lstStyle>
          <a:p>
            <a:pPr algn="ctr" rtl="0"/>
            <a:endParaRPr lang="it-IT" sz="45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xmlns="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xmlns="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xmlns="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3" name="Segnaposto immagine 16">
            <a:extLst>
              <a:ext uri="{FF2B5EF4-FFF2-40B4-BE49-F238E27FC236}">
                <a16:creationId xmlns:a16="http://schemas.microsoft.com/office/drawing/2014/main" xmlns="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endParaRPr lang="it-IT" dirty="0"/>
          </a:p>
        </p:txBody>
      </p:sp>
      <p:sp>
        <p:nvSpPr>
          <p:cNvPr id="22" name="Segnaposto testo 18">
            <a:extLst>
              <a:ext uri="{FF2B5EF4-FFF2-40B4-BE49-F238E27FC236}">
                <a16:creationId xmlns:a16="http://schemas.microsoft.com/office/drawing/2014/main" xmlns="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xmlns="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6" name="Segnaposto immagine 16">
            <a:extLst>
              <a:ext uri="{FF2B5EF4-FFF2-40B4-BE49-F238E27FC236}">
                <a16:creationId xmlns:a16="http://schemas.microsoft.com/office/drawing/2014/main" xmlns="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endParaRPr lang="it-IT" dirty="0"/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xmlns="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7" name="Segnaposto testo 20">
            <a:extLst>
              <a:ext uri="{FF2B5EF4-FFF2-40B4-BE49-F238E27FC236}">
                <a16:creationId xmlns:a16="http://schemas.microsoft.com/office/drawing/2014/main" xmlns="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9" name="Segnaposto immagine 16">
            <a:extLst>
              <a:ext uri="{FF2B5EF4-FFF2-40B4-BE49-F238E27FC236}">
                <a16:creationId xmlns:a16="http://schemas.microsoft.com/office/drawing/2014/main" xmlns="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endParaRPr lang="it-IT" dirty="0"/>
          </a:p>
        </p:txBody>
      </p:sp>
      <p:sp>
        <p:nvSpPr>
          <p:cNvPr id="28" name="Segnaposto testo 18">
            <a:extLst>
              <a:ext uri="{FF2B5EF4-FFF2-40B4-BE49-F238E27FC236}">
                <a16:creationId xmlns:a16="http://schemas.microsoft.com/office/drawing/2014/main" xmlns="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0" name="Segnaposto testo 20">
            <a:extLst>
              <a:ext uri="{FF2B5EF4-FFF2-40B4-BE49-F238E27FC236}">
                <a16:creationId xmlns:a16="http://schemas.microsoft.com/office/drawing/2014/main" xmlns="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lvl="0" rt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it-IT"/>
            </a:lvl1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7" name="Segnaposto immagine 16">
            <a:extLst>
              <a:ext uri="{FF2B5EF4-FFF2-40B4-BE49-F238E27FC236}">
                <a16:creationId xmlns:a16="http://schemas.microsoft.com/office/drawing/2014/main" xmlns="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xmlns="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xmlns="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0" name="Segnaposto immagine 16">
            <a:extLst>
              <a:ext uri="{FF2B5EF4-FFF2-40B4-BE49-F238E27FC236}">
                <a16:creationId xmlns:a16="http://schemas.microsoft.com/office/drawing/2014/main" xmlns="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endParaRPr lang="it-IT" dirty="0"/>
          </a:p>
        </p:txBody>
      </p:sp>
      <p:sp>
        <p:nvSpPr>
          <p:cNvPr id="14" name="Segnaposto testo 18">
            <a:extLst>
              <a:ext uri="{FF2B5EF4-FFF2-40B4-BE49-F238E27FC236}">
                <a16:creationId xmlns:a16="http://schemas.microsoft.com/office/drawing/2014/main" xmlns="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5" name="Segnaposto testo 20">
            <a:extLst>
              <a:ext uri="{FF2B5EF4-FFF2-40B4-BE49-F238E27FC236}">
                <a16:creationId xmlns:a16="http://schemas.microsoft.com/office/drawing/2014/main" xmlns="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3" name="Segnaposto immagine 16">
            <a:extLst>
              <a:ext uri="{FF2B5EF4-FFF2-40B4-BE49-F238E27FC236}">
                <a16:creationId xmlns:a16="http://schemas.microsoft.com/office/drawing/2014/main" xmlns="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endParaRPr lang="it-IT" dirty="0"/>
          </a:p>
        </p:txBody>
      </p:sp>
      <p:sp>
        <p:nvSpPr>
          <p:cNvPr id="22" name="Segnaposto testo 18">
            <a:extLst>
              <a:ext uri="{FF2B5EF4-FFF2-40B4-BE49-F238E27FC236}">
                <a16:creationId xmlns:a16="http://schemas.microsoft.com/office/drawing/2014/main" xmlns="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xmlns="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1" name="Segnaposto immagine 16">
            <a:extLst>
              <a:ext uri="{FF2B5EF4-FFF2-40B4-BE49-F238E27FC236}">
                <a16:creationId xmlns:a16="http://schemas.microsoft.com/office/drawing/2014/main" xmlns="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endParaRPr lang="it-IT" dirty="0"/>
          </a:p>
        </p:txBody>
      </p:sp>
      <p:sp>
        <p:nvSpPr>
          <p:cNvPr id="16" name="Segnaposto testo 18">
            <a:extLst>
              <a:ext uri="{FF2B5EF4-FFF2-40B4-BE49-F238E27FC236}">
                <a16:creationId xmlns:a16="http://schemas.microsoft.com/office/drawing/2014/main" xmlns="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8" name="Segnaposto testo 20">
            <a:extLst>
              <a:ext uri="{FF2B5EF4-FFF2-40B4-BE49-F238E27FC236}">
                <a16:creationId xmlns:a16="http://schemas.microsoft.com/office/drawing/2014/main" xmlns="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6" name="Segnaposto immagine 16">
            <a:extLst>
              <a:ext uri="{FF2B5EF4-FFF2-40B4-BE49-F238E27FC236}">
                <a16:creationId xmlns:a16="http://schemas.microsoft.com/office/drawing/2014/main" xmlns="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endParaRPr lang="it-IT" dirty="0"/>
          </a:p>
        </p:txBody>
      </p:sp>
      <p:sp>
        <p:nvSpPr>
          <p:cNvPr id="25" name="Segnaposto testo 18">
            <a:extLst>
              <a:ext uri="{FF2B5EF4-FFF2-40B4-BE49-F238E27FC236}">
                <a16:creationId xmlns:a16="http://schemas.microsoft.com/office/drawing/2014/main" xmlns="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7" name="Segnaposto testo 20">
            <a:extLst>
              <a:ext uri="{FF2B5EF4-FFF2-40B4-BE49-F238E27FC236}">
                <a16:creationId xmlns:a16="http://schemas.microsoft.com/office/drawing/2014/main" xmlns="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2" name="Segnaposto immagine 16">
            <a:extLst>
              <a:ext uri="{FF2B5EF4-FFF2-40B4-BE49-F238E27FC236}">
                <a16:creationId xmlns:a16="http://schemas.microsoft.com/office/drawing/2014/main" xmlns="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endParaRPr lang="it-IT" dirty="0"/>
          </a:p>
        </p:txBody>
      </p:sp>
      <p:sp>
        <p:nvSpPr>
          <p:cNvPr id="20" name="Segnaposto testo 18">
            <a:extLst>
              <a:ext uri="{FF2B5EF4-FFF2-40B4-BE49-F238E27FC236}">
                <a16:creationId xmlns:a16="http://schemas.microsoft.com/office/drawing/2014/main" xmlns="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1" name="Segnaposto testo 20">
            <a:extLst>
              <a:ext uri="{FF2B5EF4-FFF2-40B4-BE49-F238E27FC236}">
                <a16:creationId xmlns:a16="http://schemas.microsoft.com/office/drawing/2014/main" xmlns="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9" name="Segnaposto immagine 16">
            <a:extLst>
              <a:ext uri="{FF2B5EF4-FFF2-40B4-BE49-F238E27FC236}">
                <a16:creationId xmlns:a16="http://schemas.microsoft.com/office/drawing/2014/main" xmlns="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endParaRPr lang="it-IT" dirty="0"/>
          </a:p>
        </p:txBody>
      </p:sp>
      <p:sp>
        <p:nvSpPr>
          <p:cNvPr id="28" name="Segnaposto testo 18">
            <a:extLst>
              <a:ext uri="{FF2B5EF4-FFF2-40B4-BE49-F238E27FC236}">
                <a16:creationId xmlns:a16="http://schemas.microsoft.com/office/drawing/2014/main" xmlns="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0" name="Segnaposto testo 20">
            <a:extLst>
              <a:ext uri="{FF2B5EF4-FFF2-40B4-BE49-F238E27FC236}">
                <a16:creationId xmlns:a16="http://schemas.microsoft.com/office/drawing/2014/main" xmlns="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3" name="Segnaposto immagine 16">
            <a:extLst>
              <a:ext uri="{FF2B5EF4-FFF2-40B4-BE49-F238E27FC236}">
                <a16:creationId xmlns:a16="http://schemas.microsoft.com/office/drawing/2014/main" xmlns="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it-IT" sz="1400"/>
            </a:lvl1pPr>
          </a:lstStyle>
          <a:p>
            <a:pPr rtl="0"/>
            <a:endParaRPr lang="it-IT" dirty="0"/>
          </a:p>
        </p:txBody>
      </p:sp>
      <p:sp>
        <p:nvSpPr>
          <p:cNvPr id="32" name="Segnaposto testo 18">
            <a:extLst>
              <a:ext uri="{FF2B5EF4-FFF2-40B4-BE49-F238E27FC236}">
                <a16:creationId xmlns:a16="http://schemas.microsoft.com/office/drawing/2014/main" xmlns="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it-IT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33" name="Segnaposto testo 20">
            <a:extLst>
              <a:ext uri="{FF2B5EF4-FFF2-40B4-BE49-F238E27FC236}">
                <a16:creationId xmlns:a16="http://schemas.microsoft.com/office/drawing/2014/main" xmlns="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it-IT" sz="1200" spc="20" baseline="0"/>
            </a:lvl1pPr>
          </a:lstStyle>
          <a:p>
            <a:pPr lvl="0" rt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  <p:sldLayoutId id="2147483678" r:id="rId21"/>
    <p:sldLayoutId id="2147483680" r:id="rId22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it-IT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it-IT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clmm029001@istruzione.it" TargetMode="Externa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2897" y="832069"/>
            <a:ext cx="5846011" cy="237747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/>
              <a:t/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9379" y="3483864"/>
            <a:ext cx="6096000" cy="878908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Dirigente: Dott. Filippo Ciancio</a:t>
            </a:r>
          </a:p>
          <a:p>
            <a:pPr rtl="0"/>
            <a:r>
              <a:rPr lang="it-IT" dirty="0"/>
              <a:t>Referente: Dott.ssa Alessandra Belvedere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950977EC-548F-4CA0-BDC1-FD27419FC4D4}"/>
              </a:ext>
            </a:extLst>
          </p:cNvPr>
          <p:cNvSpPr txBox="1"/>
          <p:nvPr/>
        </p:nvSpPr>
        <p:spPr>
          <a:xfrm>
            <a:off x="3048000" y="980767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latin typeface="Sabon Next LT" panose="02000500000000000000" pitchFamily="2" charset="0"/>
                <a:ea typeface="Georgia Pro Black" panose="020F0502020204030204" pitchFamily="34" charset="0"/>
                <a:cs typeface="Sabon Next LT" panose="02000500000000000000" pitchFamily="2" charset="0"/>
              </a:rPr>
              <a:t>Osservatorio di Area per la Rete</a:t>
            </a:r>
          </a:p>
          <a:p>
            <a:pPr algn="ctr"/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latin typeface="Sabon Next LT" panose="02000500000000000000" pitchFamily="2" charset="0"/>
                <a:ea typeface="Georgia Pro Black" panose="020F0502020204030204" pitchFamily="34" charset="0"/>
                <a:cs typeface="Sabon Next LT" panose="02000500000000000000" pitchFamily="2" charset="0"/>
              </a:rPr>
              <a:t> di Ambito Territoriale VI</a:t>
            </a:r>
          </a:p>
          <a:p>
            <a:pPr algn="ctr"/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latin typeface="Sabon Next LT" panose="02000500000000000000" pitchFamily="2" charset="0"/>
                <a:ea typeface="Georgia Pro Black" panose="020F0502020204030204" pitchFamily="34" charset="0"/>
                <a:cs typeface="Sabon Next LT" panose="02000500000000000000" pitchFamily="2" charset="0"/>
              </a:rPr>
              <a:t> Caltanissetta – Enna </a:t>
            </a:r>
            <a:br>
              <a:rPr lang="it-IT" sz="2000" b="1" dirty="0">
                <a:solidFill>
                  <a:schemeClr val="accent6">
                    <a:lumMod val="75000"/>
                  </a:schemeClr>
                </a:solidFill>
                <a:latin typeface="Sabon Next LT" panose="02000500000000000000" pitchFamily="2" charset="0"/>
                <a:ea typeface="Georgia Pro Black" panose="020F0502020204030204" pitchFamily="34" charset="0"/>
                <a:cs typeface="Sabon Next LT" panose="02000500000000000000" pitchFamily="2" charset="0"/>
              </a:rPr>
            </a:b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latin typeface="Sabon Next LT" panose="02000500000000000000" pitchFamily="2" charset="0"/>
                <a:ea typeface="Georgia Pro Black" panose="020F0502020204030204" pitchFamily="34" charset="0"/>
                <a:cs typeface="Sabon Next LT" panose="02000500000000000000" pitchFamily="2" charset="0"/>
              </a:rPr>
              <a:t>per il contrasto alla Dispersione Scolastica e per la promozione del successo scolastico e formativo </a:t>
            </a:r>
            <a:endParaRPr lang="it-IT" sz="2000" dirty="0">
              <a:solidFill>
                <a:schemeClr val="accent6">
                  <a:lumMod val="75000"/>
                </a:schemeClr>
              </a:solidFill>
              <a:latin typeface="Sabon Next LT" panose="02000500000000000000" pitchFamily="2" charset="0"/>
              <a:ea typeface="Georgia Pro Black" panose="020F0502020204030204" pitchFamily="34" charset="0"/>
              <a:cs typeface="Sabon Next L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2395727"/>
            <a:ext cx="7013448" cy="2065913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379" y="254001"/>
            <a:ext cx="11491311" cy="971117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b="1" dirty="0"/>
              <a:t>PROCEDURA DA ATTIVARE  PER LA PREVENZIONE E IL RECUPERO DELLE FENOMENOLOGIE</a:t>
            </a:r>
          </a:p>
          <a:p>
            <a:pPr rtl="0"/>
            <a:endParaRPr lang="it-IT" dirty="0"/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xmlns="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t>10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926E037-0F82-F4ED-B160-65AE19322952}"/>
              </a:ext>
            </a:extLst>
          </p:cNvPr>
          <p:cNvSpPr txBox="1"/>
          <p:nvPr/>
        </p:nvSpPr>
        <p:spPr>
          <a:xfrm>
            <a:off x="5615127" y="2186436"/>
            <a:ext cx="60989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it-IT" sz="2400" b="1" dirty="0">
                <a:solidFill>
                  <a:srgbClr val="FF0000"/>
                </a:solidFill>
              </a:rPr>
              <a:t>FREQUENZA IRREGOLARE</a:t>
            </a:r>
            <a:r>
              <a:rPr lang="it-IT" sz="2400" dirty="0"/>
              <a:t>: situazione del minore che, pur non abbandonando definitivamente la scuola, frequenta in modo saltuario compromettendo la continuità del processo formativo. </a:t>
            </a:r>
          </a:p>
        </p:txBody>
      </p:sp>
      <p:pic>
        <p:nvPicPr>
          <p:cNvPr id="6" name="Immagine 17">
            <a:extLst>
              <a:ext uri="{FF2B5EF4-FFF2-40B4-BE49-F238E27FC236}">
                <a16:creationId xmlns:a16="http://schemas.microsoft.com/office/drawing/2014/main" xmlns="" id="{AE909DFE-0571-E596-25B8-4E0B1054C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92" y="1225118"/>
            <a:ext cx="5159718" cy="555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xmlns="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/>
              <a:t>PIANO DI INTERVENTO </a:t>
            </a:r>
          </a:p>
        </p:txBody>
      </p:sp>
      <p:sp>
        <p:nvSpPr>
          <p:cNvPr id="373" name="Segnaposto piè di pagina 372">
            <a:extLst>
              <a:ext uri="{FF2B5EF4-FFF2-40B4-BE49-F238E27FC236}">
                <a16:creationId xmlns:a16="http://schemas.microsoft.com/office/drawing/2014/main" xmlns="" id="{EC015AD8-FC03-181D-1A34-AD00F66C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LINEE GUIDA</a:t>
            </a:r>
          </a:p>
        </p:txBody>
      </p:sp>
      <p:sp>
        <p:nvSpPr>
          <p:cNvPr id="374" name="Segnaposto numero diapositiva 373">
            <a:extLst>
              <a:ext uri="{FF2B5EF4-FFF2-40B4-BE49-F238E27FC236}">
                <a16:creationId xmlns:a16="http://schemas.microsoft.com/office/drawing/2014/main" xmlns="" id="{049B2870-98EC-2977-8CE4-A7AA3009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11</a:t>
            </a:fld>
            <a:endParaRPr lang="it-IT" dirty="0"/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xmlns="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lvl="0" rtl="0"/>
            <a:endParaRPr lang="it-IT" sz="1400" dirty="0"/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xmlns="" id="{A28A203B-0CF0-2AB0-5F54-07C8E3003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1786760"/>
            <a:ext cx="2011680" cy="3880068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600" dirty="0"/>
              <a:t>PROGETTAZIONE</a:t>
            </a:r>
          </a:p>
          <a:p>
            <a:pPr rtl="0"/>
            <a:endParaRPr lang="it-IT" sz="1600" dirty="0"/>
          </a:p>
        </p:txBody>
      </p:sp>
      <p:sp>
        <p:nvSpPr>
          <p:cNvPr id="26" name="Segnaposto testo 25">
            <a:extLst>
              <a:ext uri="{FF2B5EF4-FFF2-40B4-BE49-F238E27FC236}">
                <a16:creationId xmlns:a16="http://schemas.microsoft.com/office/drawing/2014/main" xmlns="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400" dirty="0"/>
              <a:t>Coordinare</a:t>
            </a:r>
            <a:br>
              <a:rPr lang="it-IT" sz="1400" dirty="0"/>
            </a:br>
            <a:r>
              <a:rPr lang="it-IT" sz="1400" dirty="0"/>
              <a:t>applicazioni e-business</a:t>
            </a:r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xmlns="" id="{9D48D07F-2D5B-F0D5-4005-197607C4F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600"/>
              <a:t>LANCIO</a:t>
            </a:r>
          </a:p>
          <a:p>
            <a:pPr rtl="0"/>
            <a:endParaRPr lang="it-IT" sz="1600" dirty="0"/>
          </a:p>
        </p:txBody>
      </p:sp>
      <p:pic>
        <p:nvPicPr>
          <p:cNvPr id="268" name="Segnaposto immagine 267" descr="icona di razzo">
            <a:extLst>
              <a:ext uri="{FF2B5EF4-FFF2-40B4-BE49-F238E27FC236}">
                <a16:creationId xmlns:a16="http://schemas.microsoft.com/office/drawing/2014/main" xmlns="" id="{1A522F41-60C1-3803-6132-18E154C0E32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3"/>
          <a:srcRect t="543" b="543"/>
          <a:stretch/>
        </p:blipFill>
        <p:spPr/>
      </p:pic>
      <p:sp>
        <p:nvSpPr>
          <p:cNvPr id="28" name="Segnaposto testo 27">
            <a:extLst>
              <a:ext uri="{FF2B5EF4-FFF2-40B4-BE49-F238E27FC236}">
                <a16:creationId xmlns:a16="http://schemas.microsoft.com/office/drawing/2014/main" xmlns="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76938" y="3888404"/>
            <a:ext cx="1753062" cy="1371600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400" dirty="0"/>
              <a:t>Distribuire reti strategiche con esigenze</a:t>
            </a:r>
            <a:br>
              <a:rPr lang="it-IT" sz="1400" dirty="0"/>
            </a:br>
            <a:r>
              <a:rPr lang="it-IT" sz="1400" dirty="0"/>
              <a:t>di e-business stringenti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B0152846-C371-4BB1-A2EA-4BD21FE2D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34" y="1609344"/>
            <a:ext cx="3915774" cy="4528990"/>
          </a:xfrm>
          <a:prstGeom prst="rect">
            <a:avLst/>
          </a:prstGeom>
        </p:spPr>
      </p:pic>
      <p:pic>
        <p:nvPicPr>
          <p:cNvPr id="11" name="Immagine 11">
            <a:extLst>
              <a:ext uri="{FF2B5EF4-FFF2-40B4-BE49-F238E27FC236}">
                <a16:creationId xmlns:a16="http://schemas.microsoft.com/office/drawing/2014/main" xmlns="" id="{EEEF6D89-21B5-4B55-B132-11D7E3FA6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8069" y="1609344"/>
            <a:ext cx="3634828" cy="4407408"/>
          </a:xfrm>
          <a:prstGeom prst="rect">
            <a:avLst/>
          </a:prstGeom>
        </p:spPr>
      </p:pic>
      <p:pic>
        <p:nvPicPr>
          <p:cNvPr id="17" name="Immagine 17">
            <a:extLst>
              <a:ext uri="{FF2B5EF4-FFF2-40B4-BE49-F238E27FC236}">
                <a16:creationId xmlns:a16="http://schemas.microsoft.com/office/drawing/2014/main" xmlns="" id="{EFA26EB3-C4DB-49B1-9925-3A612148E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6240" y="1719072"/>
            <a:ext cx="3915774" cy="42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0671EA1-171E-42C0-91AB-46022653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SCHEDA N.3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1FF4768-BD59-4C1A-A0B0-7232A43F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6382512"/>
            <a:ext cx="987552" cy="274320"/>
          </a:xfrm>
        </p:spPr>
        <p:txBody>
          <a:bodyPr/>
          <a:lstStyle/>
          <a:p>
            <a:pPr rtl="0"/>
            <a:fld id="{48F63A3B-78C7-47BE-AE5E-E10140E04643}" type="slidenum">
              <a:rPr lang="it-IT" smtClean="0"/>
              <a:t>12</a:t>
            </a:fld>
            <a:endParaRPr lang="it-IT" dirty="0"/>
          </a:p>
        </p:txBody>
      </p:sp>
      <p:sp>
        <p:nvSpPr>
          <p:cNvPr id="3" name="Segnaposto testo 58">
            <a:extLst>
              <a:ext uri="{FF2B5EF4-FFF2-40B4-BE49-F238E27FC236}">
                <a16:creationId xmlns:a16="http://schemas.microsoft.com/office/drawing/2014/main" xmlns="" id="{648FCF94-BB29-B5D0-9C09-5B2A56EBF0CC}"/>
              </a:ext>
            </a:extLst>
          </p:cNvPr>
          <p:cNvSpPr txBox="1">
            <a:spLocks/>
          </p:cNvSpPr>
          <p:nvPr/>
        </p:nvSpPr>
        <p:spPr>
          <a:xfrm>
            <a:off x="382555" y="267860"/>
            <a:ext cx="2671303" cy="653000"/>
          </a:xfrm>
          <a:prstGeom prst="rect">
            <a:avLst/>
          </a:prstGeom>
          <a:solidFill>
            <a:schemeClr val="bg1"/>
          </a:solidFill>
        </p:spPr>
        <p:txBody>
          <a:bodyPr rtlCol="0"/>
          <a:lstStyle>
            <a:defPPr>
              <a:defRPr lang="it-IT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SCHEDA N.4</a:t>
            </a:r>
          </a:p>
        </p:txBody>
      </p:sp>
      <p:sp>
        <p:nvSpPr>
          <p:cNvPr id="5" name="Segnaposto testo 26">
            <a:extLst>
              <a:ext uri="{FF2B5EF4-FFF2-40B4-BE49-F238E27FC236}">
                <a16:creationId xmlns:a16="http://schemas.microsoft.com/office/drawing/2014/main" xmlns="" id="{2DE89399-A25A-A115-9AE6-18978146048D}"/>
              </a:ext>
            </a:extLst>
          </p:cNvPr>
          <p:cNvSpPr txBox="1">
            <a:spLocks/>
          </p:cNvSpPr>
          <p:nvPr/>
        </p:nvSpPr>
        <p:spPr>
          <a:xfrm>
            <a:off x="561094" y="1243584"/>
            <a:ext cx="2014155" cy="1915671"/>
          </a:xfrm>
          <a:prstGeom prst="rect">
            <a:avLst/>
          </a:prstGeom>
          <a:solidFill>
            <a:schemeClr val="bg1"/>
          </a:solidFill>
        </p:spPr>
        <p:txBody>
          <a:bodyPr rtlCol="0"/>
          <a:lstStyle>
            <a:defPPr>
              <a:defRPr lang="it-IT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SCHEDA DI SEGNALAZIONE ALLA PROCURA ENTE LOCALE TRIBUNALE DEI MINORI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523" y="0"/>
            <a:ext cx="4853354" cy="6858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85" y="0"/>
            <a:ext cx="4243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CD5C98A-DFCC-4ED3-9F4F-77BB16DCE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585" y="227722"/>
            <a:ext cx="8758621" cy="5500415"/>
          </a:xfrm>
        </p:spPr>
        <p:txBody>
          <a:bodyPr/>
          <a:lstStyle/>
          <a:p>
            <a:r>
              <a:rPr lang="it-IT" dirty="0"/>
              <a:t> 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sz="2800" dirty="0">
                <a:latin typeface="+mn-lt"/>
              </a:rPr>
              <a:t>qualora i richiami effettuati dalla scuola E DAGLI Osservati di Area contro la dispersione scolastica, risultassero poco efficaci </a:t>
            </a:r>
            <a:r>
              <a:rPr lang="it-IT" sz="2800" dirty="0" err="1">
                <a:latin typeface="+mn-lt"/>
              </a:rPr>
              <a:t>bISOGNA</a:t>
            </a:r>
            <a:r>
              <a:rPr lang="it-IT" sz="2800" dirty="0">
                <a:latin typeface="+mn-lt"/>
              </a:rPr>
              <a:t>  ATTIVARSI CON:</a:t>
            </a:r>
            <a:br>
              <a:rPr lang="it-IT" sz="2800" dirty="0">
                <a:latin typeface="+mn-lt"/>
              </a:rPr>
            </a:br>
            <a:r>
              <a:rPr lang="it-IT" sz="2800" dirty="0">
                <a:latin typeface="+mn-lt"/>
              </a:rPr>
              <a:t> </a:t>
            </a:r>
            <a:r>
              <a:rPr lang="it-IT" sz="2800" dirty="0" err="1">
                <a:latin typeface="+mn-lt"/>
              </a:rPr>
              <a:t>cOMUNE</a:t>
            </a:r>
            <a:r>
              <a:rPr lang="it-IT" sz="2800" dirty="0">
                <a:latin typeface="+mn-lt"/>
              </a:rPr>
              <a:t>,</a:t>
            </a:r>
            <a:br>
              <a:rPr lang="it-IT" sz="2800" dirty="0">
                <a:latin typeface="+mn-lt"/>
              </a:rPr>
            </a:br>
            <a:r>
              <a:rPr lang="it-IT" sz="2800" dirty="0">
                <a:latin typeface="+mn-lt"/>
              </a:rPr>
              <a:t> </a:t>
            </a:r>
            <a:r>
              <a:rPr lang="it-IT" sz="2800" dirty="0" err="1">
                <a:latin typeface="+mn-lt"/>
              </a:rPr>
              <a:t>pROCURA</a:t>
            </a:r>
            <a:r>
              <a:rPr lang="it-IT" sz="2800" dirty="0">
                <a:latin typeface="+mn-lt"/>
              </a:rPr>
              <a:t> DELLA </a:t>
            </a:r>
            <a:r>
              <a:rPr lang="it-IT" sz="2800" dirty="0" err="1">
                <a:latin typeface="+mn-lt"/>
              </a:rPr>
              <a:t>rEPUBBLICA</a:t>
            </a:r>
            <a:r>
              <a:rPr lang="it-IT" sz="2800" dirty="0">
                <a:latin typeface="+mn-lt"/>
              </a:rPr>
              <a:t>, </a:t>
            </a:r>
            <a:br>
              <a:rPr lang="it-IT" sz="2800" dirty="0">
                <a:latin typeface="+mn-lt"/>
              </a:rPr>
            </a:br>
            <a:r>
              <a:rPr lang="it-IT" sz="2800" dirty="0">
                <a:latin typeface="+mn-lt"/>
              </a:rPr>
              <a:t>TRIBUNALE DEI minorenni </a:t>
            </a:r>
            <a:br>
              <a:rPr lang="it-IT" sz="2800" dirty="0">
                <a:latin typeface="+mn-lt"/>
              </a:rPr>
            </a:br>
            <a:r>
              <a:rPr lang="it-IT" sz="2800" dirty="0">
                <a:latin typeface="+mn-lt"/>
              </a:rPr>
              <a:t/>
            </a:r>
            <a:br>
              <a:rPr lang="it-IT" sz="2800" dirty="0">
                <a:latin typeface="+mn-lt"/>
              </a:rPr>
            </a:br>
            <a:r>
              <a:rPr lang="it-IT" sz="2800" dirty="0">
                <a:latin typeface="+mn-lt"/>
              </a:rPr>
              <a:t/>
            </a:r>
            <a:br>
              <a:rPr lang="it-IT" sz="2800" dirty="0">
                <a:latin typeface="+mn-lt"/>
              </a:rPr>
            </a:br>
            <a:r>
              <a:rPr lang="it-IT" sz="2800" dirty="0">
                <a:latin typeface="+mn-lt"/>
              </a:rPr>
              <a:t>TRAMITE  APPOSITA SCHEDA DI SEGNALAZIONE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1A31D49A-7F79-4883-8E8A-BB2AF7DD8D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0691" y="457200"/>
            <a:ext cx="8974677" cy="4414344"/>
          </a:xfrm>
        </p:spPr>
        <p:txBody>
          <a:bodyPr/>
          <a:lstStyle/>
          <a:p>
            <a:r>
              <a:rPr lang="it-IT" dirty="0"/>
              <a:t>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A758FC1-201E-4572-96FD-8D6CA237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78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475" y="246888"/>
            <a:ext cx="7846708" cy="638048"/>
          </a:xfrm>
        </p:spPr>
        <p:txBody>
          <a:bodyPr rtlCol="0"/>
          <a:lstStyle>
            <a:defPPr>
              <a:defRPr lang="it-IT"/>
            </a:defPPr>
          </a:lstStyle>
          <a:p>
            <a:pPr rtl="0">
              <a:lnSpc>
                <a:spcPct val="90000"/>
              </a:lnSpc>
            </a:pPr>
            <a:r>
              <a:rPr lang="it-IT" sz="4000" dirty="0"/>
              <a:t>DIRETTIVE REGIONALI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91128191-45A5-DEA1-F978-421F83D5E6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1016" y="1368762"/>
            <a:ext cx="2029968" cy="2431078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2000" dirty="0"/>
              <a:t>EVASIONE : </a:t>
            </a:r>
          </a:p>
          <a:p>
            <a:pPr rtl="0"/>
            <a:endParaRPr lang="it-IT" sz="1400" dirty="0"/>
          </a:p>
          <a:p>
            <a:pPr rtl="0"/>
            <a:r>
              <a:rPr lang="it-IT" sz="1400" dirty="0"/>
              <a:t>ALUNNI ISCRITTI E MAI FREQUENTANTI CHE NON HANNO COMPIUTO 16 ANNI</a:t>
            </a:r>
          </a:p>
        </p:txBody>
      </p:sp>
      <p:sp>
        <p:nvSpPr>
          <p:cNvPr id="159" name="Segnaposto testo 158">
            <a:extLst>
              <a:ext uri="{FF2B5EF4-FFF2-40B4-BE49-F238E27FC236}">
                <a16:creationId xmlns:a16="http://schemas.microsoft.com/office/drawing/2014/main" xmlns="" id="{F269F917-64D7-CDF3-D985-799AE9C3B79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76472" y="3987223"/>
            <a:ext cx="2029968" cy="236837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alunni CHE A CAUSA DELLE ASSENZE NON HANNO AVUTO CONVALIDATO L’ANNO SCOLASTICO AI SENSI DELL’ART.11.COMMA 1-L59/04: </a:t>
            </a:r>
            <a:r>
              <a:rPr lang="it-IT" sz="900" u="sng" dirty="0">
                <a:solidFill>
                  <a:srgbClr val="FF0000"/>
                </a:solidFill>
              </a:rPr>
              <a:t>SOLO PER GLI AUNNI DI SCUOLA SECONDARIA PRIMO E SECONDO GRADO</a:t>
            </a:r>
          </a:p>
        </p:txBody>
      </p:sp>
      <p:sp>
        <p:nvSpPr>
          <p:cNvPr id="186" name="Segnaposto testo 185">
            <a:extLst>
              <a:ext uri="{FF2B5EF4-FFF2-40B4-BE49-F238E27FC236}">
                <a16:creationId xmlns:a16="http://schemas.microsoft.com/office/drawing/2014/main" xmlns="" id="{18835196-357D-8C96-24B5-B52A2DDEB00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85560" y="3987223"/>
            <a:ext cx="2029968" cy="2431078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200" dirty="0">
                <a:solidFill>
                  <a:srgbClr val="FF0000"/>
                </a:solidFill>
              </a:rPr>
              <a:t>ALUNNI NON AMMESSI ALLA CLASSE SUCCESSIVA</a:t>
            </a:r>
          </a:p>
          <a:p>
            <a:pPr rtl="0"/>
            <a:r>
              <a:rPr lang="it-IT" sz="1200" dirty="0"/>
              <a:t>COMPRESI QUELLI DELLE SCUOLE SECONDARIE DI SECONDO GRADO:</a:t>
            </a:r>
          </a:p>
          <a:p>
            <a:pPr rtl="0"/>
            <a:r>
              <a:rPr lang="it-IT" sz="1200" dirty="0"/>
              <a:t> -CON SOSPENSIONE DEL GIUDIZIO </a:t>
            </a:r>
          </a:p>
          <a:p>
            <a:pPr rtl="0"/>
            <a:r>
              <a:rPr lang="it-IT" sz="1200" dirty="0"/>
              <a:t>- NON AMMESSI AGLI ESAMI DI STATO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xmlns="" id="{B3CED26D-9022-0D83-FB0D-E3471E6F7E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1000" dirty="0"/>
              <a:t>Direttore operativo</a:t>
            </a:r>
          </a:p>
        </p:txBody>
      </p:sp>
      <p:sp>
        <p:nvSpPr>
          <p:cNvPr id="188" name="Segnaposto testo 187">
            <a:extLst>
              <a:ext uri="{FF2B5EF4-FFF2-40B4-BE49-F238E27FC236}">
                <a16:creationId xmlns:a16="http://schemas.microsoft.com/office/drawing/2014/main" xmlns="" id="{D362CDA4-D5CF-59E2-690B-FD99A9F4A51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942832" y="4144264"/>
            <a:ext cx="2029968" cy="241394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L’ISTRUZIONE FAMILIARE: </a:t>
            </a:r>
          </a:p>
          <a:p>
            <a:pPr rtl="0"/>
            <a:r>
              <a:rPr lang="it-IT" sz="1100" dirty="0">
                <a:solidFill>
                  <a:srgbClr val="FF0000"/>
                </a:solidFill>
              </a:rPr>
              <a:t>NON RIENTRA NELLA DISPERSIONE SCOLASTICA MA VA MONITORATA Affinché GLI ALUNNI RITIRATI DALLE FAMIGLIE FORMALMENTE ENTRO IL 15 MARZO SI PRESENTINO AGLI ESAMI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xmlns="" id="{518301B7-15C5-E184-096F-BF82F42163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42832" y="1296276"/>
            <a:ext cx="2029968" cy="2561021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alunni NON FREQUENTANTI CHE HANNO COMPIUTO 16 ANNI E CHE NON HANNO ASSOLTO L’OBBLIGO D’ISTRUZIONE:</a:t>
            </a:r>
          </a:p>
          <a:p>
            <a:pPr rtl="0"/>
            <a:endParaRPr lang="it-IT" sz="800" dirty="0"/>
          </a:p>
          <a:p>
            <a:pPr rtl="0"/>
            <a:endParaRPr lang="it-IT" sz="800" dirty="0"/>
          </a:p>
          <a:p>
            <a:pPr rtl="0"/>
            <a:r>
              <a:rPr lang="it-IT" sz="1200" dirty="0">
                <a:solidFill>
                  <a:srgbClr val="FF0000"/>
                </a:solidFill>
              </a:rPr>
              <a:t>ALUNNI CHE NON POSSIEDONO DIECI ANNI DI SCRUTINIO</a:t>
            </a:r>
          </a:p>
        </p:txBody>
      </p:sp>
      <p:sp>
        <p:nvSpPr>
          <p:cNvPr id="218" name="Segnaposto numero diapositiva 217">
            <a:extLst>
              <a:ext uri="{FF2B5EF4-FFF2-40B4-BE49-F238E27FC236}">
                <a16:creationId xmlns:a16="http://schemas.microsoft.com/office/drawing/2014/main" xmlns="" id="{C29F391A-4647-2731-26B5-3B262D87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14</a:t>
            </a:fld>
            <a:endParaRPr lang="it-IT" dirty="0"/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xmlns="" id="{1A246BBA-5D80-4159-A0BF-AE927312F9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8287" y="1368762"/>
            <a:ext cx="1978153" cy="2431078"/>
          </a:xfrm>
        </p:spPr>
        <p:txBody>
          <a:bodyPr/>
          <a:lstStyle/>
          <a:p>
            <a:r>
              <a:rPr lang="it-IT" sz="2000" dirty="0"/>
              <a:t>ABBANDONO:</a:t>
            </a:r>
          </a:p>
          <a:p>
            <a:endParaRPr lang="it-IT" sz="1200" dirty="0"/>
          </a:p>
          <a:p>
            <a:r>
              <a:rPr lang="it-IT" sz="1200" dirty="0"/>
              <a:t>ALUNNI ISCRITTI CHE HANNO INTERROTTO LA FREQUENZA IN CORSO D’ANNO PER MOTIVI SCONOSCIUTI ALLA SCUOLA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xmlns="" id="{47E27CA8-32DC-4B13-A371-C74E025D00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85560" y="1296276"/>
            <a:ext cx="2029968" cy="2589924"/>
          </a:xfrm>
        </p:spPr>
        <p:txBody>
          <a:bodyPr/>
          <a:lstStyle/>
          <a:p>
            <a:r>
              <a:rPr lang="it-IT" sz="2000" dirty="0"/>
              <a:t>FREQUENZA IRREGOLARE:</a:t>
            </a:r>
          </a:p>
          <a:p>
            <a:endParaRPr lang="it-IT" dirty="0"/>
          </a:p>
          <a:p>
            <a:r>
              <a:rPr lang="it-IT" dirty="0"/>
              <a:t>ALUNNI CHE  RIPORTANO MENSILMENTE  ASSENZE INGIUSTIFICATE  PER   UN MINIMO DI SETTE GIORNI</a:t>
            </a:r>
          </a:p>
        </p:txBody>
      </p:sp>
    </p:spTree>
    <p:extLst>
      <p:ext uri="{BB962C8B-B14F-4D97-AF65-F5344CB8AC3E}">
        <p14:creationId xmlns:p14="http://schemas.microsoft.com/office/powerpoint/2010/main" val="24522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xmlns="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32069"/>
            <a:ext cx="10671048" cy="1747144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 sz="4000" dirty="0"/>
              <a:t>STRUMENTI COMUNI </a:t>
            </a:r>
            <a:br>
              <a:rPr lang="it-IT" sz="4000" dirty="0"/>
            </a:br>
            <a:r>
              <a:rPr lang="it-IT" sz="4000" dirty="0"/>
              <a:t>MODULISTICA MONITORAGGIO </a:t>
            </a:r>
          </a:p>
        </p:txBody>
      </p:sp>
      <p:sp>
        <p:nvSpPr>
          <p:cNvPr id="175" name="Segnaposto numero diapositiva 174">
            <a:extLst>
              <a:ext uri="{FF2B5EF4-FFF2-40B4-BE49-F238E27FC236}">
                <a16:creationId xmlns:a16="http://schemas.microsoft.com/office/drawing/2014/main" xmlns="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15</a:t>
            </a:fld>
            <a:endParaRPr lang="it-IT" dirty="0"/>
          </a:p>
        </p:txBody>
      </p:sp>
      <p:sp>
        <p:nvSpPr>
          <p:cNvPr id="56" name="Segnaposto testo 55">
            <a:extLst>
              <a:ext uri="{FF2B5EF4-FFF2-40B4-BE49-F238E27FC236}">
                <a16:creationId xmlns:a16="http://schemas.microsoft.com/office/drawing/2014/main" xmlns="" id="{42027341-30B3-44DB-373E-60B96EBF2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010" y="2992372"/>
            <a:ext cx="1588203" cy="608076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SCHEDA N.1 </a:t>
            </a:r>
          </a:p>
        </p:txBody>
      </p:sp>
      <p:sp>
        <p:nvSpPr>
          <p:cNvPr id="57" name="Segnaposto testo 56">
            <a:extLst>
              <a:ext uri="{FF2B5EF4-FFF2-40B4-BE49-F238E27FC236}">
                <a16:creationId xmlns:a16="http://schemas.microsoft.com/office/drawing/2014/main" xmlns="" id="{49B99446-8DB8-EAE8-ADEB-8E02F160B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16263" y="3027879"/>
            <a:ext cx="1487029" cy="633224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SCHEDA N.2</a:t>
            </a:r>
          </a:p>
        </p:txBody>
      </p:sp>
      <p:sp>
        <p:nvSpPr>
          <p:cNvPr id="58" name="Segnaposto testo 57">
            <a:extLst>
              <a:ext uri="{FF2B5EF4-FFF2-40B4-BE49-F238E27FC236}">
                <a16:creationId xmlns:a16="http://schemas.microsoft.com/office/drawing/2014/main" xmlns="" id="{4F1381C5-2C37-6542-2CC4-2EBF6B0C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H="1">
            <a:off x="3822146" y="3009132"/>
            <a:ext cx="1487029" cy="572012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SCHEDA N.3</a:t>
            </a:r>
          </a:p>
        </p:txBody>
      </p:sp>
      <p:sp>
        <p:nvSpPr>
          <p:cNvPr id="59" name="Segnaposto testo 58">
            <a:extLst>
              <a:ext uri="{FF2B5EF4-FFF2-40B4-BE49-F238E27FC236}">
                <a16:creationId xmlns:a16="http://schemas.microsoft.com/office/drawing/2014/main" xmlns="" id="{9348E88D-CFB1-4BF1-41EC-723BBD602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51926" y="2983516"/>
            <a:ext cx="1499861" cy="653000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SCHEDA N.4</a:t>
            </a:r>
          </a:p>
        </p:txBody>
      </p:sp>
      <p:sp>
        <p:nvSpPr>
          <p:cNvPr id="60" name="Segnaposto testo 59">
            <a:extLst>
              <a:ext uri="{FF2B5EF4-FFF2-40B4-BE49-F238E27FC236}">
                <a16:creationId xmlns:a16="http://schemas.microsoft.com/office/drawing/2014/main" xmlns="" id="{E1B218F5-E615-C534-C7FC-E557815965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73312" y="2992372"/>
            <a:ext cx="1716729" cy="599219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SCHEDA N.5</a:t>
            </a:r>
          </a:p>
        </p:txBody>
      </p:sp>
      <p:sp>
        <p:nvSpPr>
          <p:cNvPr id="139" name="Rettangolo 138" descr="indicatore di sequenza temporale">
            <a:extLst>
              <a:ext uri="{FF2B5EF4-FFF2-40B4-BE49-F238E27FC236}">
                <a16:creationId xmlns:a16="http://schemas.microsoft.com/office/drawing/2014/main" xmlns="" id="{632DC974-3AFC-3B05-984D-8920F2613BAB}"/>
              </a:ext>
            </a:extLst>
          </p:cNvPr>
          <p:cNvSpPr/>
          <p:nvPr/>
        </p:nvSpPr>
        <p:spPr>
          <a:xfrm rot="16200000">
            <a:off x="1641212" y="6045046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141" name="Rettangolo 140" descr="indicatore di sequenza temporale">
            <a:extLst>
              <a:ext uri="{FF2B5EF4-FFF2-40B4-BE49-F238E27FC236}">
                <a16:creationId xmlns:a16="http://schemas.microsoft.com/office/drawing/2014/main" xmlns="" id="{F2040969-B583-70C1-87C1-D19C7BB276E9}"/>
              </a:ext>
            </a:extLst>
          </p:cNvPr>
          <p:cNvSpPr/>
          <p:nvPr/>
        </p:nvSpPr>
        <p:spPr>
          <a:xfrm rot="16200000">
            <a:off x="3856785" y="6109891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143" name="Rettangolo 142" descr="indicatore di sequenza temporale">
            <a:extLst>
              <a:ext uri="{FF2B5EF4-FFF2-40B4-BE49-F238E27FC236}">
                <a16:creationId xmlns:a16="http://schemas.microsoft.com/office/drawing/2014/main" xmlns="" id="{916357F2-DD2F-AE73-F0FE-19F36A996C0A}"/>
              </a:ext>
            </a:extLst>
          </p:cNvPr>
          <p:cNvSpPr/>
          <p:nvPr/>
        </p:nvSpPr>
        <p:spPr>
          <a:xfrm rot="16200000">
            <a:off x="5923026" y="6191534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145" name="Rettangolo 144" descr="indicatore di sequenza temporale">
            <a:extLst>
              <a:ext uri="{FF2B5EF4-FFF2-40B4-BE49-F238E27FC236}">
                <a16:creationId xmlns:a16="http://schemas.microsoft.com/office/drawing/2014/main" xmlns="" id="{061F8191-7958-A3B6-D754-56FAB2742504}"/>
              </a:ext>
            </a:extLst>
          </p:cNvPr>
          <p:cNvSpPr/>
          <p:nvPr/>
        </p:nvSpPr>
        <p:spPr>
          <a:xfrm rot="16200000">
            <a:off x="8253574" y="6191534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147" name="Rettangolo 146" descr="indicatore di sequenza temporale">
            <a:extLst>
              <a:ext uri="{FF2B5EF4-FFF2-40B4-BE49-F238E27FC236}">
                <a16:creationId xmlns:a16="http://schemas.microsoft.com/office/drawing/2014/main" xmlns="" id="{FA6C0651-6CD9-1742-F030-13CC2F6DAC2F}"/>
              </a:ext>
            </a:extLst>
          </p:cNvPr>
          <p:cNvSpPr/>
          <p:nvPr/>
        </p:nvSpPr>
        <p:spPr>
          <a:xfrm rot="16200000">
            <a:off x="10584122" y="6191533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/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xmlns="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9" y="3575304"/>
            <a:ext cx="1320386" cy="1965959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400" dirty="0"/>
              <a:t>MODELLO DI </a:t>
            </a:r>
            <a:r>
              <a:rPr lang="it-IT" sz="1400" dirty="0" smtClean="0"/>
              <a:t>EVASIONE </a:t>
            </a:r>
            <a:r>
              <a:rPr lang="it-IT" sz="1400" dirty="0"/>
              <a:t>DA COMPILARE ENTRO 10 GIORNI DA OTTOBRE</a:t>
            </a:r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xmlns="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48475" y="3625595"/>
            <a:ext cx="1558358" cy="2574102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400" dirty="0"/>
              <a:t>SCHEDA MONITORAGGIO MENSILE, DA RESTITUIRE</a:t>
            </a:r>
          </a:p>
          <a:p>
            <a:pPr lvl="0" rtl="0"/>
            <a:r>
              <a:rPr lang="it-IT" sz="1400" dirty="0"/>
              <a:t>COMPILATA MENSILMENTE A PARTIRE DAL MESE DI NOVEMBRE  </a:t>
            </a:r>
          </a:p>
          <a:p>
            <a:pPr lvl="0" rtl="0"/>
            <a:r>
              <a:rPr lang="it-IT" sz="1400" dirty="0"/>
              <a:t>(</a:t>
            </a:r>
            <a:r>
              <a:rPr lang="it-IT" sz="1400" dirty="0">
                <a:solidFill>
                  <a:srgbClr val="FF0000"/>
                </a:solidFill>
              </a:rPr>
              <a:t>Con SCADENZA ENTRO GIORNO 9 DI OGNI MESE</a:t>
            </a:r>
            <a:r>
              <a:rPr lang="it-IT" sz="1400" dirty="0"/>
              <a:t>)</a:t>
            </a:r>
          </a:p>
        </p:txBody>
      </p:sp>
      <p:sp>
        <p:nvSpPr>
          <p:cNvPr id="26" name="Segnaposto testo 25">
            <a:extLst>
              <a:ext uri="{FF2B5EF4-FFF2-40B4-BE49-F238E27FC236}">
                <a16:creationId xmlns:a16="http://schemas.microsoft.com/office/drawing/2014/main" xmlns="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49585" y="3575304"/>
            <a:ext cx="1459589" cy="1965960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400" dirty="0"/>
              <a:t>SCHEDA DI SEGNALAZIONE ALUNNO PER EVENTUALE</a:t>
            </a:r>
          </a:p>
          <a:p>
            <a:pPr lvl="0" rtl="0"/>
            <a:r>
              <a:rPr lang="it-IT" sz="1400" dirty="0"/>
              <a:t>RICHIESTA DI INTERVENTO DELL’OPT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xmlns="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51923" y="3636516"/>
            <a:ext cx="1459589" cy="1915671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sz="1400" dirty="0"/>
              <a:t>SCHEDA DI SEGNALAZIONE ALLA PROCURA ENTE LOCALE TRIBUNALE DEI MINORI</a:t>
            </a:r>
          </a:p>
        </p:txBody>
      </p:sp>
      <p:sp>
        <p:nvSpPr>
          <p:cNvPr id="28" name="Segnaposto testo 27">
            <a:extLst>
              <a:ext uri="{FF2B5EF4-FFF2-40B4-BE49-F238E27FC236}">
                <a16:creationId xmlns:a16="http://schemas.microsoft.com/office/drawing/2014/main" xmlns="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73312" y="3636516"/>
            <a:ext cx="1716729" cy="2498337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SCHEDA DI SEGNALAZIONE ALUNNI, </a:t>
            </a:r>
          </a:p>
          <a:p>
            <a:pPr lvl="0" rtl="0"/>
            <a:r>
              <a:rPr lang="it-IT" dirty="0"/>
              <a:t>DA RESTITUIRE A CONCLUSIONE DELL’ANNO SCOLASTICO </a:t>
            </a:r>
            <a:r>
              <a:rPr lang="it-IT" sz="1400" dirty="0"/>
              <a:t>PRESSO L’OSSREVATORIO D’AREA</a:t>
            </a:r>
          </a:p>
        </p:txBody>
      </p:sp>
      <p:sp>
        <p:nvSpPr>
          <p:cNvPr id="2" name="Segnaposto testo 58">
            <a:extLst>
              <a:ext uri="{FF2B5EF4-FFF2-40B4-BE49-F238E27FC236}">
                <a16:creationId xmlns:a16="http://schemas.microsoft.com/office/drawing/2014/main" xmlns="" id="{76306FCF-8EFD-4674-8720-DD52000AC086}"/>
              </a:ext>
            </a:extLst>
          </p:cNvPr>
          <p:cNvSpPr txBox="1">
            <a:spLocks/>
          </p:cNvSpPr>
          <p:nvPr/>
        </p:nvSpPr>
        <p:spPr>
          <a:xfrm>
            <a:off x="9056686" y="2983516"/>
            <a:ext cx="1926882" cy="608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spc="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SCHEDA N.6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xmlns="" id="{86337BD7-5636-4868-8A97-5AA1A266E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155134"/>
              </p:ext>
            </p:extLst>
          </p:nvPr>
        </p:nvGraphicFramePr>
        <p:xfrm>
          <a:off x="8890043" y="3661103"/>
          <a:ext cx="1760442" cy="2215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814">
                  <a:extLst>
                    <a:ext uri="{9D8B030D-6E8A-4147-A177-3AD203B41FA5}">
                      <a16:colId xmlns:a16="http://schemas.microsoft.com/office/drawing/2014/main" xmlns="" val="4010275616"/>
                    </a:ext>
                  </a:extLst>
                </a:gridCol>
                <a:gridCol w="586814">
                  <a:extLst>
                    <a:ext uri="{9D8B030D-6E8A-4147-A177-3AD203B41FA5}">
                      <a16:colId xmlns:a16="http://schemas.microsoft.com/office/drawing/2014/main" xmlns="" val="1040276725"/>
                    </a:ext>
                  </a:extLst>
                </a:gridCol>
                <a:gridCol w="586814">
                  <a:extLst>
                    <a:ext uri="{9D8B030D-6E8A-4147-A177-3AD203B41FA5}">
                      <a16:colId xmlns:a16="http://schemas.microsoft.com/office/drawing/2014/main" xmlns="" val="2524639312"/>
                    </a:ext>
                  </a:extLst>
                </a:gridCol>
              </a:tblGrid>
              <a:tr h="72225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DFB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SSSS</a:t>
                      </a:r>
                    </a:p>
                  </a:txBody>
                  <a:tcPr>
                    <a:solidFill>
                      <a:srgbClr val="FDFBF6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rgbClr val="FD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0442706"/>
                  </a:ext>
                </a:extLst>
              </a:tr>
              <a:tr h="746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DFBF6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rgbClr val="FDFBF6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D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4405056"/>
                  </a:ext>
                </a:extLst>
              </a:tr>
              <a:tr h="746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rgbClr val="FDFBF6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rgbClr val="FDFBF6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D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286164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054005F6-65AB-4667-8EF2-ED3CC721241E}"/>
              </a:ext>
            </a:extLst>
          </p:cNvPr>
          <p:cNvSpPr txBox="1"/>
          <p:nvPr/>
        </p:nvSpPr>
        <p:spPr>
          <a:xfrm flipH="1">
            <a:off x="9056685" y="3661103"/>
            <a:ext cx="1593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>
                <a:solidFill>
                  <a:srgbClr val="202C8F"/>
                </a:solidFill>
              </a:rPr>
              <a:t>SCHEDA PER LA SINTESI DI INTERVENTI EFFETTUATI AD USO INTERNO </a:t>
            </a:r>
          </a:p>
          <a:p>
            <a:pPr algn="l"/>
            <a:r>
              <a:rPr lang="it-IT" sz="1400" dirty="0" smtClean="0">
                <a:solidFill>
                  <a:srgbClr val="202C8F"/>
                </a:solidFill>
              </a:rPr>
              <a:t>DALLA SCUOLA </a:t>
            </a:r>
            <a:endParaRPr lang="it-IT" sz="1400" dirty="0">
              <a:solidFill>
                <a:srgbClr val="202C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/>
              <a:t>SCHEDA N.1</a:t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25" name="Segnaposto numero diapositiva 24">
            <a:extLst>
              <a:ext uri="{FF2B5EF4-FFF2-40B4-BE49-F238E27FC236}">
                <a16:creationId xmlns:a16="http://schemas.microsoft.com/office/drawing/2014/main" xmlns="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24" y="6568751"/>
            <a:ext cx="987552" cy="27432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t>16</a:t>
            </a:fld>
            <a:endParaRPr lang="it-IT" dirty="0"/>
          </a:p>
        </p:txBody>
      </p:sp>
      <p:sp>
        <p:nvSpPr>
          <p:cNvPr id="3" name="Segnaposto testo 55">
            <a:extLst>
              <a:ext uri="{FF2B5EF4-FFF2-40B4-BE49-F238E27FC236}">
                <a16:creationId xmlns:a16="http://schemas.microsoft.com/office/drawing/2014/main" xmlns="" id="{9538C372-FC2C-1497-AACA-5C4DE80D1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3365" y="46336"/>
            <a:ext cx="2379157" cy="631381"/>
          </a:xfrm>
          <a:solidFill>
            <a:srgbClr val="FDFBF6"/>
          </a:solidFill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SCHEDA N.1 </a:t>
            </a:r>
          </a:p>
        </p:txBody>
      </p:sp>
      <p:sp>
        <p:nvSpPr>
          <p:cNvPr id="4" name="Segnaposto testo 23">
            <a:extLst>
              <a:ext uri="{FF2B5EF4-FFF2-40B4-BE49-F238E27FC236}">
                <a16:creationId xmlns:a16="http://schemas.microsoft.com/office/drawing/2014/main" xmlns="" id="{672D7204-2CBF-B2CF-9642-77724302F588}"/>
              </a:ext>
            </a:extLst>
          </p:cNvPr>
          <p:cNvSpPr txBox="1">
            <a:spLocks/>
          </p:cNvSpPr>
          <p:nvPr/>
        </p:nvSpPr>
        <p:spPr>
          <a:xfrm>
            <a:off x="794957" y="362026"/>
            <a:ext cx="1977962" cy="1513427"/>
          </a:xfrm>
          <a:prstGeom prst="rect">
            <a:avLst/>
          </a:prstGeom>
          <a:solidFill>
            <a:srgbClr val="FDFBF6"/>
          </a:solidFill>
        </p:spPr>
        <p:txBody>
          <a:bodyPr rtlCol="0"/>
          <a:lstStyle>
            <a:defPPr>
              <a:defRPr lang="it-IT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MODELLO DI </a:t>
            </a:r>
            <a:r>
              <a:rPr lang="it-IT" sz="1400" dirty="0" smtClean="0"/>
              <a:t>EVASIONE </a:t>
            </a:r>
            <a:r>
              <a:rPr lang="it-IT" sz="1400" dirty="0"/>
              <a:t>DA COMPILARE ENTRO 10 GIORNI DA OTTOBRE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80" y="-99059"/>
            <a:ext cx="8732520" cy="6942130"/>
          </a:xfrm>
          <a:prstGeom prst="rect">
            <a:avLst/>
          </a:prstGeom>
        </p:spPr>
      </p:pic>
      <p:sp>
        <p:nvSpPr>
          <p:cNvPr id="7" name="Segnaposto testo 55">
            <a:extLst>
              <a:ext uri="{FF2B5EF4-FFF2-40B4-BE49-F238E27FC236}">
                <a16:creationId xmlns:a16="http://schemas.microsoft.com/office/drawing/2014/main" xmlns="" id="{42027341-30B3-44DB-373E-60B96EBF2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836" y="2024632"/>
            <a:ext cx="1588203" cy="608076"/>
          </a:xfrm>
        </p:spPr>
        <p:txBody>
          <a:bodyPr rtlCol="0"/>
          <a:lstStyle>
            <a:defPPr>
              <a:defRPr lang="it-IT"/>
            </a:defPPr>
          </a:lstStyle>
          <a:p>
            <a:pPr lvl="0" rtl="0"/>
            <a:r>
              <a:rPr lang="it-IT" dirty="0"/>
              <a:t>SCHEDA N.1 </a:t>
            </a:r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4C51A27-BE74-41A7-844A-999EC2331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SCHEDA N.5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3C444B7-FD0F-4E1A-BC93-EC15B5AE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8675" y="6410130"/>
            <a:ext cx="987552" cy="274320"/>
          </a:xfrm>
        </p:spPr>
        <p:txBody>
          <a:bodyPr/>
          <a:lstStyle/>
          <a:p>
            <a:pPr rtl="0"/>
            <a:fld id="{48F63A3B-78C7-47BE-AE5E-E10140E04643}" type="slidenum">
              <a:rPr lang="it-IT" smtClean="0"/>
              <a:t>17</a:t>
            </a:fld>
            <a:endParaRPr lang="it-IT" dirty="0"/>
          </a:p>
        </p:txBody>
      </p:sp>
      <p:sp>
        <p:nvSpPr>
          <p:cNvPr id="3" name="Segnaposto testo 56">
            <a:extLst>
              <a:ext uri="{FF2B5EF4-FFF2-40B4-BE49-F238E27FC236}">
                <a16:creationId xmlns:a16="http://schemas.microsoft.com/office/drawing/2014/main" xmlns="" id="{991518C8-9C41-6FD7-BDA0-85E1998FEB29}"/>
              </a:ext>
            </a:extLst>
          </p:cNvPr>
          <p:cNvSpPr txBox="1">
            <a:spLocks/>
          </p:cNvSpPr>
          <p:nvPr/>
        </p:nvSpPr>
        <p:spPr>
          <a:xfrm>
            <a:off x="1077992" y="140588"/>
            <a:ext cx="1954456" cy="6332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SCHEDA N.2</a:t>
            </a:r>
          </a:p>
        </p:txBody>
      </p:sp>
      <p:sp>
        <p:nvSpPr>
          <p:cNvPr id="5" name="Segnaposto testo 24">
            <a:extLst>
              <a:ext uri="{FF2B5EF4-FFF2-40B4-BE49-F238E27FC236}">
                <a16:creationId xmlns:a16="http://schemas.microsoft.com/office/drawing/2014/main" xmlns="" id="{F9BCB557-76D2-2382-7793-C169B964E313}"/>
              </a:ext>
            </a:extLst>
          </p:cNvPr>
          <p:cNvSpPr txBox="1">
            <a:spLocks/>
          </p:cNvSpPr>
          <p:nvPr/>
        </p:nvSpPr>
        <p:spPr>
          <a:xfrm>
            <a:off x="661445" y="1329236"/>
            <a:ext cx="2371003" cy="2617613"/>
          </a:xfrm>
          <a:prstGeom prst="rect">
            <a:avLst/>
          </a:prstGeom>
          <a:solidFill>
            <a:schemeClr val="bg1"/>
          </a:solidFill>
        </p:spPr>
        <p:txBody>
          <a:bodyPr rtlCol="0"/>
          <a:lstStyle>
            <a:defPPr>
              <a:defRPr lang="it-IT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SCHEDA MONITORAGGIO MENSILE, DA RESTITUIRE</a:t>
            </a:r>
          </a:p>
          <a:p>
            <a:r>
              <a:rPr lang="it-IT" sz="1400" dirty="0"/>
              <a:t>COMPILATA MENSILMENTE </a:t>
            </a:r>
            <a:r>
              <a:rPr lang="it-IT" sz="1400" dirty="0" smtClean="0"/>
              <a:t> </a:t>
            </a:r>
            <a:endParaRPr lang="it-IT" sz="1400" dirty="0"/>
          </a:p>
          <a:p>
            <a:r>
              <a:rPr lang="it-IT" sz="1400" dirty="0"/>
              <a:t>(</a:t>
            </a:r>
            <a:r>
              <a:rPr lang="it-IT" sz="1400" dirty="0">
                <a:solidFill>
                  <a:srgbClr val="FF0000"/>
                </a:solidFill>
              </a:rPr>
              <a:t>Con SCADENZA ENTRO GIORNO 9 DI OGNI MESE</a:t>
            </a:r>
            <a:r>
              <a:rPr lang="it-IT" sz="1400" dirty="0"/>
              <a:t>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0"/>
            <a:ext cx="8769096" cy="4023359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3098202"/>
            <a:ext cx="8769096" cy="20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1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F0D631E-8F5B-48D6-9A87-CA078023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6316824"/>
            <a:ext cx="987552" cy="274320"/>
          </a:xfrm>
        </p:spPr>
        <p:txBody>
          <a:bodyPr/>
          <a:lstStyle/>
          <a:p>
            <a:pPr rtl="0"/>
            <a:fld id="{48F63A3B-78C7-47BE-AE5E-E10140E04643}" type="slidenum">
              <a:rPr lang="it-IT" smtClean="0"/>
              <a:t>18</a:t>
            </a:fld>
            <a:endParaRPr lang="it-IT" dirty="0"/>
          </a:p>
        </p:txBody>
      </p:sp>
      <p:sp>
        <p:nvSpPr>
          <p:cNvPr id="3" name="Segnaposto testo 57">
            <a:extLst>
              <a:ext uri="{FF2B5EF4-FFF2-40B4-BE49-F238E27FC236}">
                <a16:creationId xmlns:a16="http://schemas.microsoft.com/office/drawing/2014/main" xmlns="" id="{D7477E18-C41A-CB06-A55D-D08F17DF010E}"/>
              </a:ext>
            </a:extLst>
          </p:cNvPr>
          <p:cNvSpPr txBox="1">
            <a:spLocks/>
          </p:cNvSpPr>
          <p:nvPr/>
        </p:nvSpPr>
        <p:spPr>
          <a:xfrm flipH="1">
            <a:off x="259078" y="178445"/>
            <a:ext cx="2676947" cy="679971"/>
          </a:xfrm>
          <a:prstGeom prst="rect">
            <a:avLst/>
          </a:prstGeom>
          <a:solidFill>
            <a:schemeClr val="bg1"/>
          </a:solidFill>
        </p:spPr>
        <p:txBody>
          <a:bodyPr rtlCol="0"/>
          <a:lstStyle>
            <a:defPPr>
              <a:defRPr lang="it-IT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SCHEDA N.3</a:t>
            </a:r>
          </a:p>
        </p:txBody>
      </p:sp>
      <p:sp>
        <p:nvSpPr>
          <p:cNvPr id="5" name="Segnaposto testo 25">
            <a:extLst>
              <a:ext uri="{FF2B5EF4-FFF2-40B4-BE49-F238E27FC236}">
                <a16:creationId xmlns:a16="http://schemas.microsoft.com/office/drawing/2014/main" xmlns="" id="{411F4444-079F-0FDA-AB9D-7BD4868794F0}"/>
              </a:ext>
            </a:extLst>
          </p:cNvPr>
          <p:cNvSpPr txBox="1">
            <a:spLocks/>
          </p:cNvSpPr>
          <p:nvPr/>
        </p:nvSpPr>
        <p:spPr>
          <a:xfrm>
            <a:off x="630964" y="1297691"/>
            <a:ext cx="2045213" cy="1996015"/>
          </a:xfrm>
          <a:prstGeom prst="rect">
            <a:avLst/>
          </a:prstGeom>
          <a:solidFill>
            <a:schemeClr val="bg1"/>
          </a:solidFill>
        </p:spPr>
        <p:txBody>
          <a:bodyPr rtlCol="0"/>
          <a:lstStyle>
            <a:defPPr>
              <a:defRPr lang="it-IT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SCHEDA DI SEGNALAZIONE ALUNNO PER EVENTUALE</a:t>
            </a:r>
          </a:p>
          <a:p>
            <a:r>
              <a:rPr lang="it-IT" sz="1400" dirty="0"/>
              <a:t>RICHIESTA DI INTERVENTO DELL’OPT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9" y="0"/>
            <a:ext cx="3247111" cy="6858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1" y="0"/>
            <a:ext cx="3108960" cy="6858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156" y="1"/>
            <a:ext cx="3372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6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it-IT" smtClean="0"/>
              <a:t>19</a:t>
            </a:fld>
            <a:endParaRPr lang="it-IT" dirty="0"/>
          </a:p>
        </p:txBody>
      </p:sp>
      <p:sp>
        <p:nvSpPr>
          <p:cNvPr id="8" name="Segnaposto testo 58">
            <a:extLst>
              <a:ext uri="{FF2B5EF4-FFF2-40B4-BE49-F238E27FC236}">
                <a16:creationId xmlns:a16="http://schemas.microsoft.com/office/drawing/2014/main" xmlns="" id="{9348E88D-CFB1-4BF1-41EC-723BBD602AF2}"/>
              </a:ext>
            </a:extLst>
          </p:cNvPr>
          <p:cNvSpPr txBox="1">
            <a:spLocks/>
          </p:cNvSpPr>
          <p:nvPr/>
        </p:nvSpPr>
        <p:spPr>
          <a:xfrm>
            <a:off x="137738" y="228600"/>
            <a:ext cx="3326314" cy="653000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 smtClean="0"/>
              <a:t>SCHEDA N.4</a:t>
            </a:r>
            <a:endParaRPr lang="it-IT" b="1" dirty="0"/>
          </a:p>
        </p:txBody>
      </p:sp>
      <p:sp>
        <p:nvSpPr>
          <p:cNvPr id="9" name="Segnaposto testo 26">
            <a:extLst>
              <a:ext uri="{FF2B5EF4-FFF2-40B4-BE49-F238E27FC236}">
                <a16:creationId xmlns:a16="http://schemas.microsoft.com/office/drawing/2014/main" xmlns="" id="{A0DA38E3-68A2-4FF9-022B-BA0DF832B1DB}"/>
              </a:ext>
            </a:extLst>
          </p:cNvPr>
          <p:cNvSpPr txBox="1">
            <a:spLocks/>
          </p:cNvSpPr>
          <p:nvPr/>
        </p:nvSpPr>
        <p:spPr>
          <a:xfrm>
            <a:off x="137738" y="884897"/>
            <a:ext cx="2625277" cy="1915671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dirty="0" smtClean="0"/>
              <a:t>SCHEDA DI SEGNALAZIONE ALLA PROCURA ENTE LOCALE TRIBUNALE DEI MINORI</a:t>
            </a:r>
            <a:endParaRPr lang="it-IT" sz="1400" b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91" y="0"/>
            <a:ext cx="3367649" cy="6858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40" y="0"/>
            <a:ext cx="3307080" cy="6858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160" y="59272"/>
            <a:ext cx="2598420" cy="679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9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10" y="1439917"/>
            <a:ext cx="8828689" cy="1230131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3600" dirty="0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Provincia di CALTANISSETTA</a:t>
            </a:r>
            <a:endParaRPr lang="it-IT" sz="36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7" y="2133600"/>
            <a:ext cx="8471338" cy="4340772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Sede di Enna presso I.C. «E. Romagnoli»</a:t>
            </a:r>
          </a:p>
          <a:p>
            <a:pPr rtl="0"/>
            <a:r>
              <a:rPr lang="it-IT" dirty="0"/>
              <a:t>Coordinatore: </a:t>
            </a:r>
            <a:r>
              <a:rPr lang="it-IT" b="1" dirty="0"/>
              <a:t>Prof. Gianfranco Mancuso</a:t>
            </a:r>
          </a:p>
          <a:p>
            <a:pPr rtl="0"/>
            <a:r>
              <a:rPr lang="it-IT" dirty="0"/>
              <a:t>Sede di Caltanissetta</a:t>
            </a:r>
          </a:p>
          <a:p>
            <a:pPr rtl="0"/>
            <a:r>
              <a:rPr lang="it-IT" dirty="0"/>
              <a:t>presso I.P.S.I.A. «</a:t>
            </a:r>
            <a:r>
              <a:rPr lang="it-IT" dirty="0" err="1"/>
              <a:t>G.Galilei</a:t>
            </a:r>
            <a:r>
              <a:rPr lang="it-IT" dirty="0"/>
              <a:t>» CL</a:t>
            </a:r>
          </a:p>
          <a:p>
            <a:pPr rtl="0"/>
            <a:r>
              <a:rPr lang="it-IT" dirty="0"/>
              <a:t>Coordinatore:  </a:t>
            </a:r>
            <a:r>
              <a:rPr lang="it-IT" b="1" dirty="0"/>
              <a:t>Prof.ssa Loredana Schillaci</a:t>
            </a:r>
          </a:p>
          <a:p>
            <a:pPr rtl="0"/>
            <a:r>
              <a:rPr lang="it-IT" dirty="0"/>
              <a:t>Sede di Caltanissetta</a:t>
            </a:r>
          </a:p>
          <a:p>
            <a:pPr rtl="0"/>
            <a:r>
              <a:rPr lang="it-IT" dirty="0"/>
              <a:t>presso  «IC Carducci» San Cataldo</a:t>
            </a:r>
          </a:p>
          <a:p>
            <a:pPr rtl="0"/>
            <a:r>
              <a:rPr lang="it-IT" dirty="0"/>
              <a:t>Coordinatore:  </a:t>
            </a:r>
            <a:r>
              <a:rPr lang="it-IT" b="1" dirty="0"/>
              <a:t>Prof. Salvatore Parenti</a:t>
            </a:r>
          </a:p>
          <a:p>
            <a:pPr rtl="0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4ADBDAC-D9B9-4C40-958F-7EBAEDE71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SCHEDA N.3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BEE00D8-F00A-4932-BDA0-1646BFE8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6316824"/>
            <a:ext cx="987552" cy="274320"/>
          </a:xfrm>
        </p:spPr>
        <p:txBody>
          <a:bodyPr/>
          <a:lstStyle/>
          <a:p>
            <a:pPr rtl="0"/>
            <a:fld id="{48F63A3B-78C7-47BE-AE5E-E10140E04643}" type="slidenum">
              <a:rPr lang="it-IT" smtClean="0"/>
              <a:t>20</a:t>
            </a:fld>
            <a:endParaRPr lang="it-IT" dirty="0"/>
          </a:p>
        </p:txBody>
      </p:sp>
      <p:sp>
        <p:nvSpPr>
          <p:cNvPr id="3" name="Segnaposto testo 59">
            <a:extLst>
              <a:ext uri="{FF2B5EF4-FFF2-40B4-BE49-F238E27FC236}">
                <a16:creationId xmlns:a16="http://schemas.microsoft.com/office/drawing/2014/main" xmlns="" id="{671CCB48-A664-C441-9444-21C7875B4AF6}"/>
              </a:ext>
            </a:extLst>
          </p:cNvPr>
          <p:cNvSpPr txBox="1">
            <a:spLocks/>
          </p:cNvSpPr>
          <p:nvPr/>
        </p:nvSpPr>
        <p:spPr>
          <a:xfrm>
            <a:off x="606491" y="269570"/>
            <a:ext cx="2631232" cy="599219"/>
          </a:xfrm>
          <a:prstGeom prst="rect">
            <a:avLst/>
          </a:prstGeom>
          <a:solidFill>
            <a:schemeClr val="bg1"/>
          </a:solidFill>
        </p:spPr>
        <p:txBody>
          <a:bodyPr rtlCol="0"/>
          <a:lstStyle>
            <a:defPPr>
              <a:defRPr lang="it-IT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/>
              <a:t>SCHEDA N.5</a:t>
            </a:r>
          </a:p>
        </p:txBody>
      </p:sp>
      <p:sp>
        <p:nvSpPr>
          <p:cNvPr id="5" name="Segnaposto testo 27">
            <a:extLst>
              <a:ext uri="{FF2B5EF4-FFF2-40B4-BE49-F238E27FC236}">
                <a16:creationId xmlns:a16="http://schemas.microsoft.com/office/drawing/2014/main" xmlns="" id="{E4CDFADB-A78E-EB9C-FCF2-EA258C9F3A4D}"/>
              </a:ext>
            </a:extLst>
          </p:cNvPr>
          <p:cNvSpPr txBox="1">
            <a:spLocks/>
          </p:cNvSpPr>
          <p:nvPr/>
        </p:nvSpPr>
        <p:spPr>
          <a:xfrm>
            <a:off x="485192" y="1208652"/>
            <a:ext cx="2752531" cy="3923185"/>
          </a:xfrm>
          <a:prstGeom prst="rect">
            <a:avLst/>
          </a:prstGeom>
          <a:solidFill>
            <a:schemeClr val="bg1"/>
          </a:solidFill>
        </p:spPr>
        <p:txBody>
          <a:bodyPr rtlCol="0"/>
          <a:lstStyle>
            <a:defPPr>
              <a:defRPr lang="it-IT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SCHEDA DI SEGNALAZIONE ALUNNI, </a:t>
            </a:r>
          </a:p>
          <a:p>
            <a:r>
              <a:rPr lang="it-IT" sz="2000" dirty="0"/>
              <a:t>DA RESTITUIRE A CONCLUSIONE DELL’ANNO SCOLASTICO PRESSO </a:t>
            </a:r>
            <a:r>
              <a:rPr lang="it-IT" sz="2000" dirty="0" smtClean="0"/>
              <a:t>L’OSSERVATORIO </a:t>
            </a:r>
            <a:r>
              <a:rPr lang="it-IT" sz="2000" dirty="0"/>
              <a:t>D’AREA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1" y="0"/>
            <a:ext cx="8808720" cy="67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CAABD86-D6CD-4F89-B1DC-E54B22B9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SCHEDA N.4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EF2F850-52B4-4CC8-A472-9E7400454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585" y="6382139"/>
            <a:ext cx="987552" cy="274320"/>
          </a:xfrm>
        </p:spPr>
        <p:txBody>
          <a:bodyPr/>
          <a:lstStyle/>
          <a:p>
            <a:pPr rtl="0"/>
            <a:fld id="{48F63A3B-78C7-47BE-AE5E-E10140E04643}" type="slidenum">
              <a:rPr lang="it-IT" smtClean="0"/>
              <a:t>21</a:t>
            </a:fld>
            <a:endParaRPr lang="it-IT" dirty="0"/>
          </a:p>
        </p:txBody>
      </p:sp>
      <p:sp>
        <p:nvSpPr>
          <p:cNvPr id="3" name="Segnaposto testo 58">
            <a:extLst>
              <a:ext uri="{FF2B5EF4-FFF2-40B4-BE49-F238E27FC236}">
                <a16:creationId xmlns:a16="http://schemas.microsoft.com/office/drawing/2014/main" xmlns="" id="{1D53349D-C3DF-057F-F496-CBAAB2C7819B}"/>
              </a:ext>
            </a:extLst>
          </p:cNvPr>
          <p:cNvSpPr txBox="1">
            <a:spLocks/>
          </p:cNvSpPr>
          <p:nvPr/>
        </p:nvSpPr>
        <p:spPr>
          <a:xfrm>
            <a:off x="444531" y="635509"/>
            <a:ext cx="1926882" cy="608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it-IT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800" b="1" kern="1200" cap="all" spc="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SCHEDA N.6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7BE224D-CD26-E162-F209-063CDD12FDDE}"/>
              </a:ext>
            </a:extLst>
          </p:cNvPr>
          <p:cNvSpPr txBox="1"/>
          <p:nvPr/>
        </p:nvSpPr>
        <p:spPr>
          <a:xfrm flipH="1">
            <a:off x="444530" y="1313096"/>
            <a:ext cx="1593799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it-IT" sz="1400" dirty="0">
                <a:solidFill>
                  <a:srgbClr val="202C8F"/>
                </a:solidFill>
              </a:rPr>
              <a:t>SCHEDA PER LA SINTESI DI INTERVENTI EFFETTUATI AD USO INTERNO della scuola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06" y="-33491"/>
            <a:ext cx="4466894" cy="694483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0" y="-33491"/>
            <a:ext cx="4906889" cy="69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204" y="1586484"/>
            <a:ext cx="3358896" cy="768096"/>
          </a:xfrm>
        </p:spPr>
        <p:txBody>
          <a:bodyPr/>
          <a:lstStyle/>
          <a:p>
            <a:r>
              <a:rPr lang="it-IT" sz="1400" dirty="0" smtClean="0"/>
              <a:t>- SCHEDA </a:t>
            </a:r>
            <a:r>
              <a:rPr lang="it-IT" sz="1400" dirty="0"/>
              <a:t>DI SEGNALAZIONE ALUNNO PER </a:t>
            </a:r>
            <a:r>
              <a:rPr lang="it-IT" sz="1400" dirty="0" smtClean="0"/>
              <a:t>EVENTUALE a cura dell’ente di formazione professionale 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- RICHIESTA </a:t>
            </a:r>
            <a:r>
              <a:rPr lang="it-IT" sz="1400" dirty="0"/>
              <a:t>DI INTERVENTO </a:t>
            </a:r>
            <a:r>
              <a:rPr lang="it-IT" sz="1400" dirty="0" smtClean="0"/>
              <a:t>DELL’OPT</a:t>
            </a:r>
            <a:br>
              <a:rPr lang="it-IT" sz="1400" dirty="0" smtClean="0"/>
            </a:b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/>
            </a:r>
            <a:br>
              <a:rPr lang="it-IT" sz="1400" dirty="0"/>
            </a:br>
            <a:endParaRPr lang="it-IT" sz="14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it-IT" smtClean="0"/>
              <a:t>22</a:t>
            </a:fld>
            <a:endParaRPr lang="it-IT" dirty="0"/>
          </a:p>
        </p:txBody>
      </p:sp>
      <p:sp>
        <p:nvSpPr>
          <p:cNvPr id="9" name="Segnaposto testo 57">
            <a:extLst>
              <a:ext uri="{FF2B5EF4-FFF2-40B4-BE49-F238E27FC236}">
                <a16:creationId xmlns:a16="http://schemas.microsoft.com/office/drawing/2014/main" xmlns="" id="{D7477E18-C41A-CB06-A55D-D08F17DF010E}"/>
              </a:ext>
            </a:extLst>
          </p:cNvPr>
          <p:cNvSpPr txBox="1">
            <a:spLocks/>
          </p:cNvSpPr>
          <p:nvPr/>
        </p:nvSpPr>
        <p:spPr>
          <a:xfrm flipH="1">
            <a:off x="259078" y="69974"/>
            <a:ext cx="2676947" cy="679971"/>
          </a:xfrm>
          <a:prstGeom prst="rect">
            <a:avLst/>
          </a:prstGeom>
          <a:solidFill>
            <a:schemeClr val="bg1"/>
          </a:solidFill>
        </p:spPr>
        <p:txBody>
          <a:bodyPr rtlCol="0"/>
          <a:lstStyle>
            <a:defPPr>
              <a:defRPr lang="it-IT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SCHEDA </a:t>
            </a:r>
            <a:r>
              <a:rPr lang="it-IT" dirty="0" smtClean="0"/>
              <a:t>N.7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69" y="0"/>
            <a:ext cx="4848301" cy="6858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0"/>
            <a:ext cx="422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4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xmlns="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000" dirty="0"/>
              <a:t>DOVE INVIARE LE SCHEDE</a:t>
            </a:r>
          </a:p>
        </p:txBody>
      </p:sp>
      <p:sp>
        <p:nvSpPr>
          <p:cNvPr id="102" name="Segnaposto numero diapositiva 101">
            <a:extLst>
              <a:ext uri="{FF2B5EF4-FFF2-40B4-BE49-F238E27FC236}">
                <a16:creationId xmlns:a16="http://schemas.microsoft.com/office/drawing/2014/main" xmlns="" id="{51BDF1B8-4D26-9C08-3102-6224AA6A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23</a:t>
            </a:fld>
            <a:endParaRPr lang="it-IT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5FC63C25-FE2A-0C11-2CEA-A80AA78FC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3118068"/>
            <a:ext cx="3328416" cy="296041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2400" dirty="0"/>
              <a:t>OSSERVATORIO D’AREA DI PERTINENZA</a:t>
            </a:r>
          </a:p>
        </p:txBody>
      </p:sp>
      <p:pic>
        <p:nvPicPr>
          <p:cNvPr id="72" name="Segnaposto immagine 71" descr="icona abaco">
            <a:extLst>
              <a:ext uri="{FF2B5EF4-FFF2-40B4-BE49-F238E27FC236}">
                <a16:creationId xmlns:a16="http://schemas.microsoft.com/office/drawing/2014/main" xmlns="" id="{FD5AE93E-9743-FD3B-C935-638BF9D159C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/>
          <a:stretch/>
        </p:blipFill>
        <p:spPr/>
      </p:pic>
      <p:pic>
        <p:nvPicPr>
          <p:cNvPr id="76" name="Segnaposto immagine 75" descr="icona del grafico in aumento">
            <a:extLst>
              <a:ext uri="{FF2B5EF4-FFF2-40B4-BE49-F238E27FC236}">
                <a16:creationId xmlns:a16="http://schemas.microsoft.com/office/drawing/2014/main" xmlns="" id="{7541E72A-A0CB-A011-55A9-1126F707D889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4"/>
          <a:srcRect/>
          <a:stretch/>
        </p:blipFill>
        <p:spPr>
          <a:xfrm>
            <a:off x="8677148" y="2258568"/>
            <a:ext cx="932688" cy="932688"/>
          </a:xfrm>
        </p:spPr>
      </p:pic>
      <p:sp>
        <p:nvSpPr>
          <p:cNvPr id="6" name="Rettangolo 5"/>
          <p:cNvSpPr/>
          <p:nvPr/>
        </p:nvSpPr>
        <p:spPr>
          <a:xfrm>
            <a:off x="4967217" y="4067294"/>
            <a:ext cx="3635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Scuola Secondaria di Primo Grado </a:t>
            </a:r>
          </a:p>
          <a:p>
            <a:r>
              <a:rPr lang="it-IT" sz="1600" dirty="0" smtClean="0"/>
              <a:t>« </a:t>
            </a:r>
            <a:r>
              <a:rPr lang="it-IT" sz="1600" dirty="0" err="1" smtClean="0"/>
              <a:t>G.Carducci</a:t>
            </a:r>
            <a:r>
              <a:rPr lang="it-IT" sz="1600" dirty="0" smtClean="0"/>
              <a:t>» </a:t>
            </a:r>
          </a:p>
          <a:p>
            <a:r>
              <a:rPr lang="it-IT" sz="1600" dirty="0" smtClean="0"/>
              <a:t>San Cataldo </a:t>
            </a:r>
          </a:p>
          <a:p>
            <a:r>
              <a:rPr lang="it-IT" sz="1600" dirty="0" smtClean="0">
                <a:hlinkClick r:id="rId5"/>
              </a:rPr>
              <a:t>clmm029001@istruzione.it</a:t>
            </a:r>
            <a:endParaRPr lang="it-IT" sz="1600" dirty="0" smtClean="0"/>
          </a:p>
          <a:p>
            <a:endParaRPr lang="it-IT" sz="1600" dirty="0" smtClean="0"/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49904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391" y="71845"/>
            <a:ext cx="9689123" cy="1885071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4000" dirty="0"/>
              <a:t>Rep</a:t>
            </a:r>
            <a:br>
              <a:rPr lang="it-IT" sz="4000" dirty="0"/>
            </a:br>
            <a:r>
              <a:rPr lang="it-IT" sz="4000" dirty="0"/>
              <a:t> rete di educazione prioritaria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pPr rtl="0"/>
              <a:t>24</a:t>
            </a:fld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4774" y="1971977"/>
            <a:ext cx="9383151" cy="365314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 </a:t>
            </a:r>
            <a:r>
              <a:rPr lang="it-IT" sz="1800" dirty="0"/>
              <a:t>Le singole  Istituzioni Scolastiche  possono realizzazione Reti di Educazione Prioritaria, sulla base del Piano di Intervento Regionale relativo alla Prevenzione della Dispersione Scolastica e allo sviluppo degli apprendimenti di base dell’U.S.R. Sicilia.</a:t>
            </a:r>
          </a:p>
          <a:p>
            <a:pPr rtl="0"/>
            <a:r>
              <a:rPr lang="it-IT" sz="1800" dirty="0"/>
              <a:t>Le istituzioni coinvolte nelle REP si impegnano a:</a:t>
            </a:r>
          </a:p>
          <a:p>
            <a:pPr rtl="0"/>
            <a:r>
              <a:rPr lang="it-IT" sz="1800" dirty="0"/>
              <a:t>● Sostenere ed implementare azioni di intervento</a:t>
            </a:r>
          </a:p>
          <a:p>
            <a:pPr rtl="0"/>
            <a:r>
              <a:rPr lang="it-IT" sz="1800" dirty="0"/>
              <a:t>● Elaborare un Contratto per l’Educazione prioritaria individuando: mission, aree di intervento, luoghi e tempi di realizzazione, risultati attesi, risorse da impegnare</a:t>
            </a:r>
          </a:p>
          <a:p>
            <a:pPr rtl="0"/>
            <a:r>
              <a:rPr lang="it-IT" sz="1800" dirty="0"/>
              <a:t>● Monitorare i fenomeni di dispersione scolastica </a:t>
            </a:r>
          </a:p>
          <a:p>
            <a:pPr rtl="0"/>
            <a:r>
              <a:rPr lang="it-IT" sz="1800" dirty="0"/>
              <a:t>● Individuare strategie per il coinvolgimento delle famiglie nel percorso formativo dei figli;</a:t>
            </a:r>
          </a:p>
          <a:p>
            <a:pPr rtl="0"/>
            <a:r>
              <a:rPr lang="it-IT" sz="1800" dirty="0"/>
              <a:t>● Implementare e sperimentare protocolli di intervento  e presa in carico</a:t>
            </a:r>
          </a:p>
          <a:p>
            <a:pPr rtl="0"/>
            <a:r>
              <a:rPr lang="it-IT" sz="1800" dirty="0"/>
              <a:t>● Mantenere l’interfacciamento tra REP e Osservatorio di Area</a:t>
            </a:r>
          </a:p>
          <a:p>
            <a:pPr rtl="0"/>
            <a:r>
              <a:rPr lang="it-IT" sz="1800" dirty="0"/>
              <a:t>● Valutare l’efficacia delle azioni realizzate.</a:t>
            </a:r>
          </a:p>
        </p:txBody>
      </p:sp>
    </p:spTree>
    <p:extLst>
      <p:ext uri="{BB962C8B-B14F-4D97-AF65-F5344CB8AC3E}">
        <p14:creationId xmlns:p14="http://schemas.microsoft.com/office/powerpoint/2010/main" val="806072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1">
            <a:extLst>
              <a:ext uri="{FF2B5EF4-FFF2-40B4-BE49-F238E27FC236}">
                <a16:creationId xmlns:a16="http://schemas.microsoft.com/office/drawing/2014/main" xmlns="" id="{7BD78DC9-13FA-E8A0-4525-28E1BD260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3413" y="557213"/>
            <a:ext cx="10815637" cy="831850"/>
          </a:xfrm>
        </p:spPr>
        <p:txBody>
          <a:bodyPr/>
          <a:lstStyle/>
          <a:p>
            <a:pPr algn="ctr"/>
            <a:r>
              <a:rPr lang="it-IT" altLang="it-IT" sz="4400" b="1">
                <a:solidFill>
                  <a:srgbClr val="FF0000"/>
                </a:solidFill>
              </a:rPr>
              <a:t>«SERVIZI» COINVOLTI</a:t>
            </a:r>
          </a:p>
        </p:txBody>
      </p:sp>
      <p:sp>
        <p:nvSpPr>
          <p:cNvPr id="50179" name="Segnaposto contenuto 2">
            <a:extLst>
              <a:ext uri="{FF2B5EF4-FFF2-40B4-BE49-F238E27FC236}">
                <a16:creationId xmlns:a16="http://schemas.microsoft.com/office/drawing/2014/main" xmlns="" id="{3E3CD213-9326-730F-AE32-89F6B5DBEB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3413" y="2181225"/>
            <a:ext cx="10815637" cy="39957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altLang="it-IT" dirty="0"/>
              <a:t>- </a:t>
            </a:r>
            <a:r>
              <a:rPr lang="it-IT" altLang="it-IT" b="1" dirty="0"/>
              <a:t>NEUROPSICHIATRIA INFANTILE</a:t>
            </a:r>
          </a:p>
          <a:p>
            <a:pPr>
              <a:buFontTx/>
              <a:buChar char="-"/>
              <a:defRPr/>
            </a:pPr>
            <a:r>
              <a:rPr lang="it-IT" altLang="it-IT" b="1" dirty="0"/>
              <a:t>SERVIZI SOCIALI</a:t>
            </a:r>
          </a:p>
          <a:p>
            <a:pPr>
              <a:buFontTx/>
              <a:buChar char="-"/>
              <a:defRPr/>
            </a:pPr>
            <a:r>
              <a:rPr lang="it-IT" altLang="it-IT" b="1" dirty="0"/>
              <a:t>TRIBUNALE MINORI</a:t>
            </a:r>
          </a:p>
          <a:p>
            <a:pPr>
              <a:buFontTx/>
              <a:buChar char="-"/>
              <a:defRPr/>
            </a:pPr>
            <a:r>
              <a:rPr lang="it-IT" altLang="it-IT" b="1" dirty="0"/>
              <a:t>PEDIATRI</a:t>
            </a:r>
          </a:p>
          <a:p>
            <a:pPr>
              <a:buFontTx/>
              <a:buChar char="-"/>
              <a:defRPr/>
            </a:pPr>
            <a:r>
              <a:rPr lang="it-IT" altLang="it-IT" b="1" dirty="0"/>
              <a:t>ASSOCIAZIONI ED ENTI</a:t>
            </a:r>
          </a:p>
          <a:p>
            <a:pPr>
              <a:buFontTx/>
              <a:buChar char="-"/>
              <a:defRPr/>
            </a:pPr>
            <a:r>
              <a:rPr lang="it-IT" altLang="it-IT" b="1" dirty="0"/>
              <a:t>PSICOLOGO</a:t>
            </a:r>
          </a:p>
          <a:p>
            <a:pPr>
              <a:buFontTx/>
              <a:buChar char="-"/>
              <a:defRPr/>
            </a:pPr>
            <a:r>
              <a:rPr lang="it-IT" altLang="it-IT" b="1" dirty="0"/>
              <a:t>CONSULTORIO</a:t>
            </a:r>
          </a:p>
          <a:p>
            <a:pPr>
              <a:buFontTx/>
              <a:buChar char="-"/>
              <a:defRPr/>
            </a:pPr>
            <a:r>
              <a:rPr lang="it-IT" altLang="it-IT" b="1" dirty="0"/>
              <a:t>SER.D.</a:t>
            </a:r>
          </a:p>
          <a:p>
            <a:pPr>
              <a:buFontTx/>
              <a:buChar char="-"/>
              <a:defRPr/>
            </a:pPr>
            <a:endParaRPr lang="it-IT" alt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FFDA12-6ED9-19E1-B1FD-D9674AB75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758" y="1984248"/>
            <a:ext cx="8614610" cy="1225296"/>
          </a:xfrm>
        </p:spPr>
        <p:txBody>
          <a:bodyPr/>
          <a:lstStyle/>
          <a:p>
            <a:r>
              <a:rPr lang="it-IT" dirty="0"/>
              <a:t>Qualche dato riguardante l’a.s.2022/23</a:t>
            </a:r>
          </a:p>
        </p:txBody>
      </p:sp>
    </p:spTree>
    <p:extLst>
      <p:ext uri="{BB962C8B-B14F-4D97-AF65-F5344CB8AC3E}">
        <p14:creationId xmlns:p14="http://schemas.microsoft.com/office/powerpoint/2010/main" val="41710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147"/>
            <a:ext cx="7894321" cy="676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039100" y="28147"/>
            <a:ext cx="3840480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400" dirty="0" smtClean="0"/>
              <a:t>NELL’ANNO SCOLASTICO 2022/23  SU </a:t>
            </a:r>
            <a:r>
              <a:rPr lang="it-IT" sz="1400" dirty="0"/>
              <a:t>10566 </a:t>
            </a:r>
            <a:r>
              <a:rPr lang="it-IT" sz="1400" dirty="0" smtClean="0"/>
              <a:t>STUDENTI DELLA PRIMARIA IN PROVINCIA DI CALTANISETTA , I CASI DI DISPERSIONE SONO STATI 28.</a:t>
            </a:r>
          </a:p>
          <a:p>
            <a:r>
              <a:rPr lang="it-IT" sz="1400" dirty="0" smtClean="0"/>
              <a:t> INDICE DI DISPERSIONE GLOOBALE (IDSG) 0,27. </a:t>
            </a:r>
          </a:p>
          <a:p>
            <a:endParaRPr lang="it-IT" sz="1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069580" y="2171700"/>
            <a:ext cx="377952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NELL’ANNO SCOLASTICO 2022/23 </a:t>
            </a:r>
            <a:r>
              <a:rPr lang="it-IT" sz="1200" dirty="0" smtClean="0"/>
              <a:t>SU 7285 </a:t>
            </a:r>
            <a:r>
              <a:rPr lang="it-IT" sz="1200" dirty="0"/>
              <a:t>STUDENTI DELLA </a:t>
            </a:r>
            <a:r>
              <a:rPr lang="it-IT" sz="1200" dirty="0" smtClean="0"/>
              <a:t>SECONDARIA PRIMO GRADO IN PROVINCIA </a:t>
            </a:r>
            <a:r>
              <a:rPr lang="it-IT" sz="1200" dirty="0"/>
              <a:t>DI CALTANISETTA , I CASI DI DISPERSIONE SONO STATI </a:t>
            </a:r>
            <a:r>
              <a:rPr lang="it-IT" sz="1200" dirty="0" smtClean="0"/>
              <a:t>162.</a:t>
            </a:r>
            <a:endParaRPr lang="it-IT" sz="1200" dirty="0"/>
          </a:p>
          <a:p>
            <a:pPr algn="just"/>
            <a:r>
              <a:rPr lang="it-IT" sz="1200" dirty="0"/>
              <a:t> INDICE DI DISPERSIONE GLOOBALE (IDSG) </a:t>
            </a:r>
            <a:r>
              <a:rPr lang="it-IT" sz="1200" dirty="0" smtClean="0"/>
              <a:t>2,22. </a:t>
            </a:r>
            <a:endParaRPr lang="it-IT" sz="1200" dirty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084820" y="3939540"/>
            <a:ext cx="368808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/>
              <a:t>NELL’ANNO SCOLASTICO 2022/23 </a:t>
            </a:r>
            <a:r>
              <a:rPr lang="it-IT" sz="1200" dirty="0" smtClean="0"/>
              <a:t>SU  12542 </a:t>
            </a:r>
            <a:r>
              <a:rPr lang="it-IT" sz="1200" dirty="0"/>
              <a:t>STUDENTI DELLA </a:t>
            </a:r>
            <a:r>
              <a:rPr lang="it-IT" sz="1200" dirty="0" smtClean="0"/>
              <a:t>SECONDARIA  SECONDO GRADO IN PROVINCIA </a:t>
            </a:r>
            <a:r>
              <a:rPr lang="it-IT" sz="1200" dirty="0"/>
              <a:t>DI CALTANISETTA , I CASI DI DISPERSIONE SONO STATI </a:t>
            </a:r>
            <a:r>
              <a:rPr lang="it-IT" sz="1200" dirty="0" smtClean="0"/>
              <a:t>955.</a:t>
            </a:r>
            <a:endParaRPr lang="it-IT" sz="1200" dirty="0"/>
          </a:p>
          <a:p>
            <a:r>
              <a:rPr lang="it-IT" sz="1200" dirty="0"/>
              <a:t> INDICE DI DISPERSIONE GLOOBALE (IDSG) </a:t>
            </a:r>
            <a:r>
              <a:rPr lang="it-IT" sz="1200" dirty="0" smtClean="0"/>
              <a:t>7,61. </a:t>
            </a:r>
            <a:endParaRPr lang="it-IT" sz="1200" dirty="0"/>
          </a:p>
          <a:p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41173"/>
            <a:ext cx="2225041" cy="136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776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759" y="2846832"/>
            <a:ext cx="6218620" cy="2373306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7200" b="1" i="1" dirty="0"/>
              <a:t>Grazie per l’attenzione 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it-IT" smtClean="0"/>
              <a:t>3</a:t>
            </a:fld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59" y="121920"/>
            <a:ext cx="8311260" cy="658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621" y="367862"/>
            <a:ext cx="8329448" cy="1471449"/>
          </a:xfrm>
        </p:spPr>
        <p:txBody>
          <a:bodyPr rtlCol="0"/>
          <a:lstStyle>
            <a:defPPr>
              <a:defRPr lang="it-IT"/>
            </a:defPPr>
          </a:lstStyle>
          <a:p>
            <a:pPr algn="ctr"/>
            <a:r>
              <a:rPr lang="it-IT" sz="2000" b="1" dirty="0">
                <a:latin typeface="Sanskrit Text" panose="020B0502040204020203" pitchFamily="34" charset="0"/>
                <a:ea typeface="Sanskrit Text" panose="020B0502040204020203" pitchFamily="34" charset="0"/>
                <a:cs typeface="Sanskrit Text" panose="020B0502040204020203" pitchFamily="34" charset="0"/>
              </a:rPr>
              <a:t>Gli Osservatori si avvalgono costantemente del </a:t>
            </a:r>
            <a:br>
              <a:rPr lang="it-IT" sz="2000" b="1" dirty="0">
                <a:latin typeface="Sanskrit Text" panose="020B0502040204020203" pitchFamily="34" charset="0"/>
                <a:ea typeface="Sanskrit Text" panose="020B0502040204020203" pitchFamily="34" charset="0"/>
                <a:cs typeface="Sanskrit Text" panose="020B0502040204020203" pitchFamily="34" charset="0"/>
              </a:rPr>
            </a:br>
            <a:r>
              <a:rPr lang="it-IT" sz="2000" b="1" dirty="0">
                <a:latin typeface="Sanskrit Text" panose="020B0502040204020203" pitchFamily="34" charset="0"/>
                <a:ea typeface="Sanskrit Text" panose="020B0502040204020203" pitchFamily="34" charset="0"/>
                <a:cs typeface="Sanskrit Text" panose="020B0502040204020203" pitchFamily="34" charset="0"/>
              </a:rPr>
              <a:t/>
            </a:r>
            <a:br>
              <a:rPr lang="it-IT" sz="2000" b="1" dirty="0">
                <a:latin typeface="Sanskrit Text" panose="020B0502040204020203" pitchFamily="34" charset="0"/>
                <a:ea typeface="Sanskrit Text" panose="020B0502040204020203" pitchFamily="34" charset="0"/>
                <a:cs typeface="Sanskrit Text" panose="020B0502040204020203" pitchFamily="34" charset="0"/>
              </a:rPr>
            </a:br>
            <a:r>
              <a:rPr lang="it-IT" sz="2000" b="1" dirty="0">
                <a:latin typeface="Sanskrit Text" panose="020B0502040204020203" pitchFamily="34" charset="0"/>
                <a:ea typeface="Sanskrit Text" panose="020B0502040204020203" pitchFamily="34" charset="0"/>
                <a:cs typeface="Sanskrit Text" panose="020B0502040204020203" pitchFamily="34" charset="0"/>
              </a:rPr>
              <a:t>supporto dell’OPT</a:t>
            </a:r>
            <a:br>
              <a:rPr lang="it-IT" sz="2000" b="1" dirty="0">
                <a:latin typeface="Sanskrit Text" panose="020B0502040204020203" pitchFamily="34" charset="0"/>
                <a:ea typeface="Sanskrit Text" panose="020B0502040204020203" pitchFamily="34" charset="0"/>
                <a:cs typeface="Sanskrit Text" panose="020B0502040204020203" pitchFamily="34" charset="0"/>
              </a:rPr>
            </a:br>
            <a:r>
              <a:rPr lang="it-IT" sz="2000" b="1" dirty="0">
                <a:latin typeface="Sanskrit Text" panose="020B0502040204020203" pitchFamily="34" charset="0"/>
                <a:ea typeface="Sanskrit Text" panose="020B0502040204020203" pitchFamily="34" charset="0"/>
                <a:cs typeface="Sanskrit Text" panose="020B0502040204020203" pitchFamily="34" charset="0"/>
              </a:rPr>
              <a:t> operatore psicopedagogico territoriale</a:t>
            </a:r>
            <a:r>
              <a:rPr lang="it-IT" sz="4000" b="1" dirty="0">
                <a:latin typeface="Sanskrit Text" panose="020B0502040204020203" pitchFamily="34" charset="0"/>
                <a:ea typeface="Sanskrit Text" panose="020B0502040204020203" pitchFamily="34" charset="0"/>
                <a:cs typeface="Sanskrit Text" panose="020B0502040204020203" pitchFamily="34" charset="0"/>
              </a:rPr>
              <a:t> </a:t>
            </a:r>
            <a:br>
              <a:rPr lang="it-IT" sz="4000" b="1" dirty="0">
                <a:latin typeface="Sanskrit Text" panose="020B0502040204020203" pitchFamily="34" charset="0"/>
                <a:ea typeface="Sanskrit Text" panose="020B0502040204020203" pitchFamily="34" charset="0"/>
                <a:cs typeface="Sanskrit Text" panose="020B0502040204020203" pitchFamily="34" charset="0"/>
              </a:rPr>
            </a:br>
            <a:r>
              <a:rPr lang="it-IT" sz="4000" b="1" i="1" dirty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it-IT" sz="4000" b="1" i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484" y="2106273"/>
            <a:ext cx="8329448" cy="4480210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ai fini della prevenzione e del trattamento di tutte quelle situazioni che possono condurre alla dispersione intesa non solo in termini “quantitativi” (percentuale frequenza scolastica) ma –anche “qualitativi” (disagio e difficoltà di apprendimento).</a:t>
            </a:r>
            <a:endParaRPr lang="it-IT" sz="2400" b="1" dirty="0">
              <a:solidFill>
                <a:schemeClr val="accent6">
                  <a:lumMod val="75000"/>
                </a:schemeClr>
              </a:solidFill>
              <a:latin typeface="Sanskrit Text" panose="020B0502040204020203" pitchFamily="34" charset="0"/>
              <a:ea typeface="Sanskrit Text" panose="020B0502040204020203" pitchFamily="34" charset="0"/>
              <a:cs typeface="Sanskrit Text" panose="020B0502040204020203" pitchFamily="34" charset="0"/>
            </a:endParaRPr>
          </a:p>
          <a:p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latin typeface="Sanskrit Text" panose="020B0502040204020203" pitchFamily="34" charset="0"/>
                <a:ea typeface="Sanskrit Text" panose="020B0502040204020203" pitchFamily="34" charset="0"/>
                <a:cs typeface="Sanskrit Text" panose="020B0502040204020203" pitchFamily="34" charset="0"/>
              </a:rPr>
              <a:t>Dott.ssa Cinzia Manuella</a:t>
            </a:r>
          </a:p>
          <a:p>
            <a:r>
              <a:rPr lang="it-IT" sz="3200" dirty="0">
                <a:solidFill>
                  <a:schemeClr val="accent6">
                    <a:lumMod val="75000"/>
                  </a:schemeClr>
                </a:solidFill>
                <a:latin typeface="Sanskrit Text" panose="020B0502040204020203" pitchFamily="34" charset="0"/>
                <a:ea typeface="Sanskrit Text" panose="020B0502040204020203" pitchFamily="34" charset="0"/>
                <a:cs typeface="Sanskrit Text" panose="020B0502040204020203" pitchFamily="34" charset="0"/>
              </a:rPr>
              <a:t>per la sede di Caltanissetta – San Cataldo</a:t>
            </a:r>
          </a:p>
          <a:p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latin typeface="Sanskrit Text" panose="020B0502040204020203" pitchFamily="34" charset="0"/>
                <a:ea typeface="Sanskrit Text" panose="020B0502040204020203" pitchFamily="34" charset="0"/>
                <a:cs typeface="Sanskrit Text" panose="020B0502040204020203" pitchFamily="34" charset="0"/>
              </a:rPr>
              <a:t>Dott.ssa Sandra Miccichè</a:t>
            </a:r>
          </a:p>
          <a:p>
            <a:r>
              <a:rPr lang="it-IT" sz="3200" dirty="0">
                <a:solidFill>
                  <a:schemeClr val="accent6">
                    <a:lumMod val="75000"/>
                  </a:schemeClr>
                </a:solidFill>
                <a:latin typeface="Sanskrit Text" panose="020B0502040204020203" pitchFamily="34" charset="0"/>
                <a:ea typeface="Sanskrit Text" panose="020B0502040204020203" pitchFamily="34" charset="0"/>
                <a:cs typeface="Sanskrit Text" panose="020B0502040204020203" pitchFamily="34" charset="0"/>
              </a:rPr>
              <a:t>per la sede di Gela</a:t>
            </a:r>
          </a:p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14" y="297794"/>
            <a:ext cx="9310414" cy="586827"/>
          </a:xfrm>
        </p:spPr>
        <p:txBody>
          <a:bodyPr rtlCol="0"/>
          <a:lstStyle>
            <a:defPPr>
              <a:defRPr lang="it-IT"/>
            </a:defPPr>
          </a:lstStyle>
          <a:p>
            <a:r>
              <a:rPr lang="it-IT" sz="2800" dirty="0"/>
              <a:t>FINALITÀ e compiti DELL’OSSERVATORIO</a:t>
            </a:r>
            <a:r>
              <a:rPr lang="it-IT" sz="3600" dirty="0"/>
              <a:t/>
            </a:r>
            <a:br>
              <a:rPr lang="it-IT" sz="3600" dirty="0"/>
            </a:br>
            <a:endParaRPr lang="it-IT" sz="36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8690" y="2592552"/>
            <a:ext cx="8460828" cy="2637816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sz="2800" dirty="0"/>
              <a:t>.</a:t>
            </a:r>
            <a:endParaRPr lang="it-IT" sz="2800" dirty="0">
              <a:solidFill>
                <a:schemeClr val="accent6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992EC4B1-25CD-4917-B14B-524F9235A476}"/>
              </a:ext>
            </a:extLst>
          </p:cNvPr>
          <p:cNvSpPr txBox="1"/>
          <p:nvPr/>
        </p:nvSpPr>
        <p:spPr>
          <a:xfrm>
            <a:off x="1375103" y="2551837"/>
            <a:ext cx="82944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31CF5CED-6214-4831-A070-98424CBDCE0B}"/>
              </a:ext>
            </a:extLst>
          </p:cNvPr>
          <p:cNvSpPr txBox="1"/>
          <p:nvPr/>
        </p:nvSpPr>
        <p:spPr>
          <a:xfrm>
            <a:off x="166415" y="1391348"/>
            <a:ext cx="1030889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202C8F"/>
                </a:solidFill>
              </a:rPr>
              <a:t>Prevenire e arginare il disagio e le diverse fenomenologie di dispersione scolastica.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202C8F"/>
                </a:solidFill>
              </a:rPr>
              <a:t>Monitorare i fenomeni di dispersione scolastica attraverso la collaborazione dei GOSP.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202C8F"/>
                </a:solidFill>
              </a:rPr>
              <a:t>Offrire consulenze e supporto psicopedagogico alle scuole,</a:t>
            </a:r>
          </a:p>
          <a:p>
            <a:r>
              <a:rPr lang="it-IT" sz="2400" b="1" dirty="0">
                <a:solidFill>
                  <a:srgbClr val="202C8F"/>
                </a:solidFill>
              </a:rPr>
              <a:t>     alle famiglie, agli alunni tramite osservazioni e colloqui.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202C8F"/>
                </a:solidFill>
              </a:rPr>
              <a:t>Favorire e sostenere il rapporto tra scuole, Enti Locali, associazioni, famiglie, ecc.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202C8F"/>
                </a:solidFill>
              </a:rPr>
              <a:t>Promuovere forme di aggiornamento e formazione a sostegno della cultura antidispersione e della lotta alla dispersione.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202C8F"/>
                </a:solidFill>
              </a:rPr>
              <a:t>Sostenere iniziative interistituzionali volte a prevenire disagio e devianza.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202C8F"/>
                </a:solidFill>
              </a:rPr>
              <a:t>Attivare specifiche ricerche-azioni per favorire lo sviluppo di competenze/abilità di base e la promozione del ben-essere a scuola.</a:t>
            </a:r>
            <a:br>
              <a:rPr lang="it-IT" sz="2400" b="1" dirty="0">
                <a:solidFill>
                  <a:srgbClr val="202C8F"/>
                </a:solidFill>
              </a:rPr>
            </a:br>
            <a:endParaRPr lang="it-IT" sz="2400" b="1" dirty="0">
              <a:solidFill>
                <a:srgbClr val="202C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4B311B-3177-0658-3585-6639F26A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44" y="731520"/>
            <a:ext cx="10571655" cy="591032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2000" dirty="0"/>
              <a:t>Il Gruppo Operativo di Supporto Psicopedagogico (G.O.S.P.)</a:t>
            </a:r>
            <a:r>
              <a:rPr lang="it-IT" sz="1600" dirty="0"/>
              <a:t/>
            </a:r>
            <a:br>
              <a:rPr lang="it-IT" sz="1600" dirty="0"/>
            </a:br>
            <a:endParaRPr lang="it-IT" sz="40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aphicFrame>
        <p:nvGraphicFramePr>
          <p:cNvPr id="6" name="Tabella 4">
            <a:extLst>
              <a:ext uri="{FF2B5EF4-FFF2-40B4-BE49-F238E27FC236}">
                <a16:creationId xmlns:a16="http://schemas.microsoft.com/office/drawing/2014/main" xmlns="" id="{705AB9BF-07E9-9DED-DB8B-F644759C8FD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8604673"/>
              </p:ext>
            </p:extLst>
          </p:nvPr>
        </p:nvGraphicFramePr>
        <p:xfrm>
          <a:off x="621792" y="1322554"/>
          <a:ext cx="10440346" cy="1863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0346">
                  <a:extLst>
                    <a:ext uri="{9D8B030D-6E8A-4147-A177-3AD203B41FA5}">
                      <a16:colId xmlns:a16="http://schemas.microsoft.com/office/drawing/2014/main" xmlns="" val="1689330750"/>
                    </a:ext>
                  </a:extLst>
                </a:gridCol>
              </a:tblGrid>
              <a:tr h="322080"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 sz="1600" b="1" dirty="0">
                          <a:solidFill>
                            <a:srgbClr val="202C8F"/>
                          </a:solidFill>
                          <a:latin typeface="+mn-lt"/>
                        </a:rPr>
                        <a:t>Si costituisce all’interno di ogni  Istituzione Scolastica</a:t>
                      </a:r>
                      <a:endParaRPr lang="it-IT" sz="1600" b="1" noProof="0" dirty="0">
                        <a:solidFill>
                          <a:srgbClr val="202C8F"/>
                        </a:solidFill>
                        <a:latin typeface="+mn-lt"/>
                        <a:cs typeface="Sabon Next LT" panose="02000500000000000000" pitchFamily="2" charset="0"/>
                      </a:endParaRPr>
                    </a:p>
                  </a:txBody>
                  <a:tcPr marL="96897" marR="96897" marT="48449" marB="48449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9928716"/>
                  </a:ext>
                </a:extLst>
              </a:tr>
              <a:tr h="351236"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 sz="1600" b="1" noProof="0" dirty="0">
                          <a:solidFill>
                            <a:srgbClr val="202C8F"/>
                          </a:solidFill>
                          <a:latin typeface="+mn-lt"/>
                          <a:cs typeface="Sabon Next LT" panose="02000500000000000000" pitchFamily="2" charset="0"/>
                        </a:rPr>
                        <a:t> DIRIGENTE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0208656"/>
                  </a:ext>
                </a:extLst>
              </a:tr>
              <a:tr h="490438"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 sz="1600" b="1" noProof="0" dirty="0">
                          <a:solidFill>
                            <a:srgbClr val="202C8F"/>
                          </a:solidFill>
                          <a:latin typeface="+mn-lt"/>
                          <a:cs typeface="Sabon Next LT" panose="02000500000000000000" pitchFamily="2" charset="0"/>
                        </a:rPr>
                        <a:t>DOCENTI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4243071"/>
                  </a:ext>
                </a:extLst>
              </a:tr>
              <a:tr h="322080"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 sz="1600" b="1" noProof="0" dirty="0">
                          <a:solidFill>
                            <a:srgbClr val="202C8F"/>
                          </a:solidFill>
                          <a:latin typeface="+mn-lt"/>
                          <a:cs typeface="Sabon Next LT" panose="02000500000000000000" pitchFamily="2" charset="0"/>
                        </a:rPr>
                        <a:t>OPT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808797"/>
                  </a:ext>
                </a:extLst>
              </a:tr>
              <a:tr h="322080"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 sz="1600" b="1" noProof="0" dirty="0">
                          <a:solidFill>
                            <a:srgbClr val="202C8F"/>
                          </a:solidFill>
                          <a:latin typeface="+mn-lt"/>
                          <a:cs typeface="Sabon Next LT" panose="02000500000000000000" pitchFamily="2" charset="0"/>
                        </a:rPr>
                        <a:t>In caso di necessità possono essere coinvolte ALTRE FIGURA RITENUTA IMPORTANTI </a:t>
                      </a:r>
                    </a:p>
                  </a:txBody>
                  <a:tcPr marL="96897" marR="96897" marT="48449" marB="48449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950325"/>
                  </a:ext>
                </a:extLst>
              </a:tr>
            </a:tbl>
          </a:graphicData>
        </a:graphic>
      </p:graphicFrame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3A122237-B06F-5E42-B051-D7859FC2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> compiti del GOSP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t>6</a:t>
            </a:fld>
            <a:endParaRPr lang="it-IT" dirty="0"/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xmlns="" id="{F21C780B-ECDF-47FF-BDC8-C6F7FB9A6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440874"/>
              </p:ext>
            </p:extLst>
          </p:nvPr>
        </p:nvGraphicFramePr>
        <p:xfrm>
          <a:off x="630621" y="3941378"/>
          <a:ext cx="10562825" cy="203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825">
                  <a:extLst>
                    <a:ext uri="{9D8B030D-6E8A-4147-A177-3AD203B41FA5}">
                      <a16:colId xmlns:a16="http://schemas.microsoft.com/office/drawing/2014/main" xmlns="" val="1271028979"/>
                    </a:ext>
                  </a:extLst>
                </a:gridCol>
              </a:tblGrid>
              <a:tr h="677334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202C8F"/>
                          </a:solidFill>
                        </a:rPr>
                        <a:t>IL GOSP INDIVIDUA LE PRIME AZIONI e REGISTRA GLI INTERVENTI GIA’ EFFETTUATI DALLA SCUOLA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238497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202C8F"/>
                          </a:solidFill>
                        </a:rPr>
                        <a:t>L’OPT INDIVIDUA ATTORI E MODALITA’ DELLA PRESA IN CARICO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8371338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endParaRPr lang="it-IT" b="1" dirty="0">
                        <a:solidFill>
                          <a:srgbClr val="202C8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7247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47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2395727"/>
            <a:ext cx="7013448" cy="2065913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379" y="254001"/>
            <a:ext cx="11491311" cy="6146799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b="1" dirty="0"/>
              <a:t>PROCEDURA DA ATTIVARE  PER LA PREVENZIONE E IL RECUPERO DELLE FENOMENOLOGIE</a:t>
            </a:r>
          </a:p>
          <a:p>
            <a:pPr rtl="0"/>
            <a:endParaRPr lang="it-IT" b="1" dirty="0"/>
          </a:p>
          <a:p>
            <a:pPr algn="just" rtl="0"/>
            <a:r>
              <a:rPr lang="it-IT" b="1" dirty="0"/>
              <a:t>Ufficio Scolastico Regionale </a:t>
            </a:r>
            <a:r>
              <a:rPr lang="it-IT" dirty="0"/>
              <a:t>ha istituito un “Protocollo d’Intesa in Materia di Prevenzione e Recupero della Dispersione Scolastica” che vedono la collaborazione degli Osservatori e degli stessi Uffici Scolastici Provinciali con le Procure e i Tribunali per i minorenni, in raccordo con i Comuni. </a:t>
            </a:r>
          </a:p>
          <a:p>
            <a:pPr algn="just" rtl="0"/>
            <a:r>
              <a:rPr lang="it-IT" dirty="0"/>
              <a:t> </a:t>
            </a:r>
          </a:p>
          <a:p>
            <a:pPr algn="just" rtl="0"/>
            <a:endParaRPr lang="it-IT" dirty="0"/>
          </a:p>
          <a:p>
            <a:pPr algn="just" rtl="0"/>
            <a:r>
              <a:rPr lang="it-IT" dirty="0"/>
              <a:t>Reti territoriali e nuove alleanze finalizzate alla lotta contro la dispersione scolastica e alla promozione del successo scolastico e formativo di tutti gli studenti. </a:t>
            </a:r>
          </a:p>
          <a:p>
            <a:pPr rtl="0"/>
            <a:endParaRPr lang="it-IT" dirty="0"/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xmlns="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2395727"/>
            <a:ext cx="7013448" cy="2065913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379" y="254002"/>
            <a:ext cx="11491311" cy="882340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b="1" dirty="0"/>
              <a:t>PROCEDURA DA ATTIVARE  PER LA PREVENZIONE E IL RECUPERO DELLE FENOMENOLOGIE</a:t>
            </a:r>
            <a:endParaRPr lang="it-IT" dirty="0"/>
          </a:p>
          <a:p>
            <a:pPr rtl="0"/>
            <a:endParaRPr lang="it-IT" dirty="0"/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xmlns="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t>8</a:t>
            </a:fld>
            <a:endParaRPr lang="it-IT" dirty="0"/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xmlns="" id="{9B17FE5B-E5C4-8445-6612-42C6EE868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4" y="1029808"/>
            <a:ext cx="5243902" cy="570629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5A6432CF-5CF2-CA78-3D2B-8979C42A9B65}"/>
              </a:ext>
            </a:extLst>
          </p:cNvPr>
          <p:cNvSpPr txBox="1"/>
          <p:nvPr/>
        </p:nvSpPr>
        <p:spPr>
          <a:xfrm>
            <a:off x="5340186" y="1734663"/>
            <a:ext cx="60989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it-IT" sz="2400" b="1" u="sng" dirty="0">
                <a:solidFill>
                  <a:srgbClr val="FF0000"/>
                </a:solidFill>
              </a:rPr>
              <a:t>EVASIONE SCOLASTICA</a:t>
            </a:r>
            <a:r>
              <a:rPr lang="it-IT" sz="2400" dirty="0"/>
              <a:t>: situazione del minore che, pur essendo obbligato a frequentare la scuola, non entra mai nel circuito formativo e pertanto non è conosciuto dall’Istituzione scolastica</a:t>
            </a:r>
          </a:p>
        </p:txBody>
      </p:sp>
    </p:spTree>
    <p:extLst>
      <p:ext uri="{BB962C8B-B14F-4D97-AF65-F5344CB8AC3E}">
        <p14:creationId xmlns:p14="http://schemas.microsoft.com/office/powerpoint/2010/main" val="21227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0" y="2395727"/>
            <a:ext cx="7013448" cy="2065913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379" y="254001"/>
            <a:ext cx="11491311" cy="811319"/>
          </a:xfrm>
        </p:spPr>
        <p:txBody>
          <a:bodyPr rtlCol="0"/>
          <a:lstStyle>
            <a:defPPr>
              <a:defRPr lang="it-IT"/>
            </a:defPPr>
          </a:lstStyle>
          <a:p>
            <a:pPr algn="ctr" rtl="0"/>
            <a:r>
              <a:rPr lang="it-IT" b="1" dirty="0"/>
              <a:t>PROCEDURA DA ATTIVARE  PER LA PREVENZIONE E IL RECUPERO DELLE FENOMENOLOGIE</a:t>
            </a:r>
          </a:p>
          <a:p>
            <a:pPr rtl="0"/>
            <a:endParaRPr lang="it-IT" dirty="0"/>
          </a:p>
          <a:p>
            <a:pPr rtl="0"/>
            <a:endParaRPr lang="it-IT" dirty="0"/>
          </a:p>
          <a:p>
            <a:pPr rtl="0"/>
            <a:endParaRPr lang="it-IT" dirty="0"/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xmlns="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48F63A3B-78C7-47BE-AE5E-E10140E04643}" type="slidenum">
              <a:rPr lang="it-IT" smtClean="0"/>
              <a:t>9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3BA462D3-4620-5E6C-55E2-E23355A6E746}"/>
              </a:ext>
            </a:extLst>
          </p:cNvPr>
          <p:cNvSpPr txBox="1"/>
          <p:nvPr/>
        </p:nvSpPr>
        <p:spPr>
          <a:xfrm>
            <a:off x="5989172" y="3361000"/>
            <a:ext cx="60989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it-IT" sz="2400" b="1" dirty="0">
                <a:solidFill>
                  <a:srgbClr val="FF0000"/>
                </a:solidFill>
              </a:rPr>
              <a:t>ABBANDONO SCOLASTICO</a:t>
            </a:r>
            <a:r>
              <a:rPr lang="it-IT" sz="2400" dirty="0" smtClean="0"/>
              <a:t>:</a:t>
            </a:r>
          </a:p>
          <a:p>
            <a:pPr algn="just" rtl="0"/>
            <a:r>
              <a:rPr lang="it-IT" sz="2400" dirty="0" smtClean="0"/>
              <a:t> </a:t>
            </a:r>
            <a:r>
              <a:rPr lang="it-IT" sz="2400" dirty="0"/>
              <a:t>situazione del minore che dopo aver frequentato per un certo periodo la scuola, interrompe precocemente e arbitrariamente la frequenza </a:t>
            </a:r>
          </a:p>
        </p:txBody>
      </p:sp>
      <p:pic>
        <p:nvPicPr>
          <p:cNvPr id="6" name="Immagine 11">
            <a:extLst>
              <a:ext uri="{FF2B5EF4-FFF2-40B4-BE49-F238E27FC236}">
                <a16:creationId xmlns:a16="http://schemas.microsoft.com/office/drawing/2014/main" xmlns="" id="{C420587D-C9C7-8824-89B8-AE1FAA3E9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3" y="1065320"/>
            <a:ext cx="5920869" cy="569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ta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eometric-Color-Block_Win32_jx_v9" id="{2F95B383-2EBA-4D92-A5FB-15AB92E0DD44}" vid="{86105DA6-E613-46C4-BC07-43C4C2AF651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A7381A-0B8C-4955-BF3C-A86DC89763C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2DF34B-B169-425F-A023-C2FEC976C8E1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C32FEDE-8755-4284-9B30-D11182D0F3D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1192</Words>
  <Application>Microsoft Office PowerPoint</Application>
  <PresentationFormat>Personalizzato</PresentationFormat>
  <Paragraphs>187</Paragraphs>
  <Slides>28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Personalizzata</vt:lpstr>
      <vt:lpstr> </vt:lpstr>
      <vt:lpstr>Provincia di CALTANISSETTA</vt:lpstr>
      <vt:lpstr>Presentazione standard di PowerPoint</vt:lpstr>
      <vt:lpstr>Gli Osservatori si avvalgono costantemente del   supporto dell’OPT  operatore psicopedagogico territoriale   </vt:lpstr>
      <vt:lpstr>FINALITÀ e compiti DELL’OSSERVATORIO </vt:lpstr>
      <vt:lpstr>Il Gruppo Operativo di Supporto Psicopedagogico (G.O.S.P.) </vt:lpstr>
      <vt:lpstr> </vt:lpstr>
      <vt:lpstr> </vt:lpstr>
      <vt:lpstr> </vt:lpstr>
      <vt:lpstr> </vt:lpstr>
      <vt:lpstr>PIANO DI INTERVENTO </vt:lpstr>
      <vt:lpstr>SCHEDA N.3</vt:lpstr>
      <vt:lpstr>   qualora i richiami effettuati dalla scuola E DAGLI Osservati di Area contro la dispersione scolastica, risultassero poco efficaci bISOGNA  ATTIVARSI CON:  cOMUNE,  pROCURA DELLA rEPUBBLICA,  TRIBUNALE DEI minorenni    TRAMITE  APPOSITA SCHEDA DI SEGNALAZIONE</vt:lpstr>
      <vt:lpstr>DIRETTIVE REGIONALI</vt:lpstr>
      <vt:lpstr>STRUMENTI COMUNI  MODULISTICA MONITORAGGIO </vt:lpstr>
      <vt:lpstr>SCHEDA N.1 </vt:lpstr>
      <vt:lpstr>SCHEDA N.5</vt:lpstr>
      <vt:lpstr>Presentazione standard di PowerPoint</vt:lpstr>
      <vt:lpstr>Presentazione standard di PowerPoint</vt:lpstr>
      <vt:lpstr>SCHEDA N.3</vt:lpstr>
      <vt:lpstr>SCHEDA N.4</vt:lpstr>
      <vt:lpstr>- SCHEDA DI SEGNALAZIONE ALUNNO PER EVENTUALE a cura dell’ente di formazione professionale   - RICHIESTA DI INTERVENTO DELL’OPT   </vt:lpstr>
      <vt:lpstr>DOVE INVIARE LE SCHEDE</vt:lpstr>
      <vt:lpstr>Rep  rete di educazione prioritaria</vt:lpstr>
      <vt:lpstr>«SERVIZI» COINVOLTI</vt:lpstr>
      <vt:lpstr>Qualche dato riguardante l’a.s.2022/23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8</cp:revision>
  <dcterms:created xsi:type="dcterms:W3CDTF">2022-08-11T21:37:00Z</dcterms:created>
  <dcterms:modified xsi:type="dcterms:W3CDTF">2024-01-09T10:54:37Z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