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1" r:id="rId2"/>
    <p:sldId id="406" r:id="rId3"/>
    <p:sldId id="403" r:id="rId4"/>
    <p:sldId id="256" r:id="rId5"/>
    <p:sldId id="258" r:id="rId6"/>
    <p:sldId id="389" r:id="rId7"/>
    <p:sldId id="399" r:id="rId8"/>
    <p:sldId id="400" r:id="rId9"/>
    <p:sldId id="257" r:id="rId10"/>
    <p:sldId id="390" r:id="rId11"/>
    <p:sldId id="259" r:id="rId12"/>
    <p:sldId id="391" r:id="rId13"/>
    <p:sldId id="260" r:id="rId14"/>
    <p:sldId id="392" r:id="rId15"/>
    <p:sldId id="280" r:id="rId16"/>
    <p:sldId id="404" r:id="rId17"/>
    <p:sldId id="261" r:id="rId18"/>
    <p:sldId id="393" r:id="rId19"/>
    <p:sldId id="275" r:id="rId20"/>
    <p:sldId id="277" r:id="rId21"/>
    <p:sldId id="279" r:id="rId22"/>
    <p:sldId id="264" r:id="rId23"/>
    <p:sldId id="300" r:id="rId24"/>
    <p:sldId id="265" r:id="rId25"/>
    <p:sldId id="291" r:id="rId26"/>
    <p:sldId id="268" r:id="rId27"/>
    <p:sldId id="287" r:id="rId28"/>
    <p:sldId id="294" r:id="rId29"/>
    <p:sldId id="288" r:id="rId30"/>
    <p:sldId id="281" r:id="rId31"/>
    <p:sldId id="283" r:id="rId32"/>
    <p:sldId id="284" r:id="rId33"/>
    <p:sldId id="295" r:id="rId34"/>
    <p:sldId id="296" r:id="rId35"/>
    <p:sldId id="285" r:id="rId36"/>
    <p:sldId id="398" r:id="rId37"/>
    <p:sldId id="267" r:id="rId38"/>
    <p:sldId id="273" r:id="rId39"/>
    <p:sldId id="299" r:id="rId40"/>
    <p:sldId id="274" r:id="rId41"/>
    <p:sldId id="282" r:id="rId42"/>
    <p:sldId id="298" r:id="rId43"/>
    <p:sldId id="270" r:id="rId44"/>
    <p:sldId id="396" r:id="rId45"/>
    <p:sldId id="272" r:id="rId46"/>
    <p:sldId id="397" r:id="rId47"/>
    <p:sldId id="290" r:id="rId48"/>
    <p:sldId id="297" r:id="rId49"/>
    <p:sldId id="293" r:id="rId50"/>
    <p:sldId id="289" r:id="rId51"/>
    <p:sldId id="383" r:id="rId52"/>
    <p:sldId id="384" r:id="rId53"/>
    <p:sldId id="388"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6666"/>
    <a:srgbClr val="D00054"/>
    <a:srgbClr val="FF3300"/>
    <a:srgbClr val="333333"/>
    <a:srgbClr val="4D4D4D"/>
    <a:srgbClr val="FF6600"/>
    <a:srgbClr val="008000"/>
    <a:srgbClr val="00808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29"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sorterViewPr>
    <p:cViewPr>
      <p:scale>
        <a:sx n="100" d="100"/>
        <a:sy n="100" d="100"/>
      </p:scale>
      <p:origin x="0" y="-222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01081AA-9ECB-4253-8A33-251E65FE9053}" type="datetimeFigureOut">
              <a:rPr lang="it-IT" smtClean="0"/>
              <a:t>17/03/2021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159478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1081AA-9ECB-4253-8A33-251E65FE9053}" type="datetimeFigureOut">
              <a:rPr lang="it-IT" smtClean="0"/>
              <a:t>17/03/2021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31153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1081AA-9ECB-4253-8A33-251E65FE9053}" type="datetimeFigureOut">
              <a:rPr lang="it-IT" smtClean="0"/>
              <a:t>17/03/2021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18800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1081AA-9ECB-4253-8A33-251E65FE9053}" type="datetimeFigureOut">
              <a:rPr lang="it-IT" smtClean="0"/>
              <a:t>17/03/2021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137413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01081AA-9ECB-4253-8A33-251E65FE9053}" type="datetimeFigureOut">
              <a:rPr lang="it-IT" smtClean="0"/>
              <a:t>17/03/2021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184275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01081AA-9ECB-4253-8A33-251E65FE9053}" type="datetimeFigureOut">
              <a:rPr lang="it-IT" smtClean="0"/>
              <a:t>17/03/2021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13795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01081AA-9ECB-4253-8A33-251E65FE9053}" type="datetimeFigureOut">
              <a:rPr lang="it-IT" smtClean="0"/>
              <a:t>17/03/2021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219045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01081AA-9ECB-4253-8A33-251E65FE9053}" type="datetimeFigureOut">
              <a:rPr lang="it-IT" smtClean="0"/>
              <a:t>17/03/2021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264186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01081AA-9ECB-4253-8A33-251E65FE9053}" type="datetimeFigureOut">
              <a:rPr lang="it-IT" smtClean="0"/>
              <a:t>17/03/2021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155605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01081AA-9ECB-4253-8A33-251E65FE9053}" type="datetimeFigureOut">
              <a:rPr lang="it-IT" smtClean="0"/>
              <a:t>17/03/2021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260002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01081AA-9ECB-4253-8A33-251E65FE9053}" type="datetimeFigureOut">
              <a:rPr lang="it-IT" smtClean="0"/>
              <a:t>17/03/2021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D4EB941-F583-4C4F-9E26-E1DF4F76301F}" type="slidenum">
              <a:rPr lang="it-IT" smtClean="0"/>
              <a:t>‹N›</a:t>
            </a:fld>
            <a:endParaRPr lang="it-IT"/>
          </a:p>
        </p:txBody>
      </p:sp>
    </p:spTree>
    <p:extLst>
      <p:ext uri="{BB962C8B-B14F-4D97-AF65-F5344CB8AC3E}">
        <p14:creationId xmlns:p14="http://schemas.microsoft.com/office/powerpoint/2010/main" val="63468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81AA-9ECB-4253-8A33-251E65FE9053}" type="datetimeFigureOut">
              <a:rPr lang="it-IT" smtClean="0"/>
              <a:t>17/03/2021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EB941-F583-4C4F-9E26-E1DF4F76301F}" type="slidenum">
              <a:rPr lang="it-IT" smtClean="0"/>
              <a:t>‹N›</a:t>
            </a:fld>
            <a:endParaRPr lang="it-IT"/>
          </a:p>
        </p:txBody>
      </p:sp>
    </p:spTree>
    <p:extLst>
      <p:ext uri="{BB962C8B-B14F-4D97-AF65-F5344CB8AC3E}">
        <p14:creationId xmlns:p14="http://schemas.microsoft.com/office/powerpoint/2010/main" val="371017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it.pearson.com/docenti/primaria/innovazione-didattica/didattica-innovazione/curricolo-verticale-passo-passo-verso-successo-formativo.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igilander.iol.it/cclb/scuolatt6.gi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45587" y="520505"/>
            <a:ext cx="10438228" cy="5704126"/>
          </a:xfrm>
          <a:prstGeom prst="rect">
            <a:avLst/>
          </a:prstGeom>
        </p:spPr>
        <p:txBody>
          <a:bodyPr wrap="square">
            <a:spAutoFit/>
          </a:bodyPr>
          <a:lstStyle/>
          <a:p>
            <a:pPr algn="ctr">
              <a:lnSpc>
                <a:spcPct val="106000"/>
              </a:lnSpc>
              <a:spcAft>
                <a:spcPts val="800"/>
              </a:spcAft>
            </a:pPr>
            <a:r>
              <a:rPr lang="it-IT" sz="4000" b="1" dirty="0">
                <a:latin typeface="Times New Roman" panose="02020603050405020304" pitchFamily="18" charset="0"/>
                <a:ea typeface="Calibri" panose="020F0502020204030204" pitchFamily="34" charset="0"/>
                <a:cs typeface="Times New Roman" panose="02020603050405020304" pitchFamily="18" charset="0"/>
              </a:rPr>
              <a:t>RETE DI AMBITO N. 4 </a:t>
            </a:r>
            <a:r>
              <a:rPr lang="it-IT" sz="4000" b="1" dirty="0" smtClean="0">
                <a:latin typeface="Times New Roman" panose="02020603050405020304" pitchFamily="18" charset="0"/>
                <a:ea typeface="Calibri" panose="020F0502020204030204" pitchFamily="34" charset="0"/>
                <a:cs typeface="Times New Roman" panose="02020603050405020304" pitchFamily="18" charset="0"/>
              </a:rPr>
              <a:t>CL/EN</a:t>
            </a:r>
          </a:p>
          <a:p>
            <a:pPr algn="ctr">
              <a:lnSpc>
                <a:spcPct val="106000"/>
              </a:lnSpc>
              <a:spcAft>
                <a:spcPts val="800"/>
              </a:spcAft>
            </a:pPr>
            <a:endParaRPr lang="it-IT" sz="4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it-IT"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Piano di Formazione per l’Educazione Civica </a:t>
            </a:r>
            <a:r>
              <a:rPr lang="it-IT" sz="4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a:t>
            </a:r>
            <a:r>
              <a:rPr lang="it-IT"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it-IT" sz="4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2020/21</a:t>
            </a:r>
          </a:p>
          <a:p>
            <a:pPr algn="ctr">
              <a:lnSpc>
                <a:spcPct val="106000"/>
              </a:lnSpc>
              <a:spcAft>
                <a:spcPts val="800"/>
              </a:spcAft>
            </a:pPr>
            <a:endParaRPr lang="it-IT" sz="4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it-IT" sz="3600" dirty="0" smtClean="0">
                <a:latin typeface="Times New Roman" panose="02020603050405020304" pitchFamily="18" charset="0"/>
                <a:ea typeface="Calibri" panose="020F0502020204030204" pitchFamily="34" charset="0"/>
                <a:cs typeface="Times New Roman" panose="02020603050405020304" pitchFamily="18" charset="0"/>
              </a:rPr>
              <a:t>Corso per le Scuole Secondarie Superiori</a:t>
            </a:r>
          </a:p>
          <a:p>
            <a:pPr algn="ctr">
              <a:lnSpc>
                <a:spcPct val="106000"/>
              </a:lnSpc>
              <a:spcAft>
                <a:spcPts val="800"/>
              </a:spcAft>
            </a:pPr>
            <a:endParaRPr lang="it-IT" sz="16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endParaRPr lang="it-IT"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it-IT" sz="2000" b="1" dirty="0" smtClean="0">
                <a:latin typeface="Times New Roman" panose="02020603050405020304" pitchFamily="18" charset="0"/>
                <a:ea typeface="Calibri" panose="020F0502020204030204" pitchFamily="34" charset="0"/>
                <a:cs typeface="Times New Roman" panose="02020603050405020304" pitchFamily="18" charset="0"/>
              </a:rPr>
              <a:t>Esperto formatore: Prof.ssa Rossana Gentile </a:t>
            </a:r>
          </a:p>
        </p:txBody>
      </p:sp>
    </p:spTree>
    <p:extLst>
      <p:ext uri="{BB962C8B-B14F-4D97-AF65-F5344CB8AC3E}">
        <p14:creationId xmlns:p14="http://schemas.microsoft.com/office/powerpoint/2010/main" val="119124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503" y="1488050"/>
            <a:ext cx="11582400" cy="5262979"/>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L’elaborazione </a:t>
            </a:r>
            <a:r>
              <a:rPr lang="it-IT" sz="2400" dirty="0">
                <a:latin typeface="Times New Roman" panose="02020603050405020304" pitchFamily="18" charset="0"/>
                <a:cs typeface="Times New Roman" panose="02020603050405020304" pitchFamily="18" charset="0"/>
              </a:rPr>
              <a:t>di una proposta curricolare presuppone la consapevolezza da parte dell’intera comunità scolastica che:</a:t>
            </a:r>
          </a:p>
          <a:p>
            <a:pPr marL="457200" indent="-457200">
              <a:lnSpc>
                <a:spcPct val="150000"/>
              </a:lnSpc>
              <a:buAutoNum type="arabicParenR"/>
            </a:pPr>
            <a:r>
              <a:rPr lang="it-IT" sz="2400" dirty="0" smtClean="0">
                <a:latin typeface="Times New Roman" panose="02020603050405020304" pitchFamily="18" charset="0"/>
                <a:cs typeface="Times New Roman" panose="02020603050405020304" pitchFamily="18" charset="0"/>
              </a:rPr>
              <a:t>si </a:t>
            </a:r>
            <a:r>
              <a:rPr lang="it-IT" sz="2400" dirty="0">
                <a:latin typeface="Times New Roman" panose="02020603050405020304" pitchFamily="18" charset="0"/>
                <a:cs typeface="Times New Roman" panose="02020603050405020304" pitchFamily="18" charset="0"/>
              </a:rPr>
              <a:t>tratta di un </a:t>
            </a:r>
            <a:r>
              <a:rPr lang="it-IT" sz="2400" b="1" dirty="0">
                <a:latin typeface="Times New Roman" panose="02020603050405020304" pitchFamily="18" charset="0"/>
                <a:cs typeface="Times New Roman" panose="02020603050405020304" pitchFamily="18" charset="0"/>
              </a:rPr>
              <a:t>processo </a:t>
            </a:r>
            <a:endParaRPr lang="it-IT" sz="2400" b="1" dirty="0" smtClean="0">
              <a:latin typeface="Times New Roman" panose="02020603050405020304" pitchFamily="18" charset="0"/>
              <a:cs typeface="Times New Roman" panose="02020603050405020304" pitchFamily="18" charset="0"/>
            </a:endParaRP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rgbClr val="002E8A"/>
                </a:solidFill>
                <a:latin typeface="Times New Roman" panose="02020603050405020304" pitchFamily="18" charset="0"/>
                <a:cs typeface="Times New Roman" panose="02020603050405020304" pitchFamily="18" charset="0"/>
              </a:rPr>
              <a:t>partecipato</a:t>
            </a: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rgbClr val="D60093"/>
                </a:solidFill>
                <a:latin typeface="Times New Roman" panose="02020603050405020304" pitchFamily="18" charset="0"/>
                <a:cs typeface="Times New Roman" panose="02020603050405020304" pitchFamily="18" charset="0"/>
              </a:rPr>
              <a:t>realistico </a:t>
            </a: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chemeClr val="accent6">
                    <a:lumMod val="50000"/>
                  </a:schemeClr>
                </a:solidFill>
                <a:latin typeface="Times New Roman" panose="02020603050405020304" pitchFamily="18" charset="0"/>
                <a:cs typeface="Times New Roman" panose="02020603050405020304" pitchFamily="18" charset="0"/>
              </a:rPr>
              <a:t>graduale </a:t>
            </a: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rgbClr val="006666"/>
                </a:solidFill>
                <a:latin typeface="Times New Roman" panose="02020603050405020304" pitchFamily="18" charset="0"/>
                <a:cs typeface="Times New Roman" panose="02020603050405020304" pitchFamily="18" charset="0"/>
              </a:rPr>
              <a:t>orientato </a:t>
            </a: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rgbClr val="CC3300"/>
                </a:solidFill>
                <a:latin typeface="Times New Roman" panose="02020603050405020304" pitchFamily="18" charset="0"/>
                <a:cs typeface="Times New Roman" panose="02020603050405020304" pitchFamily="18" charset="0"/>
              </a:rPr>
              <a:t>utile </a:t>
            </a: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rgbClr val="660066"/>
                </a:solidFill>
                <a:latin typeface="Times New Roman" panose="02020603050405020304" pitchFamily="18" charset="0"/>
                <a:cs typeface="Times New Roman" panose="02020603050405020304" pitchFamily="18" charset="0"/>
              </a:rPr>
              <a:t>organico</a:t>
            </a:r>
          </a:p>
          <a:p>
            <a:pPr>
              <a:lnSpc>
                <a:spcPct val="150000"/>
              </a:lnSpc>
            </a:pP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 - </a:t>
            </a:r>
            <a:r>
              <a:rPr lang="it-IT" sz="2400" b="1" dirty="0" smtClean="0">
                <a:solidFill>
                  <a:srgbClr val="009900"/>
                </a:solidFill>
                <a:latin typeface="Times New Roman" panose="02020603050405020304" pitchFamily="18" charset="0"/>
                <a:cs typeface="Times New Roman" panose="02020603050405020304" pitchFamily="18" charset="0"/>
              </a:rPr>
              <a:t>formativo </a:t>
            </a:r>
          </a:p>
        </p:txBody>
      </p:sp>
      <p:sp>
        <p:nvSpPr>
          <p:cNvPr id="3" name="CasellaDiTesto 2"/>
          <p:cNvSpPr txBox="1"/>
          <p:nvPr/>
        </p:nvSpPr>
        <p:spPr>
          <a:xfrm>
            <a:off x="2346960" y="167640"/>
            <a:ext cx="8199120" cy="954107"/>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(2)</a:t>
            </a:r>
          </a:p>
          <a:p>
            <a:pPr algn="ct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pp. 215-217)</a:t>
            </a:r>
            <a:endParaRPr lang="it-IT" sz="1200" dirty="0"/>
          </a:p>
          <a:p>
            <a:pPr algn="ctr"/>
            <a:endParaRPr lang="it-IT" sz="1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Flowcharts, come analizzare ed ottimizzare un processo utilizzando il  modello Flowchart Analisys. - Leanp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313" y="3025967"/>
            <a:ext cx="5246419" cy="2187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49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584775"/>
            <a:ext cx="11940540" cy="2923877"/>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2</a:t>
            </a:r>
            <a:r>
              <a:rPr lang="it-IT" sz="2400" dirty="0">
                <a:latin typeface="Times New Roman" panose="02020603050405020304" pitchFamily="18" charset="0"/>
                <a:cs typeface="Times New Roman" panose="02020603050405020304" pitchFamily="18" charset="0"/>
              </a:rPr>
              <a:t>) richiede una decostruzione di impliciti culturali e operativi secondo cui il curricolo è un documento soltanto burocratico-formale la cui progettazione spetta ad un ristretto numero di </a:t>
            </a:r>
            <a:r>
              <a:rPr lang="it-IT" sz="2400" dirty="0" smtClean="0">
                <a:latin typeface="Times New Roman" panose="02020603050405020304" pitchFamily="18" charset="0"/>
                <a:cs typeface="Times New Roman" panose="02020603050405020304" pitchFamily="18" charset="0"/>
              </a:rPr>
              <a:t>docenti: </a:t>
            </a:r>
            <a:r>
              <a:rPr lang="it-IT" sz="2400" i="1" dirty="0" smtClean="0">
                <a:latin typeface="Times New Roman" panose="02020603050405020304" pitchFamily="18" charset="0"/>
                <a:cs typeface="Times New Roman" panose="02020603050405020304" pitchFamily="18" charset="0"/>
              </a:rPr>
              <a:t>«</a:t>
            </a:r>
            <a:r>
              <a:rPr lang="it-IT" sz="2400" b="1" i="1" dirty="0" smtClean="0">
                <a:latin typeface="Times New Roman" panose="02020603050405020304" pitchFamily="18" charset="0"/>
                <a:cs typeface="Times New Roman" panose="02020603050405020304" pitchFamily="18" charset="0"/>
              </a:rPr>
              <a:t>l’autore </a:t>
            </a:r>
            <a:r>
              <a:rPr lang="it-IT" sz="2400" i="1" dirty="0" smtClean="0">
                <a:latin typeface="Times New Roman" panose="02020603050405020304" pitchFamily="18" charset="0"/>
                <a:cs typeface="Times New Roman" panose="02020603050405020304" pitchFamily="18" charset="0"/>
              </a:rPr>
              <a:t>[del curricolo] non </a:t>
            </a:r>
            <a:r>
              <a:rPr lang="it-IT" sz="2400" b="1" i="1" dirty="0" smtClean="0">
                <a:latin typeface="Times New Roman" panose="02020603050405020304" pitchFamily="18" charset="0"/>
                <a:cs typeface="Times New Roman" panose="02020603050405020304" pitchFamily="18" charset="0"/>
              </a:rPr>
              <a:t>è</a:t>
            </a:r>
            <a:r>
              <a:rPr lang="it-IT" sz="2400" i="1" dirty="0" smtClean="0">
                <a:latin typeface="Times New Roman" panose="02020603050405020304" pitchFamily="18" charset="0"/>
                <a:cs typeface="Times New Roman" panose="02020603050405020304" pitchFamily="18" charset="0"/>
              </a:rPr>
              <a:t> un singolo individuo ma </a:t>
            </a:r>
            <a:r>
              <a:rPr lang="it-IT" sz="2400" b="1" i="1" dirty="0" smtClean="0">
                <a:latin typeface="Times New Roman" panose="02020603050405020304" pitchFamily="18" charset="0"/>
                <a:cs typeface="Times New Roman" panose="02020603050405020304" pitchFamily="18" charset="0"/>
              </a:rPr>
              <a:t>un’intera comunità scolastica</a:t>
            </a:r>
            <a:r>
              <a:rPr lang="it-IT" sz="2400" i="1" dirty="0" smtClean="0">
                <a:latin typeface="Times New Roman" panose="02020603050405020304" pitchFamily="18" charset="0"/>
                <a:cs typeface="Times New Roman" panose="02020603050405020304" pitchFamily="18" charset="0"/>
              </a:rPr>
              <a:t>»</a:t>
            </a:r>
            <a:r>
              <a:rPr lang="it-IT" sz="1200" i="1" baseline="30000"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215).</a:t>
            </a:r>
          </a:p>
          <a:p>
            <a:endParaRPr lang="it-IT" sz="1600" dirty="0" smtClean="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3) deve essere superata la prospettiva di un curricolo basato solo su conoscenze disciplinari per approdare ad una </a:t>
            </a:r>
            <a:r>
              <a:rPr lang="it-IT" sz="2400" b="1" dirty="0">
                <a:latin typeface="Times New Roman" panose="02020603050405020304" pitchFamily="18" charset="0"/>
                <a:cs typeface="Times New Roman" panose="02020603050405020304" pitchFamily="18" charset="0"/>
              </a:rPr>
              <a:t>visione più globale </a:t>
            </a:r>
            <a:r>
              <a:rPr lang="it-IT" sz="2400" dirty="0">
                <a:latin typeface="Times New Roman" panose="02020603050405020304" pitchFamily="18" charset="0"/>
                <a:cs typeface="Times New Roman" panose="02020603050405020304" pitchFamily="18" charset="0"/>
              </a:rPr>
              <a:t>ossia l’intera esperienza di ciò che gli studenti fanno a scuola;    </a:t>
            </a:r>
          </a:p>
        </p:txBody>
      </p:sp>
      <p:sp>
        <p:nvSpPr>
          <p:cNvPr id="3" name="CasellaDiTesto 2"/>
          <p:cNvSpPr txBox="1"/>
          <p:nvPr/>
        </p:nvSpPr>
        <p:spPr>
          <a:xfrm>
            <a:off x="2377440" y="0"/>
            <a:ext cx="826008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(3)</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3078" name="Picture 6" descr="La “comunità educante” un punto importante di qualificazione per il lavo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330" y="3508652"/>
            <a:ext cx="48768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8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584775"/>
            <a:ext cx="11940540" cy="3662541"/>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4</a:t>
            </a:r>
            <a:r>
              <a:rPr lang="it-IT" sz="2400" dirty="0">
                <a:latin typeface="Times New Roman" panose="02020603050405020304" pitchFamily="18" charset="0"/>
                <a:cs typeface="Times New Roman" panose="02020603050405020304" pitchFamily="18" charset="0"/>
              </a:rPr>
              <a:t>) il curricolo è strettamente </a:t>
            </a:r>
            <a:r>
              <a:rPr lang="it-IT" sz="2400" b="1" dirty="0">
                <a:latin typeface="Times New Roman" panose="02020603050405020304" pitchFamily="18" charset="0"/>
                <a:cs typeface="Times New Roman" panose="02020603050405020304" pitchFamily="18" charset="0"/>
              </a:rPr>
              <a:t>legato all’autonomia scolastica </a:t>
            </a:r>
            <a:r>
              <a:rPr lang="it-IT" sz="2400" dirty="0">
                <a:latin typeface="Times New Roman" panose="02020603050405020304" pitchFamily="18" charset="0"/>
                <a:cs typeface="Times New Roman" panose="02020603050405020304" pitchFamily="18" charset="0"/>
              </a:rPr>
              <a:t>in quanto si tratta di un progetto culturale e formativo che contestualizza le Indicazioni nazionali. </a:t>
            </a:r>
            <a:r>
              <a:rPr lang="it-IT" sz="2400" dirty="0" smtClean="0">
                <a:latin typeface="Times New Roman" panose="02020603050405020304" pitchFamily="18" charset="0"/>
                <a:cs typeface="Times New Roman" panose="02020603050405020304" pitchFamily="18" charset="0"/>
              </a:rPr>
              <a:t>La </a:t>
            </a:r>
            <a:r>
              <a:rPr lang="it-IT" sz="2400" dirty="0">
                <a:latin typeface="Times New Roman" panose="02020603050405020304" pitchFamily="18" charset="0"/>
                <a:cs typeface="Times New Roman" panose="02020603050405020304" pitchFamily="18" charset="0"/>
              </a:rPr>
              <a:t>costruzione del curricolo di scuola si identifica con </a:t>
            </a:r>
            <a:r>
              <a:rPr lang="it-IT" sz="2400" i="1" dirty="0">
                <a:latin typeface="Times New Roman" panose="02020603050405020304" pitchFamily="18" charset="0"/>
                <a:cs typeface="Times New Roman" panose="02020603050405020304" pitchFamily="18" charset="0"/>
              </a:rPr>
              <a:t>“la ricerca di un punto di equilibrio tra i vincoli del sistema nazionale e la domanda formativa posta dal contesto territoriale, con le sue risorse e le sue criticità”</a:t>
            </a:r>
            <a:r>
              <a:rPr lang="it-IT" sz="2400" i="1" baseline="30000" dirty="0">
                <a:latin typeface="Times New Roman" panose="02020603050405020304" pitchFamily="18" charset="0"/>
                <a:cs typeface="Times New Roman" panose="02020603050405020304" pitchFamily="18" charset="0"/>
              </a:rPr>
              <a:t> </a:t>
            </a:r>
            <a:r>
              <a:rPr lang="it-IT" sz="1200" i="1" dirty="0" smtClean="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58).</a:t>
            </a:r>
          </a:p>
          <a:p>
            <a:endParaRPr lang="it-IT" sz="1600" i="1" dirty="0" smtClean="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5</a:t>
            </a:r>
            <a:r>
              <a:rPr lang="it-IT" sz="2400" dirty="0">
                <a:latin typeface="Times New Roman" panose="02020603050405020304" pitchFamily="18" charset="0"/>
                <a:cs typeface="Times New Roman" panose="02020603050405020304" pitchFamily="18" charset="0"/>
              </a:rPr>
              <a:t>) il curricolo è </a:t>
            </a:r>
            <a:r>
              <a:rPr lang="it-IT" sz="2400" b="1" dirty="0">
                <a:latin typeface="Times New Roman" panose="02020603050405020304" pitchFamily="18" charset="0"/>
                <a:cs typeface="Times New Roman" panose="02020603050405020304" pitchFamily="18" charset="0"/>
              </a:rPr>
              <a:t>espressione della libertà d’insegnamento </a:t>
            </a:r>
            <a:r>
              <a:rPr lang="it-IT" sz="2400" dirty="0">
                <a:latin typeface="Times New Roman" panose="02020603050405020304" pitchFamily="18" charset="0"/>
                <a:cs typeface="Times New Roman" panose="02020603050405020304" pitchFamily="18" charset="0"/>
              </a:rPr>
              <a:t>in quanto permette ai docenti di condividere un progetto d’Istituto che esplica nel curricolo i propri obiettivi formativi ed educativi. Esso guida il lavoro dei docenti indicando un </a:t>
            </a:r>
            <a:r>
              <a:rPr lang="it-IT" sz="2400" i="1" dirty="0">
                <a:latin typeface="Times New Roman" panose="02020603050405020304" pitchFamily="18" charset="0"/>
                <a:cs typeface="Times New Roman" panose="02020603050405020304" pitchFamily="18" charset="0"/>
              </a:rPr>
              <a:t>“insieme di paletti che tracciano la strada entro cui i singoli docenti possono esercitare la loro funzione formativa</a:t>
            </a:r>
            <a:r>
              <a:rPr lang="it-IT" sz="2400" i="1"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61)</a:t>
            </a:r>
            <a:r>
              <a:rPr lang="it-IT" sz="1200" dirty="0" smtClean="0">
                <a:latin typeface="Times New Roman" panose="02020603050405020304" pitchFamily="18" charset="0"/>
                <a:cs typeface="Times New Roman" panose="02020603050405020304" pitchFamily="18" charset="0"/>
              </a:rPr>
              <a:t>.</a:t>
            </a:r>
            <a:endParaRPr lang="it-IT" sz="1200" dirty="0"/>
          </a:p>
        </p:txBody>
      </p:sp>
      <p:sp>
        <p:nvSpPr>
          <p:cNvPr id="3" name="CasellaDiTesto 2"/>
          <p:cNvSpPr txBox="1"/>
          <p:nvPr/>
        </p:nvSpPr>
        <p:spPr>
          <a:xfrm>
            <a:off x="2377440" y="0"/>
            <a:ext cx="826008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(4)</a:t>
            </a:r>
            <a:endParaRPr lang="it-IT" sz="3200" b="1" dirty="0">
              <a:solidFill>
                <a:srgbClr val="FF0000"/>
              </a:solidFill>
              <a:latin typeface="Times New Roman" panose="02020603050405020304" pitchFamily="18" charset="0"/>
              <a:cs typeface="Times New Roman" panose="02020603050405020304" pitchFamily="18" charset="0"/>
            </a:endParaRPr>
          </a:p>
        </p:txBody>
      </p:sp>
      <p:sp>
        <p:nvSpPr>
          <p:cNvPr id="4" name="Freccia in giù 3"/>
          <p:cNvSpPr/>
          <p:nvPr/>
        </p:nvSpPr>
        <p:spPr>
          <a:xfrm>
            <a:off x="5514535" y="4401866"/>
            <a:ext cx="309487" cy="430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95422" y="4945954"/>
            <a:ext cx="12295162" cy="1015663"/>
          </a:xfrm>
          <a:prstGeom prst="rect">
            <a:avLst/>
          </a:prstGeom>
          <a:noFill/>
        </p:spPr>
        <p:txBody>
          <a:bodyPr wrap="square" rtlCol="0">
            <a:spAutoFit/>
          </a:bodyPr>
          <a:lstStyle/>
          <a:p>
            <a:pPr algn="ctr"/>
            <a:r>
              <a:rPr lang="it-IT" sz="2400" dirty="0" smtClean="0">
                <a:latin typeface="Times New Roman" panose="02020603050405020304" pitchFamily="18" charset="0"/>
                <a:cs typeface="Times New Roman" panose="02020603050405020304" pitchFamily="18" charset="0"/>
              </a:rPr>
              <a:t>RUOLO ORGANIZZATIVO DELL’ISTITUTO SCOLASTICO</a:t>
            </a:r>
          </a:p>
          <a:p>
            <a:pPr algn="ct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21)</a:t>
            </a:r>
            <a:endParaRPr lang="it-IT" sz="1200" i="1"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941343" y="6093069"/>
            <a:ext cx="7526214" cy="830997"/>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Leadership diffusa </a:t>
            </a:r>
            <a:r>
              <a:rPr lang="it-IT" sz="2400" dirty="0" smtClean="0"/>
              <a:t>→ </a:t>
            </a:r>
            <a:r>
              <a:rPr lang="it-IT" sz="2400" dirty="0" smtClean="0">
                <a:latin typeface="Times New Roman" panose="02020603050405020304" pitchFamily="18" charset="0"/>
                <a:cs typeface="Times New Roman" panose="02020603050405020304" pitchFamily="18" charset="0"/>
              </a:rPr>
              <a:t>Figure di sistema </a:t>
            </a:r>
            <a:r>
              <a:rPr lang="it-IT" sz="2400" dirty="0" smtClean="0"/>
              <a:t>→ </a:t>
            </a:r>
            <a:r>
              <a:rPr lang="it-IT" sz="2400" dirty="0" smtClean="0">
                <a:latin typeface="Times New Roman" panose="02020603050405020304" pitchFamily="18" charset="0"/>
                <a:cs typeface="Times New Roman" panose="02020603050405020304" pitchFamily="18" charset="0"/>
              </a:rPr>
              <a:t>Expert </a:t>
            </a:r>
            <a:r>
              <a:rPr lang="it-IT" sz="2400" dirty="0" err="1" smtClean="0">
                <a:latin typeface="Times New Roman" panose="02020603050405020304" pitchFamily="18" charset="0"/>
                <a:cs typeface="Times New Roman" panose="02020603050405020304" pitchFamily="18" charset="0"/>
              </a:rPr>
              <a:t>teacher</a:t>
            </a:r>
            <a:endParaRPr lang="it-IT" sz="2400" dirty="0" smtClean="0">
              <a:latin typeface="Times New Roman" panose="02020603050405020304" pitchFamily="18" charset="0"/>
              <a:cs typeface="Times New Roman" panose="02020603050405020304" pitchFamily="18" charset="0"/>
            </a:endParaRPr>
          </a:p>
          <a:p>
            <a:r>
              <a:rPr lang="it-IT" sz="1200" i="1" dirty="0" smtClean="0">
                <a:latin typeface="Times New Roman" panose="02020603050405020304" pitchFamily="18" charset="0"/>
                <a:cs typeface="Times New Roman" panose="02020603050405020304" pitchFamily="18" charset="0"/>
              </a:rPr>
              <a:t>(</a:t>
            </a:r>
            <a:r>
              <a:rPr lang="it-IT" sz="1200" i="1" dirty="0" err="1" smtClean="0">
                <a:latin typeface="Times New Roman" panose="02020603050405020304" pitchFamily="18" charset="0"/>
                <a:cs typeface="Times New Roman" panose="02020603050405020304" pitchFamily="18" charset="0"/>
              </a:rPr>
              <a:t>Danes</a:t>
            </a:r>
            <a:r>
              <a:rPr lang="it-IT" sz="12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Dario, </a:t>
            </a:r>
            <a:r>
              <a:rPr lang="it-IT" sz="1200" i="1" dirty="0" err="1">
                <a:latin typeface="Times New Roman" panose="02020603050405020304" pitchFamily="18" charset="0"/>
                <a:cs typeface="Times New Roman" panose="02020603050405020304" pitchFamily="18" charset="0"/>
              </a:rPr>
              <a:t>Cramerotti</a:t>
            </a:r>
            <a:r>
              <a:rPr lang="it-IT" sz="1200" i="1" dirty="0">
                <a:latin typeface="Times New Roman" panose="02020603050405020304" pitchFamily="18" charset="0"/>
                <a:cs typeface="Times New Roman" panose="02020603050405020304" pitchFamily="18" charset="0"/>
              </a:rPr>
              <a:t> Sofia, Biancato Laura e Demo </a:t>
            </a:r>
            <a:r>
              <a:rPr lang="it-IT" sz="1200" i="1" dirty="0" err="1">
                <a:latin typeface="Times New Roman" panose="02020603050405020304" pitchFamily="18" charset="0"/>
                <a:cs typeface="Times New Roman" panose="02020603050405020304" pitchFamily="18" charset="0"/>
              </a:rPr>
              <a:t>Heidrun</a:t>
            </a:r>
            <a:r>
              <a:rPr lang="it-IT" sz="1200" i="1" dirty="0">
                <a:latin typeface="Times New Roman" panose="02020603050405020304" pitchFamily="18" charset="0"/>
                <a:cs typeface="Times New Roman" panose="02020603050405020304" pitchFamily="18" charset="0"/>
              </a:rPr>
              <a:t> – Il </a:t>
            </a:r>
            <a:r>
              <a:rPr lang="it-IT" sz="1200" i="1" dirty="0" err="1">
                <a:latin typeface="Times New Roman" panose="02020603050405020304" pitchFamily="18" charset="0"/>
                <a:cs typeface="Times New Roman" panose="02020603050405020304" pitchFamily="18" charset="0"/>
              </a:rPr>
              <a:t>manueale</a:t>
            </a:r>
            <a:r>
              <a:rPr lang="it-IT" sz="1200" i="1" dirty="0">
                <a:latin typeface="Times New Roman" panose="02020603050405020304" pitchFamily="18" charset="0"/>
                <a:cs typeface="Times New Roman" panose="02020603050405020304" pitchFamily="18" charset="0"/>
              </a:rPr>
              <a:t> </a:t>
            </a:r>
            <a:r>
              <a:rPr lang="it-IT" sz="1200" i="1" dirty="0" err="1">
                <a:latin typeface="Times New Roman" panose="02020603050405020304" pitchFamily="18" charset="0"/>
                <a:cs typeface="Times New Roman" panose="02020603050405020304" pitchFamily="18" charset="0"/>
              </a:rPr>
              <a:t>dell’expert</a:t>
            </a:r>
            <a:r>
              <a:rPr lang="it-IT" sz="1200" i="1" dirty="0">
                <a:latin typeface="Times New Roman" panose="02020603050405020304" pitchFamily="18" charset="0"/>
                <a:cs typeface="Times New Roman" panose="02020603050405020304" pitchFamily="18" charset="0"/>
              </a:rPr>
              <a:t> </a:t>
            </a:r>
            <a:r>
              <a:rPr lang="it-IT" sz="1200" i="1" dirty="0" err="1">
                <a:latin typeface="Times New Roman" panose="02020603050405020304" pitchFamily="18" charset="0"/>
                <a:cs typeface="Times New Roman" panose="02020603050405020304" pitchFamily="18" charset="0"/>
              </a:rPr>
              <a:t>teacher</a:t>
            </a:r>
            <a:r>
              <a:rPr lang="it-IT" sz="1200" i="1" dirty="0">
                <a:latin typeface="Times New Roman" panose="02020603050405020304" pitchFamily="18" charset="0"/>
                <a:cs typeface="Times New Roman" panose="02020603050405020304" pitchFamily="18" charset="0"/>
              </a:rPr>
              <a:t> – </a:t>
            </a:r>
            <a:r>
              <a:rPr lang="it-IT" sz="1200" i="1" dirty="0" err="1">
                <a:latin typeface="Times New Roman" panose="02020603050405020304" pitchFamily="18" charset="0"/>
                <a:cs typeface="Times New Roman" panose="02020603050405020304" pitchFamily="18" charset="0"/>
              </a:rPr>
              <a:t>Erickson</a:t>
            </a:r>
            <a:r>
              <a:rPr lang="it-IT" sz="1200" i="1" dirty="0">
                <a:latin typeface="Times New Roman" panose="02020603050405020304" pitchFamily="18" charset="0"/>
                <a:cs typeface="Times New Roman" panose="02020603050405020304" pitchFamily="18" charset="0"/>
              </a:rPr>
              <a:t>, </a:t>
            </a:r>
            <a:r>
              <a:rPr lang="it-IT" sz="1200" i="1" dirty="0" smtClean="0">
                <a:latin typeface="Times New Roman" panose="02020603050405020304" pitchFamily="18" charset="0"/>
                <a:cs typeface="Times New Roman" panose="02020603050405020304" pitchFamily="18" charset="0"/>
              </a:rPr>
              <a:t>2019)</a:t>
            </a:r>
          </a:p>
          <a:p>
            <a:r>
              <a:rPr lang="it-IT" sz="1200" i="1" dirty="0" smtClean="0">
                <a:latin typeface="Times New Roman" panose="02020603050405020304" pitchFamily="18" charset="0"/>
                <a:cs typeface="Times New Roman" panose="02020603050405020304" pitchFamily="18" charset="0"/>
              </a:rPr>
              <a:t> </a:t>
            </a:r>
            <a:endParaRPr lang="it-IT" sz="1200" i="1" dirty="0">
              <a:latin typeface="Times New Roman" panose="02020603050405020304" pitchFamily="18" charset="0"/>
              <a:cs typeface="Times New Roman" panose="02020603050405020304" pitchFamily="18" charset="0"/>
            </a:endParaRPr>
          </a:p>
        </p:txBody>
      </p:sp>
      <p:sp>
        <p:nvSpPr>
          <p:cNvPr id="10" name="Freccia in giù 9"/>
          <p:cNvSpPr/>
          <p:nvPr/>
        </p:nvSpPr>
        <p:spPr>
          <a:xfrm>
            <a:off x="5514536" y="5645255"/>
            <a:ext cx="309487" cy="430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0722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3555221"/>
            <a:ext cx="11772900" cy="2985433"/>
          </a:xfrm>
          <a:prstGeom prst="rect">
            <a:avLst/>
          </a:prstGeom>
        </p:spPr>
        <p:txBody>
          <a:bodyPr wrap="square">
            <a:spAutoFit/>
          </a:bodyPr>
          <a:lstStyle/>
          <a:p>
            <a:pPr algn="just"/>
            <a:r>
              <a:rPr lang="it-IT" sz="2400" dirty="0">
                <a:latin typeface="Times New Roman" panose="02020603050405020304" pitchFamily="18" charset="0"/>
                <a:cs typeface="Times New Roman" panose="02020603050405020304" pitchFamily="18" charset="0"/>
              </a:rPr>
              <a:t>L</a:t>
            </a:r>
            <a:r>
              <a:rPr lang="it-IT" sz="2400" dirty="0" smtClean="0">
                <a:latin typeface="Times New Roman" panose="02020603050405020304" pitchFamily="18" charset="0"/>
                <a:cs typeface="Times New Roman" panose="02020603050405020304" pitchFamily="18" charset="0"/>
              </a:rPr>
              <a:t>a </a:t>
            </a:r>
            <a:r>
              <a:rPr lang="it-IT" sz="2400" dirty="0">
                <a:latin typeface="Times New Roman" panose="02020603050405020304" pitchFamily="18" charset="0"/>
                <a:cs typeface="Times New Roman" panose="02020603050405020304" pitchFamily="18" charset="0"/>
              </a:rPr>
              <a:t>competenza costituisce </a:t>
            </a:r>
            <a:r>
              <a:rPr lang="it-IT" sz="2400" dirty="0" smtClean="0">
                <a:latin typeface="Times New Roman" panose="02020603050405020304" pitchFamily="18" charset="0"/>
                <a:cs typeface="Times New Roman" panose="02020603050405020304" pitchFamily="18" charset="0"/>
              </a:rPr>
              <a:t>«il </a:t>
            </a:r>
            <a:r>
              <a:rPr lang="it-IT" sz="2400" b="1" dirty="0">
                <a:latin typeface="Times New Roman" panose="02020603050405020304" pitchFamily="18" charset="0"/>
                <a:cs typeface="Times New Roman" panose="02020603050405020304" pitchFamily="18" charset="0"/>
              </a:rPr>
              <a:t>perno del </a:t>
            </a:r>
            <a:r>
              <a:rPr lang="it-IT" sz="2400" b="1" dirty="0" smtClean="0">
                <a:latin typeface="Times New Roman" panose="02020603050405020304" pitchFamily="18" charset="0"/>
                <a:cs typeface="Times New Roman" panose="02020603050405020304" pitchFamily="18" charset="0"/>
              </a:rPr>
              <a:t>curricolo</a:t>
            </a:r>
            <a:r>
              <a:rPr lang="it-IT" sz="2400" dirty="0" smtClean="0">
                <a:latin typeface="Times New Roman" panose="02020603050405020304" pitchFamily="18" charset="0"/>
                <a:cs typeface="Times New Roman" panose="02020603050405020304" pitchFamily="18" charset="0"/>
              </a:rPr>
              <a:t>»: consente </a:t>
            </a:r>
            <a:r>
              <a:rPr lang="it-IT" sz="2400" dirty="0">
                <a:latin typeface="Times New Roman" panose="02020603050405020304" pitchFamily="18" charset="0"/>
                <a:cs typeface="Times New Roman" panose="02020603050405020304" pitchFamily="18" charset="0"/>
              </a:rPr>
              <a:t>il superamento della frattura tra scuola e vita, richiama ad un sapere in movimento, globale e </a:t>
            </a:r>
            <a:r>
              <a:rPr lang="it-IT" sz="2400" dirty="0" smtClean="0">
                <a:latin typeface="Times New Roman" panose="02020603050405020304" pitchFamily="18" charset="0"/>
                <a:cs typeface="Times New Roman" panose="02020603050405020304" pitchFamily="18" charset="0"/>
              </a:rPr>
              <a:t>«situato»</a:t>
            </a:r>
            <a:r>
              <a:rPr lang="it-IT" sz="24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50). </a:t>
            </a:r>
          </a:p>
          <a:p>
            <a:pPr algn="just"/>
            <a:endParaRPr lang="it-IT" sz="2000" i="1"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Il curricolo per competenze è «un’opportunità a disposizione delle scuole per rifondare la propria proposta formativa mettendo al centro lo sviluppo da parte degli allievi di </a:t>
            </a:r>
            <a:r>
              <a:rPr lang="it-IT" sz="2400" b="1" dirty="0" smtClean="0">
                <a:latin typeface="Times New Roman" panose="02020603050405020304" pitchFamily="18" charset="0"/>
                <a:cs typeface="Times New Roman" panose="02020603050405020304" pitchFamily="18" charset="0"/>
              </a:rPr>
              <a:t>competenze chiave di cittadinanza</a:t>
            </a:r>
            <a:r>
              <a:rPr lang="it-IT" sz="2400" dirty="0" smtClean="0">
                <a:latin typeface="Times New Roman" panose="02020603050405020304" pitchFamily="18" charset="0"/>
                <a:cs typeface="Times New Roman" panose="02020603050405020304" pitchFamily="18" charset="0"/>
              </a:rPr>
              <a:t>; una prospettiva che trova nelle Indicazioni nazionali la cornice programmatica e istituzionale entro cui collocarsi e trarre ispirazione»</a:t>
            </a:r>
            <a:r>
              <a:rPr lang="it-IT" sz="2400" i="1" dirty="0">
                <a:latin typeface="Times New Roman" panose="02020603050405020304" pitchFamily="18" charset="0"/>
                <a:cs typeface="Times New Roman" panose="02020603050405020304" pitchFamily="18" charset="0"/>
              </a:rPr>
              <a:t> </a:t>
            </a:r>
            <a:r>
              <a:rPr lang="it-IT" sz="1200" i="1" dirty="0" smtClean="0">
                <a:latin typeface="Times New Roman" panose="02020603050405020304" pitchFamily="18" charset="0"/>
                <a:cs typeface="Times New Roman" panose="02020603050405020304" pitchFamily="18" charset="0"/>
              </a:rPr>
              <a:t>(</a:t>
            </a:r>
            <a:r>
              <a:rPr lang="it-IT" sz="1200" i="1" dirty="0" err="1" smtClean="0">
                <a:latin typeface="Times New Roman" panose="02020603050405020304" pitchFamily="18" charset="0"/>
                <a:cs typeface="Times New Roman" panose="02020603050405020304" pitchFamily="18" charset="0"/>
              </a:rPr>
              <a:t>Castoldi</a:t>
            </a:r>
            <a:r>
              <a:rPr lang="it-IT" sz="12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12)</a:t>
            </a:r>
            <a:endParaRPr lang="it-IT" sz="1200" dirty="0"/>
          </a:p>
        </p:txBody>
      </p:sp>
      <p:sp>
        <p:nvSpPr>
          <p:cNvPr id="3" name="CasellaDiTesto 2"/>
          <p:cNvSpPr txBox="1"/>
          <p:nvPr/>
        </p:nvSpPr>
        <p:spPr>
          <a:xfrm>
            <a:off x="0" y="0"/>
            <a:ext cx="1202436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PER COMPETENZE (1)</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Settori di competenza | GSM 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167" y="808619"/>
            <a:ext cx="6550025" cy="254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7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4781" y="871403"/>
            <a:ext cx="6804660" cy="6001643"/>
          </a:xfrm>
          <a:prstGeom prst="rect">
            <a:avLst/>
          </a:prstGeom>
        </p:spPr>
        <p:txBody>
          <a:bodyPr wrap="square">
            <a:spAutoFit/>
          </a:bodyPr>
          <a:lstStyle/>
          <a:p>
            <a:pPr algn="just"/>
            <a:r>
              <a:rPr lang="it-IT" sz="2400" dirty="0" smtClean="0">
                <a:latin typeface="Times New Roman" panose="02020603050405020304" pitchFamily="18" charset="0"/>
                <a:cs typeface="Times New Roman" panose="02020603050405020304" pitchFamily="18" charset="0"/>
              </a:rPr>
              <a:t>Elaborare </a:t>
            </a:r>
            <a:r>
              <a:rPr lang="it-IT" sz="2400" dirty="0">
                <a:latin typeface="Times New Roman" panose="02020603050405020304" pitchFamily="18" charset="0"/>
                <a:cs typeface="Times New Roman" panose="02020603050405020304" pitchFamily="18" charset="0"/>
              </a:rPr>
              <a:t>un curricolo per competenze </a:t>
            </a:r>
            <a:r>
              <a:rPr lang="it-IT" sz="2400" dirty="0" smtClean="0">
                <a:latin typeface="Times New Roman" panose="02020603050405020304" pitchFamily="18" charset="0"/>
                <a:cs typeface="Times New Roman" panose="02020603050405020304" pitchFamily="18" charset="0"/>
              </a:rPr>
              <a:t>favorisce: </a:t>
            </a:r>
          </a:p>
          <a:p>
            <a:pPr marL="342900" indent="-342900" algn="just">
              <a:buFont typeface="Wingdings" panose="05000000000000000000" pitchFamily="2" charset="2"/>
              <a:buChar char="§"/>
            </a:pPr>
            <a:r>
              <a:rPr lang="it-IT" sz="2400" dirty="0" smtClean="0">
                <a:latin typeface="Times New Roman" panose="02020603050405020304" pitchFamily="18" charset="0"/>
                <a:cs typeface="Times New Roman" panose="02020603050405020304" pitchFamily="18" charset="0"/>
              </a:rPr>
              <a:t>il </a:t>
            </a:r>
            <a:r>
              <a:rPr lang="it-IT" sz="2400" dirty="0">
                <a:latin typeface="Times New Roman" panose="02020603050405020304" pitchFamily="18" charset="0"/>
                <a:cs typeface="Times New Roman" panose="02020603050405020304" pitchFamily="18" charset="0"/>
              </a:rPr>
              <a:t>potenziamento delle </a:t>
            </a:r>
            <a:r>
              <a:rPr lang="it-IT" sz="2400" b="1" dirty="0">
                <a:latin typeface="Times New Roman" panose="02020603050405020304" pitchFamily="18" charset="0"/>
                <a:cs typeface="Times New Roman" panose="02020603050405020304" pitchFamily="18" charset="0"/>
              </a:rPr>
              <a:t>metodologie didattiche</a:t>
            </a:r>
            <a:r>
              <a:rPr lang="it-IT" sz="2400" dirty="0">
                <a:latin typeface="Times New Roman" panose="02020603050405020304" pitchFamily="18" charset="0"/>
                <a:cs typeface="Times New Roman" panose="02020603050405020304" pitchFamily="18" charset="0"/>
              </a:rPr>
              <a:t> </a:t>
            </a:r>
            <a:r>
              <a:rPr lang="it-IT" sz="2400" b="1" dirty="0" smtClean="0">
                <a:latin typeface="Times New Roman" panose="02020603050405020304" pitchFamily="18" charset="0"/>
                <a:cs typeface="Times New Roman" panose="02020603050405020304" pitchFamily="18" charset="0"/>
              </a:rPr>
              <a:t>innovative</a:t>
            </a:r>
            <a:r>
              <a:rPr lang="it-IT" sz="2400" dirty="0" smtClean="0">
                <a:latin typeface="Times New Roman" panose="02020603050405020304" pitchFamily="18" charset="0"/>
                <a:cs typeface="Times New Roman" panose="02020603050405020304" pitchFamily="18" charset="0"/>
              </a:rPr>
              <a:t> funzionali </a:t>
            </a:r>
            <a:r>
              <a:rPr lang="it-IT" sz="2400" dirty="0">
                <a:latin typeface="Times New Roman" panose="02020603050405020304" pitchFamily="18" charset="0"/>
                <a:cs typeface="Times New Roman" panose="02020603050405020304" pitchFamily="18" charset="0"/>
              </a:rPr>
              <a:t>a un approccio per competenze, l’incremento dell’uso delle </a:t>
            </a:r>
            <a:r>
              <a:rPr lang="it-IT" sz="2400" b="1" dirty="0">
                <a:latin typeface="Times New Roman" panose="02020603050405020304" pitchFamily="18" charset="0"/>
                <a:cs typeface="Times New Roman" panose="02020603050405020304" pitchFamily="18" charset="0"/>
              </a:rPr>
              <a:t>ICT</a:t>
            </a:r>
            <a:r>
              <a:rPr lang="it-IT" sz="2400" dirty="0">
                <a:latin typeface="Times New Roman" panose="02020603050405020304" pitchFamily="18" charset="0"/>
                <a:cs typeface="Times New Roman" panose="02020603050405020304" pitchFamily="18" charset="0"/>
              </a:rPr>
              <a:t> e dei linguaggi digitali</a:t>
            </a:r>
            <a:r>
              <a:rPr lang="it-IT"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it-IT"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it-IT" sz="2400" dirty="0" smtClean="0">
                <a:latin typeface="Times New Roman" panose="02020603050405020304" pitchFamily="18" charset="0"/>
                <a:cs typeface="Times New Roman" panose="02020603050405020304" pitchFamily="18" charset="0"/>
              </a:rPr>
              <a:t>la </a:t>
            </a:r>
            <a:r>
              <a:rPr lang="it-IT" sz="2400" dirty="0">
                <a:latin typeface="Times New Roman" panose="02020603050405020304" pitchFamily="18" charset="0"/>
                <a:cs typeface="Times New Roman" panose="02020603050405020304" pitchFamily="18" charset="0"/>
              </a:rPr>
              <a:t>costituzione di </a:t>
            </a:r>
            <a:r>
              <a:rPr lang="it-IT" sz="2400" b="1" dirty="0">
                <a:latin typeface="Times New Roman" panose="02020603050405020304" pitchFamily="18" charset="0"/>
                <a:cs typeface="Times New Roman" panose="02020603050405020304" pitchFamily="18" charset="0"/>
              </a:rPr>
              <a:t>gruppi di lavoro tra insegnanti </a:t>
            </a:r>
            <a:r>
              <a:rPr lang="it-IT" sz="2400" dirty="0">
                <a:latin typeface="Times New Roman" panose="02020603050405020304" pitchFamily="18" charset="0"/>
                <a:cs typeface="Times New Roman" panose="02020603050405020304" pitchFamily="18" charset="0"/>
              </a:rPr>
              <a:t>con competenze diverse al fine di realizzare una progettazione didattica spendibile nell’azione quotidiana come risposta alla necessità di migliorare l’efficacia dell’intervento educativo in classe; </a:t>
            </a:r>
            <a:endParaRPr lang="it-IT"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it-IT"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it-IT" sz="2400" dirty="0" smtClean="0">
                <a:latin typeface="Times New Roman" panose="02020603050405020304" pitchFamily="18" charset="0"/>
                <a:cs typeface="Times New Roman" panose="02020603050405020304" pitchFamily="18" charset="0"/>
              </a:rPr>
              <a:t>la </a:t>
            </a:r>
            <a:r>
              <a:rPr lang="it-IT" sz="2400" b="1" dirty="0">
                <a:latin typeface="Times New Roman" panose="02020603050405020304" pitchFamily="18" charset="0"/>
                <a:cs typeface="Times New Roman" panose="02020603050405020304" pitchFamily="18" charset="0"/>
              </a:rPr>
              <a:t>creazione di materiali per uso e consultazione di tutti i docenti</a:t>
            </a:r>
            <a:r>
              <a:rPr lang="it-IT" sz="2400" dirty="0">
                <a:latin typeface="Times New Roman" panose="02020603050405020304" pitchFamily="18" charset="0"/>
                <a:cs typeface="Times New Roman" panose="02020603050405020304" pitchFamily="18" charset="0"/>
              </a:rPr>
              <a:t>, ovvero repertori didattici, metodologici per l’orientamento e l’inclusione</a:t>
            </a:r>
            <a:r>
              <a:rPr lang="it-IT" sz="2400" dirty="0" smtClean="0">
                <a:latin typeface="Times New Roman" panose="02020603050405020304" pitchFamily="18" charset="0"/>
                <a:cs typeface="Times New Roman" panose="02020603050405020304" pitchFamily="18" charset="0"/>
              </a:rPr>
              <a:t>.</a:t>
            </a:r>
            <a:endParaRPr lang="it-IT" dirty="0"/>
          </a:p>
        </p:txBody>
      </p:sp>
      <p:sp>
        <p:nvSpPr>
          <p:cNvPr id="3" name="CasellaDiTesto 2"/>
          <p:cNvSpPr txBox="1"/>
          <p:nvPr/>
        </p:nvSpPr>
        <p:spPr>
          <a:xfrm>
            <a:off x="0" y="0"/>
            <a:ext cx="1219200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PER COMPETENZE (2)</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ompetenze chiave per l'apprendimento permanente - Quadro di riferimento  europeo - ETN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097" y="1121092"/>
            <a:ext cx="4636048" cy="32540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4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789355"/>
            <a:ext cx="11513820" cy="3385542"/>
          </a:xfrm>
          <a:prstGeom prst="rect">
            <a:avLst/>
          </a:prstGeom>
        </p:spPr>
        <p:txBody>
          <a:bodyPr wrap="square">
            <a:spAutoFit/>
          </a:bodyPr>
          <a:lstStyle/>
          <a:p>
            <a:pPr algn="just"/>
            <a:r>
              <a:rPr lang="it-IT" sz="2400" dirty="0">
                <a:latin typeface="Times New Roman" panose="02020603050405020304" pitchFamily="18" charset="0"/>
                <a:cs typeface="Times New Roman" panose="02020603050405020304" pitchFamily="18" charset="0"/>
              </a:rPr>
              <a:t>Nel curricolo per competenze </a:t>
            </a:r>
            <a:r>
              <a:rPr lang="it-IT" sz="2400" b="1" dirty="0">
                <a:latin typeface="Times New Roman" panose="02020603050405020304" pitchFamily="18" charset="0"/>
                <a:cs typeface="Times New Roman" panose="02020603050405020304" pitchFamily="18" charset="0"/>
              </a:rPr>
              <a:t>viene superata la visione enciclopedica del sapere basata solo su conoscenze</a:t>
            </a:r>
            <a:r>
              <a:rPr lang="it-IT" sz="2400" dirty="0">
                <a:latin typeface="Times New Roman" panose="02020603050405020304" pitchFamily="18" charset="0"/>
                <a:cs typeface="Times New Roman" panose="02020603050405020304" pitchFamily="18" charset="0"/>
              </a:rPr>
              <a:t>. Perciò in un percorso scolastico vanno sviluppati solo i contenuti indispensabili che diventano conoscenze necessarie a supportare abilità e competenze. Il punto di partenza è costituito dalle conoscenze già possedute dagli allievi ed è necessario promuovere l’acquisizione di conoscenze coinvolgenti e motivanti che gli studenti possono approfondire da soli con attività di </a:t>
            </a:r>
            <a:r>
              <a:rPr lang="it-IT" sz="2400" dirty="0" smtClean="0">
                <a:latin typeface="Times New Roman" panose="02020603050405020304" pitchFamily="18" charset="0"/>
                <a:cs typeface="Times New Roman" panose="02020603050405020304" pitchFamily="18" charset="0"/>
              </a:rPr>
              <a:t>ricerca </a:t>
            </a:r>
            <a:r>
              <a:rPr lang="it-IT" sz="1200" i="1" dirty="0" smtClean="0">
                <a:latin typeface="Times New Roman" panose="02020603050405020304" pitchFamily="18" charset="0"/>
                <a:cs typeface="Times New Roman" panose="02020603050405020304" pitchFamily="18" charset="0"/>
              </a:rPr>
              <a:t>(Cfr. </a:t>
            </a:r>
            <a:r>
              <a:rPr lang="it-IT" sz="1200" i="1" dirty="0">
                <a:latin typeface="Times New Roman" panose="02020603050405020304" pitchFamily="18" charset="0"/>
                <a:cs typeface="Times New Roman" panose="02020603050405020304" pitchFamily="18" charset="0"/>
              </a:rPr>
              <a:t>Da Re Franca – Il curricolo per competenze alla luce delle Indicazioni nazionali – Tratto da Insegnare domani nella Scuola Secondaria – Ricerca e sviluppo </a:t>
            </a:r>
            <a:r>
              <a:rPr lang="it-IT" sz="1200" i="1" dirty="0" err="1">
                <a:latin typeface="Times New Roman" panose="02020603050405020304" pitchFamily="18" charset="0"/>
                <a:cs typeface="Times New Roman" panose="02020603050405020304" pitchFamily="18" charset="0"/>
              </a:rPr>
              <a:t>Erickson</a:t>
            </a:r>
            <a:r>
              <a:rPr lang="it-IT" sz="1200" i="1" dirty="0">
                <a:latin typeface="Times New Roman" panose="02020603050405020304" pitchFamily="18" charset="0"/>
                <a:cs typeface="Times New Roman" panose="02020603050405020304" pitchFamily="18" charset="0"/>
              </a:rPr>
              <a:t> - Edizioni Centro Studi </a:t>
            </a:r>
            <a:r>
              <a:rPr lang="it-IT" sz="1200" i="1" dirty="0" err="1">
                <a:latin typeface="Times New Roman" panose="02020603050405020304" pitchFamily="18" charset="0"/>
                <a:cs typeface="Times New Roman" panose="02020603050405020304" pitchFamily="18" charset="0"/>
              </a:rPr>
              <a:t>Erickson</a:t>
            </a:r>
            <a:r>
              <a:rPr lang="it-IT" sz="1200" i="1" dirty="0">
                <a:latin typeface="Times New Roman" panose="02020603050405020304" pitchFamily="18" charset="0"/>
                <a:cs typeface="Times New Roman" panose="02020603050405020304" pitchFamily="18" charset="0"/>
              </a:rPr>
              <a:t>, Trento, cap. 45, 2018 - pp. </a:t>
            </a:r>
            <a:r>
              <a:rPr lang="it-IT" sz="1200" i="1" dirty="0" smtClean="0">
                <a:latin typeface="Times New Roman" panose="02020603050405020304" pitchFamily="18" charset="0"/>
                <a:cs typeface="Times New Roman" panose="02020603050405020304" pitchFamily="18" charset="0"/>
              </a:rPr>
              <a:t>661-684).</a:t>
            </a:r>
          </a:p>
          <a:p>
            <a:endParaRPr lang="it-IT" sz="1600" i="1" dirty="0">
              <a:latin typeface="Times New Roman" panose="02020603050405020304" pitchFamily="18" charset="0"/>
              <a:cs typeface="Times New Roman" panose="02020603050405020304" pitchFamily="18" charset="0"/>
            </a:endParaRPr>
          </a:p>
          <a:p>
            <a:endParaRPr lang="it-IT" sz="2400" i="1" dirty="0">
              <a:latin typeface="Times New Roman" panose="02020603050405020304" pitchFamily="18" charset="0"/>
              <a:cs typeface="Times New Roman" panose="02020603050405020304" pitchFamily="18" charset="0"/>
            </a:endParaRPr>
          </a:p>
          <a:p>
            <a:endParaRPr lang="it-IT" dirty="0"/>
          </a:p>
        </p:txBody>
      </p:sp>
      <p:sp>
        <p:nvSpPr>
          <p:cNvPr id="3" name="CasellaDiTesto 2"/>
          <p:cNvSpPr txBox="1"/>
          <p:nvPr/>
        </p:nvSpPr>
        <p:spPr>
          <a:xfrm>
            <a:off x="0" y="0"/>
            <a:ext cx="1202436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PER COMPETENZE (4)</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Enciclopedia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007" y="3588304"/>
            <a:ext cx="3831273" cy="287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4339" y="1579077"/>
            <a:ext cx="4123591" cy="830997"/>
          </a:xfrm>
          <a:prstGeom prst="rect">
            <a:avLst/>
          </a:prstGeom>
          <a:blipFill>
            <a:blip r:embed="rId2"/>
            <a:tile tx="0" ty="0" sx="100000" sy="100000" flip="none" algn="tl"/>
          </a:blipFill>
          <a:ln>
            <a:solidFill>
              <a:schemeClr val="tx1"/>
            </a:solidFill>
          </a:ln>
        </p:spPr>
        <p:txBody>
          <a:bodyPr wrap="square">
            <a:spAutoFit/>
          </a:bodyPr>
          <a:lstStyle/>
          <a:p>
            <a:pPr algn="ctr"/>
            <a:r>
              <a:rPr lang="it-IT" sz="2400" b="1" dirty="0" smtClean="0">
                <a:solidFill>
                  <a:srgbClr val="D00054"/>
                </a:solidFill>
                <a:latin typeface="Times New Roman" panose="02020603050405020304" pitchFamily="18" charset="0"/>
                <a:cs typeface="Times New Roman" panose="02020603050405020304" pitchFamily="18" charset="0"/>
              </a:rPr>
              <a:t>Considerare i </a:t>
            </a:r>
            <a:r>
              <a:rPr lang="it-IT" sz="2400" b="1" dirty="0" err="1" smtClean="0">
                <a:solidFill>
                  <a:srgbClr val="D00054"/>
                </a:solidFill>
                <a:latin typeface="Times New Roman" panose="02020603050405020304" pitchFamily="18" charset="0"/>
                <a:cs typeface="Times New Roman" panose="02020603050405020304" pitchFamily="18" charset="0"/>
              </a:rPr>
              <a:t>saperi</a:t>
            </a:r>
            <a:r>
              <a:rPr lang="it-IT" sz="2400" b="1" dirty="0" smtClean="0">
                <a:solidFill>
                  <a:srgbClr val="D00054"/>
                </a:solidFill>
                <a:latin typeface="Times New Roman" panose="02020603050405020304" pitchFamily="18" charset="0"/>
                <a:cs typeface="Times New Roman" panose="02020603050405020304" pitchFamily="18" charset="0"/>
              </a:rPr>
              <a:t> come risorse da mobilitare</a:t>
            </a:r>
            <a:endParaRPr lang="it-IT" b="1" dirty="0">
              <a:solidFill>
                <a:srgbClr val="D00054"/>
              </a:solidFill>
            </a:endParaRPr>
          </a:p>
        </p:txBody>
      </p:sp>
      <p:sp>
        <p:nvSpPr>
          <p:cNvPr id="3" name="CasellaDiTesto 2"/>
          <p:cNvSpPr txBox="1"/>
          <p:nvPr/>
        </p:nvSpPr>
        <p:spPr>
          <a:xfrm>
            <a:off x="0" y="0"/>
            <a:ext cx="12024360" cy="1261884"/>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COMPETENZE: SFIDE PROFESSIONALI PER IL LAVORO DOCENTE</a:t>
            </a:r>
          </a:p>
          <a:p>
            <a:pPr algn="ctr"/>
            <a:r>
              <a:rPr lang="it-IT" sz="1200" i="1" dirty="0" smtClean="0">
                <a:latin typeface="Times New Roman" panose="02020603050405020304" pitchFamily="18" charset="0"/>
                <a:cs typeface="Times New Roman" panose="02020603050405020304" pitchFamily="18" charset="0"/>
              </a:rPr>
              <a:t>(</a:t>
            </a:r>
            <a:r>
              <a:rPr lang="it-IT" sz="1200" i="1" dirty="0" err="1" smtClean="0">
                <a:latin typeface="Times New Roman" panose="02020603050405020304" pitchFamily="18" charset="0"/>
                <a:cs typeface="Times New Roman" panose="02020603050405020304" pitchFamily="18" charset="0"/>
              </a:rPr>
              <a:t>Castoldi</a:t>
            </a:r>
            <a:r>
              <a:rPr lang="it-IT" sz="12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Mario – Curricolo per competenze: percorsi e strumenti – Carocci editore, Studi superiori </a:t>
            </a:r>
            <a:r>
              <a:rPr lang="it-IT" sz="1200" i="1" dirty="0" smtClean="0">
                <a:latin typeface="Times New Roman" panose="02020603050405020304" pitchFamily="18" charset="0"/>
                <a:cs typeface="Times New Roman" panose="02020603050405020304" pitchFamily="18" charset="0"/>
              </a:rPr>
              <a:t>2013, pp. 52-53)</a:t>
            </a:r>
            <a:endParaRPr lang="it-IT" sz="3200" b="1" dirty="0">
              <a:solidFill>
                <a:srgbClr val="FF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434340" y="3531361"/>
            <a:ext cx="4123590" cy="830997"/>
          </a:xfrm>
          <a:prstGeom prst="rect">
            <a:avLst/>
          </a:prstGeom>
          <a:blipFill>
            <a:blip r:embed="rId2"/>
            <a:tile tx="0" ty="0" sx="100000" sy="100000" flip="none" algn="tl"/>
          </a:blipFill>
          <a:ln>
            <a:solidFill>
              <a:schemeClr val="tx1"/>
            </a:solidFill>
          </a:ln>
        </p:spPr>
        <p:txBody>
          <a:bodyPr wrap="square">
            <a:spAutoFit/>
          </a:bodyPr>
          <a:lstStyle/>
          <a:p>
            <a:pPr algn="ctr"/>
            <a:r>
              <a:rPr lang="it-IT" sz="2400" b="1" dirty="0" smtClean="0">
                <a:solidFill>
                  <a:srgbClr val="006666"/>
                </a:solidFill>
                <a:latin typeface="Times New Roman" panose="02020603050405020304" pitchFamily="18" charset="0"/>
                <a:cs typeface="Times New Roman" panose="02020603050405020304" pitchFamily="18" charset="0"/>
              </a:rPr>
              <a:t>Lavorare per situazioni-problema</a:t>
            </a:r>
            <a:endParaRPr lang="it-IT" sz="2400" b="1" dirty="0">
              <a:solidFill>
                <a:srgbClr val="006666"/>
              </a:solidFill>
              <a:latin typeface="Times New Roman" panose="02020603050405020304" pitchFamily="18" charset="0"/>
              <a:cs typeface="Times New Roman" panose="02020603050405020304" pitchFamily="18" charset="0"/>
            </a:endParaRPr>
          </a:p>
        </p:txBody>
      </p:sp>
      <p:sp>
        <p:nvSpPr>
          <p:cNvPr id="6" name="Rettangolo 5"/>
          <p:cNvSpPr/>
          <p:nvPr/>
        </p:nvSpPr>
        <p:spPr>
          <a:xfrm>
            <a:off x="434340" y="5471140"/>
            <a:ext cx="4123590" cy="830997"/>
          </a:xfrm>
          <a:prstGeom prst="rect">
            <a:avLst/>
          </a:prstGeom>
          <a:blipFill>
            <a:blip r:embed="rId2"/>
            <a:tile tx="0" ty="0" sx="100000" sy="100000" flip="none" algn="tl"/>
          </a:blipFill>
          <a:ln>
            <a:solidFill>
              <a:schemeClr val="tx1"/>
            </a:solidFill>
          </a:ln>
        </p:spPr>
        <p:txBody>
          <a:bodyPr wrap="square">
            <a:spAutoFit/>
          </a:bodyPr>
          <a:lstStyle/>
          <a:p>
            <a:pPr algn="ctr"/>
            <a:r>
              <a:rPr lang="it-IT" sz="2400" b="1" dirty="0" smtClean="0">
                <a:solidFill>
                  <a:srgbClr val="008000"/>
                </a:solidFill>
                <a:latin typeface="Times New Roman" panose="02020603050405020304" pitchFamily="18" charset="0"/>
                <a:cs typeface="Times New Roman" panose="02020603050405020304" pitchFamily="18" charset="0"/>
              </a:rPr>
              <a:t>Condividere i progetti formativi con i propri allievi</a:t>
            </a:r>
            <a:endParaRPr lang="it-IT" b="1" dirty="0">
              <a:solidFill>
                <a:srgbClr val="008000"/>
              </a:solidFill>
            </a:endParaRPr>
          </a:p>
        </p:txBody>
      </p:sp>
      <p:sp>
        <p:nvSpPr>
          <p:cNvPr id="7" name="Rettangolo 6"/>
          <p:cNvSpPr/>
          <p:nvPr/>
        </p:nvSpPr>
        <p:spPr>
          <a:xfrm>
            <a:off x="7620587" y="1578335"/>
            <a:ext cx="4123590" cy="830997"/>
          </a:xfrm>
          <a:prstGeom prst="rect">
            <a:avLst/>
          </a:prstGeom>
          <a:blipFill>
            <a:blip r:embed="rId2"/>
            <a:tile tx="0" ty="0" sx="100000" sy="100000" flip="none" algn="tl"/>
          </a:blipFill>
          <a:ln>
            <a:solidFill>
              <a:schemeClr val="tx1"/>
            </a:solidFill>
          </a:ln>
        </p:spPr>
        <p:txBody>
          <a:bodyPr wrap="square">
            <a:spAutoFit/>
          </a:bodyPr>
          <a:lstStyle/>
          <a:p>
            <a:pPr algn="ctr"/>
            <a:r>
              <a:rPr lang="it-IT" sz="2400" b="1" dirty="0" smtClean="0">
                <a:solidFill>
                  <a:srgbClr val="FF3300"/>
                </a:solidFill>
                <a:latin typeface="Times New Roman" panose="02020603050405020304" pitchFamily="18" charset="0"/>
                <a:cs typeface="Times New Roman" panose="02020603050405020304" pitchFamily="18" charset="0"/>
              </a:rPr>
              <a:t>Adottare una pianificazione flessibile</a:t>
            </a:r>
            <a:endParaRPr lang="it-IT" sz="2400" b="1" dirty="0">
              <a:solidFill>
                <a:srgbClr val="FF33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7620587" y="3531175"/>
            <a:ext cx="4123590" cy="830997"/>
          </a:xfrm>
          <a:prstGeom prst="rect">
            <a:avLst/>
          </a:prstGeom>
          <a:blipFill>
            <a:blip r:embed="rId2"/>
            <a:tile tx="0" ty="0" sx="100000" sy="100000" flip="none" algn="tl"/>
          </a:blipFill>
          <a:ln>
            <a:solidFill>
              <a:schemeClr val="tx1"/>
            </a:solidFill>
          </a:ln>
        </p:spPr>
        <p:txBody>
          <a:bodyPr wrap="square">
            <a:spAutoFit/>
          </a:bodyPr>
          <a:lstStyle/>
          <a:p>
            <a:pPr algn="ctr"/>
            <a:r>
              <a:rPr lang="it-IT" sz="2400" b="1" dirty="0" smtClean="0">
                <a:solidFill>
                  <a:srgbClr val="990099"/>
                </a:solidFill>
                <a:latin typeface="Times New Roman" panose="02020603050405020304" pitchFamily="18" charset="0"/>
                <a:cs typeface="Times New Roman" panose="02020603050405020304" pitchFamily="18" charset="0"/>
              </a:rPr>
              <a:t>Praticare una valutazione per l’apprendimento</a:t>
            </a:r>
            <a:endParaRPr lang="it-IT" b="1" dirty="0">
              <a:solidFill>
                <a:srgbClr val="990099"/>
              </a:solidFill>
            </a:endParaRPr>
          </a:p>
        </p:txBody>
      </p:sp>
      <p:sp>
        <p:nvSpPr>
          <p:cNvPr id="9" name="Rettangolo 8"/>
          <p:cNvSpPr/>
          <p:nvPr/>
        </p:nvSpPr>
        <p:spPr>
          <a:xfrm>
            <a:off x="7620587" y="5484015"/>
            <a:ext cx="4123590" cy="830997"/>
          </a:xfrm>
          <a:prstGeom prst="rect">
            <a:avLst/>
          </a:prstGeom>
          <a:blipFill>
            <a:blip r:embed="rId2"/>
            <a:tile tx="0" ty="0" sx="100000" sy="100000" flip="none" algn="tl"/>
          </a:blipFill>
          <a:ln>
            <a:solidFill>
              <a:schemeClr val="tx1"/>
            </a:solidFill>
          </a:ln>
        </p:spPr>
        <p:txBody>
          <a:bodyPr wrap="square">
            <a:spAutoFit/>
          </a:bodyPr>
          <a:lstStyle/>
          <a:p>
            <a:pPr algn="ctr"/>
            <a:r>
              <a:rPr lang="it-IT" sz="2400" b="1" dirty="0" smtClean="0">
                <a:solidFill>
                  <a:srgbClr val="4D4D4D"/>
                </a:solidFill>
                <a:latin typeface="Times New Roman" panose="02020603050405020304" pitchFamily="18" charset="0"/>
                <a:cs typeface="Times New Roman" panose="02020603050405020304" pitchFamily="18" charset="0"/>
              </a:rPr>
              <a:t>Andare verso una minore chiusura disciplinare</a:t>
            </a:r>
            <a:endParaRPr lang="it-IT" sz="2400" b="1" dirty="0">
              <a:solidFill>
                <a:srgbClr val="4D4D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805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819835"/>
            <a:ext cx="11940540" cy="6001643"/>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Un curricolo ben strutturato deve essere:</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Verticale</a:t>
            </a:r>
            <a:r>
              <a:rPr lang="it-IT" sz="2400" b="1" dirty="0">
                <a:latin typeface="Times New Roman" panose="02020603050405020304" pitchFamily="18" charset="0"/>
                <a:cs typeface="Times New Roman" panose="02020603050405020304" pitchFamily="18" charset="0"/>
              </a:rPr>
              <a:t>, orizzontale </a:t>
            </a:r>
            <a:r>
              <a:rPr lang="it-IT" sz="2400" b="1" dirty="0" smtClean="0">
                <a:latin typeface="Times New Roman" panose="02020603050405020304" pitchFamily="18" charset="0"/>
                <a:cs typeface="Times New Roman" panose="02020603050405020304" pitchFamily="18" charset="0"/>
              </a:rPr>
              <a:t>o </a:t>
            </a:r>
            <a:r>
              <a:rPr lang="it-IT" sz="2400" b="1" dirty="0">
                <a:latin typeface="Times New Roman" panose="02020603050405020304" pitchFamily="18" charset="0"/>
                <a:cs typeface="Times New Roman" panose="02020603050405020304" pitchFamily="18" charset="0"/>
              </a:rPr>
              <a:t>trasversale</a:t>
            </a:r>
            <a:r>
              <a:rPr lang="it-IT" sz="2400" dirty="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Inclusivo: </a:t>
            </a:r>
            <a:r>
              <a:rPr lang="it-IT" sz="2400" dirty="0" smtClean="0">
                <a:latin typeface="Times New Roman" panose="02020603050405020304" pitchFamily="18" charset="0"/>
                <a:cs typeface="Times New Roman" panose="02020603050405020304" pitchFamily="18" charset="0"/>
              </a:rPr>
              <a:t>valorizzazione delle differenze, metodologie inclusive, differenziazione didattica;</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Orientativo: </a:t>
            </a:r>
            <a:r>
              <a:rPr lang="it-IT" sz="2400" dirty="0" smtClean="0">
                <a:latin typeface="Times New Roman" panose="02020603050405020304" pitchFamily="18" charset="0"/>
                <a:cs typeface="Times New Roman" panose="02020603050405020304" pitchFamily="18" charset="0"/>
              </a:rPr>
              <a:t>opportunità didattiche e percorsi diversificati rispondenti alle caratteristiche degli alunni e alle esigenze formative per la costruzione del proprio progetto di vita; </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Flessibile e </a:t>
            </a:r>
            <a:r>
              <a:rPr lang="it-IT" sz="2400" b="1" dirty="0" err="1" smtClean="0">
                <a:latin typeface="Times New Roman" panose="02020603050405020304" pitchFamily="18" charset="0"/>
                <a:cs typeface="Times New Roman" panose="02020603050405020304" pitchFamily="18" charset="0"/>
              </a:rPr>
              <a:t>riprogettuabile</a:t>
            </a:r>
            <a:r>
              <a:rPr lang="it-IT" sz="2400" b="1" dirty="0" smtClean="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approcci metodologici comuni e modificabili;</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Coerente, condiviso e unitario: </a:t>
            </a:r>
            <a:r>
              <a:rPr lang="it-IT" sz="2400" dirty="0" smtClean="0">
                <a:latin typeface="Times New Roman" panose="02020603050405020304" pitchFamily="18" charset="0"/>
                <a:cs typeface="Times New Roman" panose="02020603050405020304" pitchFamily="18" charset="0"/>
              </a:rPr>
              <a:t>unitarietà di intenti progettuali e realizzabili;</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Valutabile e certificabile</a:t>
            </a:r>
            <a:r>
              <a:rPr lang="it-IT" sz="2400" dirty="0" smtClean="0">
                <a:latin typeface="Times New Roman" panose="02020603050405020304" pitchFamily="18" charset="0"/>
                <a:cs typeface="Times New Roman" panose="02020603050405020304" pitchFamily="18" charset="0"/>
              </a:rPr>
              <a:t>: regolarità osservativa, documentativa; verifica puntuale; certificazione delle competenze;</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Dichiarato: </a:t>
            </a:r>
            <a:r>
              <a:rPr lang="it-IT" sz="2400" dirty="0" smtClean="0">
                <a:latin typeface="Times New Roman" panose="02020603050405020304" pitchFamily="18" charset="0"/>
                <a:cs typeface="Times New Roman" panose="02020603050405020304" pitchFamily="18" charset="0"/>
              </a:rPr>
              <a:t>esplicito e facilmente reperibile;</a:t>
            </a:r>
          </a:p>
          <a:p>
            <a:pPr marL="285750" indent="-285750">
              <a:lnSpc>
                <a:spcPct val="150000"/>
              </a:lnSpc>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Reale: </a:t>
            </a:r>
            <a:r>
              <a:rPr lang="it-IT" sz="2400" dirty="0" smtClean="0">
                <a:latin typeface="Times New Roman" panose="02020603050405020304" pitchFamily="18" charset="0"/>
                <a:cs typeface="Times New Roman" panose="02020603050405020304" pitchFamily="18" charset="0"/>
              </a:rPr>
              <a:t>corrispondente al PTOF.</a:t>
            </a:r>
            <a:endParaRPr lang="it-IT" dirty="0"/>
          </a:p>
        </p:txBody>
      </p:sp>
      <p:sp>
        <p:nvSpPr>
          <p:cNvPr id="3" name="CasellaDiTesto 2"/>
          <p:cNvSpPr txBox="1"/>
          <p:nvPr/>
        </p:nvSpPr>
        <p:spPr>
          <a:xfrm>
            <a:off x="0" y="0"/>
            <a:ext cx="1219200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 PAROLE CHIAVE DEL CURRICOLO PER COMPETENZE</a:t>
            </a: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98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584775"/>
            <a:ext cx="11940540" cy="5909310"/>
          </a:xfrm>
          <a:prstGeom prst="rect">
            <a:avLst/>
          </a:prstGeom>
        </p:spPr>
        <p:txBody>
          <a:bodyPr wrap="square">
            <a:spAutoFit/>
          </a:bodyPr>
          <a:lstStyle/>
          <a:p>
            <a:pPr algn="just"/>
            <a:r>
              <a:rPr lang="it-IT" sz="2400" dirty="0" smtClean="0">
                <a:latin typeface="Times New Roman" panose="02020603050405020304" pitchFamily="18" charset="0"/>
                <a:cs typeface="Times New Roman" panose="02020603050405020304" pitchFamily="18" charset="0"/>
              </a:rPr>
              <a:t>La dimensione verticale di un curricolo esprime l’esigenza di impostare una </a:t>
            </a:r>
            <a:r>
              <a:rPr lang="it-IT" sz="2400" b="1" dirty="0" smtClean="0">
                <a:latin typeface="Times New Roman" panose="02020603050405020304" pitchFamily="18" charset="0"/>
                <a:cs typeface="Times New Roman" panose="02020603050405020304" pitchFamily="18" charset="0"/>
              </a:rPr>
              <a:t>formazione che continui lungo l’intero arco della vita</a:t>
            </a:r>
            <a:r>
              <a:rPr lang="it-IT" sz="2400" dirty="0" smtClean="0">
                <a:latin typeface="Times New Roman" panose="02020603050405020304" pitchFamily="18" charset="0"/>
                <a:cs typeface="Times New Roman" panose="02020603050405020304" pitchFamily="18" charset="0"/>
              </a:rPr>
              <a:t>. Il livello verticale interessa i diversi ordini del sistema scolastico, dall’infanzia all’istruzione superiore</a:t>
            </a:r>
            <a:r>
              <a:rPr lang="it-IT" dirty="0" smtClean="0"/>
              <a:t> </a:t>
            </a:r>
            <a:r>
              <a:rPr lang="it-IT" sz="2400" dirty="0" smtClean="0">
                <a:latin typeface="Times New Roman" panose="02020603050405020304" pitchFamily="18" charset="0"/>
                <a:cs typeface="Times New Roman" panose="02020603050405020304" pitchFamily="18" charset="0"/>
              </a:rPr>
              <a:t>mentre il livello orizzontale riguarda l’integrazione delle Istituzioni locali e delle famiglie </a:t>
            </a:r>
            <a:r>
              <a:rPr lang="it-IT" sz="1200" i="1" dirty="0" smtClean="0">
                <a:latin typeface="Times New Roman" panose="02020603050405020304" pitchFamily="18" charset="0"/>
                <a:cs typeface="Times New Roman" panose="02020603050405020304" pitchFamily="18" charset="0"/>
              </a:rPr>
              <a:t>(</a:t>
            </a:r>
            <a:r>
              <a:rPr lang="it-IT" sz="1200" i="1" dirty="0" err="1" smtClean="0">
                <a:latin typeface="Times New Roman" panose="02020603050405020304" pitchFamily="18" charset="0"/>
                <a:cs typeface="Times New Roman" panose="02020603050405020304" pitchFamily="18" charset="0"/>
              </a:rPr>
              <a:t>Capaldo</a:t>
            </a:r>
            <a:r>
              <a:rPr lang="it-IT" sz="1200" i="1" dirty="0" smtClean="0">
                <a:latin typeface="Times New Roman" panose="02020603050405020304" pitchFamily="18" charset="0"/>
                <a:cs typeface="Times New Roman" panose="02020603050405020304" pitchFamily="18" charset="0"/>
              </a:rPr>
              <a:t> Nunziante e </a:t>
            </a:r>
            <a:r>
              <a:rPr lang="it-IT" sz="1200" i="1" dirty="0" err="1" smtClean="0">
                <a:latin typeface="Times New Roman" panose="02020603050405020304" pitchFamily="18" charset="0"/>
                <a:cs typeface="Times New Roman" panose="02020603050405020304" pitchFamily="18" charset="0"/>
              </a:rPr>
              <a:t>Rondanini</a:t>
            </a:r>
            <a:r>
              <a:rPr lang="it-IT" sz="1200" i="1" dirty="0" smtClean="0">
                <a:latin typeface="Times New Roman" panose="02020603050405020304" pitchFamily="18" charset="0"/>
                <a:cs typeface="Times New Roman" panose="02020603050405020304" pitchFamily="18" charset="0"/>
              </a:rPr>
              <a:t> Luciano – Per un curricolo verticale – Tratto da: Insegnare domani Avvertenze generali, Nunziante </a:t>
            </a:r>
            <a:r>
              <a:rPr lang="it-IT" sz="1200" i="1" dirty="0" err="1" smtClean="0">
                <a:latin typeface="Times New Roman" panose="02020603050405020304" pitchFamily="18" charset="0"/>
                <a:cs typeface="Times New Roman" panose="02020603050405020304" pitchFamily="18" charset="0"/>
              </a:rPr>
              <a:t>Capaldo</a:t>
            </a:r>
            <a:r>
              <a:rPr lang="it-IT" sz="1200" i="1" dirty="0" smtClean="0">
                <a:latin typeface="Times New Roman" panose="02020603050405020304" pitchFamily="18" charset="0"/>
                <a:cs typeface="Times New Roman" panose="02020603050405020304" pitchFamily="18" charset="0"/>
              </a:rPr>
              <a:t> e Luciano </a:t>
            </a:r>
            <a:r>
              <a:rPr lang="it-IT" sz="1200" i="1" dirty="0" err="1" smtClean="0">
                <a:latin typeface="Times New Roman" panose="02020603050405020304" pitchFamily="18" charset="0"/>
                <a:cs typeface="Times New Roman" panose="02020603050405020304" pitchFamily="18" charset="0"/>
              </a:rPr>
              <a:t>Rondanini</a:t>
            </a:r>
            <a:r>
              <a:rPr lang="it-IT" sz="1200" i="1" dirty="0" smtClean="0">
                <a:latin typeface="Times New Roman" panose="02020603050405020304" pitchFamily="18" charset="0"/>
                <a:cs typeface="Times New Roman" panose="02020603050405020304" pitchFamily="18" charset="0"/>
              </a:rPr>
              <a:t> - Edizioni Centro Studi </a:t>
            </a:r>
            <a:r>
              <a:rPr lang="it-IT" sz="1200" i="1" dirty="0" err="1" smtClean="0">
                <a:latin typeface="Times New Roman" panose="02020603050405020304" pitchFamily="18" charset="0"/>
                <a:cs typeface="Times New Roman" panose="02020603050405020304" pitchFamily="18" charset="0"/>
              </a:rPr>
              <a:t>Erickson</a:t>
            </a:r>
            <a:r>
              <a:rPr lang="it-IT" sz="1200" i="1" dirty="0" smtClean="0">
                <a:latin typeface="Times New Roman" panose="02020603050405020304" pitchFamily="18" charset="0"/>
                <a:cs typeface="Times New Roman" panose="02020603050405020304" pitchFamily="18" charset="0"/>
              </a:rPr>
              <a:t>, Trento, pp. 745-758, 2018).</a:t>
            </a:r>
          </a:p>
          <a:p>
            <a:pPr algn="just"/>
            <a:endParaRPr lang="it-IT" sz="2400" i="1"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Progettare </a:t>
            </a:r>
            <a:r>
              <a:rPr lang="it-IT" sz="2400" dirty="0">
                <a:latin typeface="Times New Roman" panose="02020603050405020304" pitchFamily="18" charset="0"/>
                <a:cs typeface="Times New Roman" panose="02020603050405020304" pitchFamily="18" charset="0"/>
              </a:rPr>
              <a:t>un curricolo verticale significa definire un percorso unitario, scandito da obiettivi progressivi, da una distribuzione diacronica dei contenuti didattici e dall’acquisizione di competenze sempre più complesse che hanno al centro la formazione continua e globale dello </a:t>
            </a:r>
            <a:r>
              <a:rPr lang="it-IT" sz="2400" dirty="0" smtClean="0">
                <a:latin typeface="Times New Roman" panose="02020603050405020304" pitchFamily="18" charset="0"/>
                <a:cs typeface="Times New Roman" panose="02020603050405020304" pitchFamily="18" charset="0"/>
              </a:rPr>
              <a:t>studente</a:t>
            </a:r>
            <a:r>
              <a:rPr lang="it-IT" sz="2000" dirty="0" smtClean="0">
                <a:latin typeface="Times New Roman" panose="02020603050405020304" pitchFamily="18" charset="0"/>
                <a:cs typeface="Times New Roman" panose="02020603050405020304" pitchFamily="18" charset="0"/>
              </a:rPr>
              <a:t> </a:t>
            </a:r>
            <a:r>
              <a:rPr lang="it-IT" sz="1200" i="1" dirty="0" smtClean="0">
                <a:latin typeface="Times New Roman" panose="02020603050405020304" pitchFamily="18" charset="0"/>
                <a:cs typeface="Times New Roman" panose="02020603050405020304" pitchFamily="18" charset="0"/>
              </a:rPr>
              <a:t>(cfr. </a:t>
            </a:r>
            <a:r>
              <a:rPr lang="it-IT" sz="1200" i="1" u="sng" dirty="0" smtClean="0">
                <a:latin typeface="Times New Roman" panose="02020603050405020304" pitchFamily="18" charset="0"/>
                <a:cs typeface="Times New Roman" panose="02020603050405020304" pitchFamily="18" charset="0"/>
                <a:hlinkClick r:id="rId2"/>
              </a:rPr>
              <a:t>https</a:t>
            </a:r>
            <a:r>
              <a:rPr lang="it-IT" sz="1200" i="1" u="sng" dirty="0">
                <a:latin typeface="Times New Roman" panose="02020603050405020304" pitchFamily="18" charset="0"/>
                <a:cs typeface="Times New Roman" panose="02020603050405020304" pitchFamily="18" charset="0"/>
                <a:hlinkClick r:id="rId2"/>
              </a:rPr>
              <a:t>://</a:t>
            </a:r>
            <a:r>
              <a:rPr lang="it-IT" sz="1200" i="1" u="sng" dirty="0" smtClean="0">
                <a:latin typeface="Times New Roman" panose="02020603050405020304" pitchFamily="18" charset="0"/>
                <a:cs typeface="Times New Roman" panose="02020603050405020304" pitchFamily="18" charset="0"/>
                <a:hlinkClick r:id="rId2"/>
              </a:rPr>
              <a:t>it.pearson.com/docenti/primaria/innovazione-didattica/didattica-innovazione/curricolo-verticale-passo-passo-verso-successo-formativo.html</a:t>
            </a:r>
            <a:r>
              <a:rPr lang="it-IT" sz="1200" i="1" dirty="0" smtClean="0">
                <a:latin typeface="Times New Roman" panose="02020603050405020304" pitchFamily="18" charset="0"/>
                <a:cs typeface="Times New Roman" panose="02020603050405020304" pitchFamily="18" charset="0"/>
              </a:rPr>
              <a:t>).</a:t>
            </a:r>
          </a:p>
          <a:p>
            <a:pPr algn="just"/>
            <a:endParaRPr lang="it-IT" sz="1200" i="1"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I </a:t>
            </a:r>
            <a:r>
              <a:rPr lang="it-IT" sz="2400" dirty="0">
                <a:latin typeface="Times New Roman" panose="02020603050405020304" pitchFamily="18" charset="0"/>
                <a:cs typeface="Times New Roman" panose="02020603050405020304" pitchFamily="18" charset="0"/>
              </a:rPr>
              <a:t>docenti devono incrementare la consapevolezza della necessità di realizzare un percorso graduale e coerente a partire dalla scuola dell’infanzia, fino alla scuola secondaria di secondo grado e oltre. </a:t>
            </a:r>
            <a:r>
              <a:rPr lang="it-IT" sz="2400" dirty="0" smtClean="0">
                <a:latin typeface="Times New Roman" panose="02020603050405020304" pitchFamily="18" charset="0"/>
                <a:cs typeface="Times New Roman" panose="02020603050405020304" pitchFamily="18" charset="0"/>
              </a:rPr>
              <a:t>È </a:t>
            </a:r>
            <a:r>
              <a:rPr lang="it-IT" sz="2400" dirty="0">
                <a:latin typeface="Times New Roman" panose="02020603050405020304" pitchFamily="18" charset="0"/>
                <a:cs typeface="Times New Roman" panose="02020603050405020304" pitchFamily="18" charset="0"/>
              </a:rPr>
              <a:t>necessario che all’interno delle scuole si rafforzi il dialogo, il </a:t>
            </a:r>
            <a:r>
              <a:rPr lang="it-IT" sz="2400" i="1" dirty="0">
                <a:latin typeface="Times New Roman" panose="02020603050405020304" pitchFamily="18" charset="0"/>
                <a:cs typeface="Times New Roman" panose="02020603050405020304" pitchFamily="18" charset="0"/>
              </a:rPr>
              <a:t>team </a:t>
            </a:r>
            <a:r>
              <a:rPr lang="it-IT" sz="2400" i="1" dirty="0" err="1">
                <a:latin typeface="Times New Roman" panose="02020603050405020304" pitchFamily="18" charset="0"/>
                <a:cs typeface="Times New Roman" panose="02020603050405020304" pitchFamily="18" charset="0"/>
              </a:rPr>
              <a:t>working</a:t>
            </a:r>
            <a:r>
              <a:rPr lang="it-IT" sz="2400" dirty="0">
                <a:latin typeface="Times New Roman" panose="02020603050405020304" pitchFamily="18" charset="0"/>
                <a:cs typeface="Times New Roman" panose="02020603050405020304" pitchFamily="18" charset="0"/>
              </a:rPr>
              <a:t> e le occasioni di confronto tra i docenti e va incoraggiato il raccordo tra i diversi tipi di scuola non solo nei momenti di passaggio ma lungo tutto l’arco della formazione. </a:t>
            </a:r>
            <a:endParaRPr lang="it-IT" dirty="0"/>
          </a:p>
          <a:p>
            <a:endParaRPr lang="it-IT" dirty="0"/>
          </a:p>
        </p:txBody>
      </p:sp>
      <p:sp>
        <p:nvSpPr>
          <p:cNvPr id="3" name="CasellaDiTesto 2"/>
          <p:cNvSpPr txBox="1"/>
          <p:nvPr/>
        </p:nvSpPr>
        <p:spPr>
          <a:xfrm>
            <a:off x="0" y="0"/>
            <a:ext cx="1219200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IL CURRICOLO VERTICALE (1)</a:t>
            </a: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554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730" y="965775"/>
            <a:ext cx="11940540" cy="6124754"/>
          </a:xfrm>
          <a:prstGeom prst="rect">
            <a:avLst/>
          </a:prstGeom>
        </p:spPr>
        <p:txBody>
          <a:bodyPr wrap="square">
            <a:spAutoFit/>
          </a:bodyPr>
          <a:lstStyle/>
          <a:p>
            <a:pPr marL="342900" indent="-342900">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 1° LIVELLO: MACRO</a:t>
            </a:r>
          </a:p>
          <a:p>
            <a:r>
              <a:rPr lang="it-IT" sz="2400" dirty="0" smtClean="0">
                <a:latin typeface="Times New Roman" panose="02020603050405020304" pitchFamily="18" charset="0"/>
                <a:cs typeface="Times New Roman" panose="02020603050405020304" pitchFamily="18" charset="0"/>
              </a:rPr>
              <a:t>Il </a:t>
            </a:r>
            <a:r>
              <a:rPr lang="it-IT" sz="2400" dirty="0">
                <a:latin typeface="Times New Roman" panose="02020603050405020304" pitchFamily="18" charset="0"/>
                <a:cs typeface="Times New Roman" panose="02020603050405020304" pitchFamily="18" charset="0"/>
              </a:rPr>
              <a:t>livello “macro” richiama il sistema scolastico di riferimento, la definizione delle linee di indirizzo e le Indicazioni </a:t>
            </a:r>
            <a:r>
              <a:rPr lang="it-IT" sz="2400" dirty="0" smtClean="0">
                <a:latin typeface="Times New Roman" panose="02020603050405020304" pitchFamily="18" charset="0"/>
                <a:cs typeface="Times New Roman" panose="02020603050405020304" pitchFamily="18" charset="0"/>
              </a:rPr>
              <a:t>nazionali.</a:t>
            </a:r>
          </a:p>
          <a:p>
            <a:r>
              <a:rPr lang="it-IT" sz="2400" dirty="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“Una proposta curricolare necessita in primo luogo di appoggiarsi su un quadro chiaro e organico di traguardi formativi verso cui orientare le scelte di contenuti e di percorsi educativi e didattici</a:t>
            </a:r>
            <a:r>
              <a:rPr lang="it-IT" sz="2400" i="1"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 </a:t>
            </a:r>
            <a:r>
              <a:rPr lang="it-IT" sz="1200" i="1" dirty="0" smtClean="0">
                <a:latin typeface="Times New Roman" panose="02020603050405020304" pitchFamily="18" charset="0"/>
                <a:cs typeface="Times New Roman" panose="02020603050405020304" pitchFamily="18" charset="0"/>
              </a:rPr>
              <a:t>(</a:t>
            </a:r>
            <a:r>
              <a:rPr lang="it-IT" sz="1200" i="1" dirty="0" err="1" smtClean="0">
                <a:latin typeface="Times New Roman" panose="02020603050405020304" pitchFamily="18" charset="0"/>
                <a:cs typeface="Times New Roman" panose="02020603050405020304" pitchFamily="18" charset="0"/>
              </a:rPr>
              <a:t>Castoldi</a:t>
            </a:r>
            <a:r>
              <a:rPr lang="it-IT" sz="12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Mario – Progettare per competenze. Percorsi e strumenti – Carocci Editore – Studi Superiori – </a:t>
            </a:r>
            <a:r>
              <a:rPr lang="it-IT" sz="1200" i="1" dirty="0" smtClean="0">
                <a:latin typeface="Times New Roman" panose="02020603050405020304" pitchFamily="18" charset="0"/>
                <a:cs typeface="Times New Roman" panose="02020603050405020304" pitchFamily="18" charset="0"/>
              </a:rPr>
              <a:t>2011</a:t>
            </a:r>
            <a:r>
              <a:rPr lang="it-IT" sz="1200" i="1" dirty="0">
                <a:latin typeface="Times New Roman" panose="02020603050405020304" pitchFamily="18" charset="0"/>
                <a:cs typeface="Times New Roman" panose="02020603050405020304" pitchFamily="18" charset="0"/>
              </a:rPr>
              <a:t>). </a:t>
            </a:r>
            <a:endParaRPr lang="it-IT" sz="1200" i="1" dirty="0" smtClean="0">
              <a:latin typeface="Times New Roman" panose="02020603050405020304" pitchFamily="18" charset="0"/>
              <a:cs typeface="Times New Roman" panose="02020603050405020304" pitchFamily="18" charset="0"/>
            </a:endParaRPr>
          </a:p>
          <a:p>
            <a:endParaRPr lang="it-IT" sz="1600" i="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 2° </a:t>
            </a:r>
            <a:r>
              <a:rPr lang="it-IT" sz="2400" b="1" dirty="0">
                <a:latin typeface="Times New Roman" panose="02020603050405020304" pitchFamily="18" charset="0"/>
                <a:cs typeface="Times New Roman" panose="02020603050405020304" pitchFamily="18" charset="0"/>
              </a:rPr>
              <a:t>LIVELLO: </a:t>
            </a:r>
            <a:r>
              <a:rPr lang="it-IT" sz="2400" b="1" dirty="0" smtClean="0">
                <a:latin typeface="Times New Roman" panose="02020603050405020304" pitchFamily="18" charset="0"/>
                <a:cs typeface="Times New Roman" panose="02020603050405020304" pitchFamily="18" charset="0"/>
              </a:rPr>
              <a:t>MESO</a:t>
            </a:r>
          </a:p>
          <a:p>
            <a:r>
              <a:rPr lang="it-IT" sz="2400" dirty="0" smtClean="0">
                <a:latin typeface="Times New Roman" panose="02020603050405020304" pitchFamily="18" charset="0"/>
                <a:cs typeface="Times New Roman" panose="02020603050405020304" pitchFamily="18" charset="0"/>
              </a:rPr>
              <a:t>Progettazione d’Istituto: dalle Indicazioni nazionali al Curricolo di scuola.</a:t>
            </a:r>
            <a:r>
              <a:rPr lang="it-IT" sz="2400" i="1" dirty="0">
                <a:latin typeface="Times New Roman" panose="02020603050405020304" pitchFamily="18" charset="0"/>
                <a:cs typeface="Times New Roman" panose="02020603050405020304" pitchFamily="18" charset="0"/>
              </a:rPr>
              <a:t> “Se il centro detta gli orientamenti e le linee di indirizzo, è a livello delle singole scuole che si compiono le scelte di gestione (didattiche, organizzative, curricolari) che distinguono un’offerta formativa da un’altra. Tale differenziazione viene per l’appunto esplicitata nel curricolo che ogni scuola predispone</a:t>
            </a:r>
            <a:r>
              <a:rPr lang="it-IT" sz="1400" i="1" dirty="0">
                <a:latin typeface="Times New Roman" panose="02020603050405020304" pitchFamily="18" charset="0"/>
                <a:cs typeface="Times New Roman" panose="02020603050405020304" pitchFamily="18" charset="0"/>
              </a:rPr>
              <a:t>."</a:t>
            </a:r>
            <a:r>
              <a:rPr lang="it-IT" sz="1400" dirty="0">
                <a:latin typeface="Times New Roman" panose="02020603050405020304" pitchFamily="18" charset="0"/>
                <a:cs typeface="Times New Roman" panose="02020603050405020304" pitchFamily="18" charset="0"/>
              </a:rPr>
              <a:t> </a:t>
            </a:r>
            <a:r>
              <a:rPr lang="it-IT" sz="1400" i="1" dirty="0">
                <a:latin typeface="Times New Roman" panose="02020603050405020304" pitchFamily="18" charset="0"/>
                <a:cs typeface="Times New Roman" panose="02020603050405020304" pitchFamily="18" charset="0"/>
              </a:rPr>
              <a:t>(Insegnare domani Avvertenze generali, Nunziante </a:t>
            </a:r>
            <a:r>
              <a:rPr lang="it-IT" sz="1400" i="1" dirty="0" err="1">
                <a:latin typeface="Times New Roman" panose="02020603050405020304" pitchFamily="18" charset="0"/>
                <a:cs typeface="Times New Roman" panose="02020603050405020304" pitchFamily="18" charset="0"/>
              </a:rPr>
              <a:t>Capaldo</a:t>
            </a:r>
            <a:r>
              <a:rPr lang="it-IT" sz="1400" i="1" dirty="0">
                <a:latin typeface="Times New Roman" panose="02020603050405020304" pitchFamily="18" charset="0"/>
                <a:cs typeface="Times New Roman" panose="02020603050405020304" pitchFamily="18" charset="0"/>
              </a:rPr>
              <a:t> e Luciano </a:t>
            </a:r>
            <a:r>
              <a:rPr lang="it-IT" sz="1400" i="1" dirty="0" err="1">
                <a:latin typeface="Times New Roman" panose="02020603050405020304" pitchFamily="18" charset="0"/>
                <a:cs typeface="Times New Roman" panose="02020603050405020304" pitchFamily="18" charset="0"/>
              </a:rPr>
              <a:t>Rondanini</a:t>
            </a:r>
            <a:r>
              <a:rPr lang="it-IT" sz="1400" i="1" dirty="0">
                <a:latin typeface="Times New Roman" panose="02020603050405020304" pitchFamily="18" charset="0"/>
                <a:cs typeface="Times New Roman" panose="02020603050405020304" pitchFamily="18" charset="0"/>
              </a:rPr>
              <a:t> - Edizioni Centro Studi </a:t>
            </a:r>
            <a:r>
              <a:rPr lang="it-IT" sz="1400" i="1" dirty="0" err="1">
                <a:latin typeface="Times New Roman" panose="02020603050405020304" pitchFamily="18" charset="0"/>
                <a:cs typeface="Times New Roman" panose="02020603050405020304" pitchFamily="18" charset="0"/>
              </a:rPr>
              <a:t>Erickson</a:t>
            </a:r>
            <a:r>
              <a:rPr lang="it-IT" sz="1400" i="1" dirty="0">
                <a:latin typeface="Times New Roman" panose="02020603050405020304" pitchFamily="18" charset="0"/>
                <a:cs typeface="Times New Roman" panose="02020603050405020304" pitchFamily="18" charset="0"/>
              </a:rPr>
              <a:t>, Trento, pp. 745-758, 2018).</a:t>
            </a:r>
          </a:p>
          <a:p>
            <a:endParaRPr lang="it-IT"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it-IT" sz="2400" b="1" dirty="0" smtClean="0">
                <a:latin typeface="Times New Roman" panose="02020603050405020304" pitchFamily="18" charset="0"/>
                <a:cs typeface="Times New Roman" panose="02020603050405020304" pitchFamily="18" charset="0"/>
              </a:rPr>
              <a:t>3° </a:t>
            </a:r>
            <a:r>
              <a:rPr lang="it-IT" sz="2400" b="1" dirty="0">
                <a:latin typeface="Times New Roman" panose="02020603050405020304" pitchFamily="18" charset="0"/>
                <a:cs typeface="Times New Roman" panose="02020603050405020304" pitchFamily="18" charset="0"/>
              </a:rPr>
              <a:t>LIVELLO: </a:t>
            </a:r>
            <a:r>
              <a:rPr lang="it-IT" sz="2400" b="1" dirty="0" smtClean="0">
                <a:latin typeface="Times New Roman" panose="02020603050405020304" pitchFamily="18" charset="0"/>
                <a:cs typeface="Times New Roman" panose="02020603050405020304" pitchFamily="18" charset="0"/>
              </a:rPr>
              <a:t>MICRO</a:t>
            </a:r>
          </a:p>
          <a:p>
            <a:r>
              <a:rPr lang="it-IT" sz="2400" dirty="0" smtClean="0">
                <a:latin typeface="Times New Roman" panose="02020603050405020304" pitchFamily="18" charset="0"/>
                <a:cs typeface="Times New Roman" panose="02020603050405020304" pitchFamily="18" charset="0"/>
              </a:rPr>
              <a:t>Progettazione all’interno </a:t>
            </a:r>
            <a:r>
              <a:rPr lang="it-IT" sz="2400" dirty="0">
                <a:latin typeface="Times New Roman" panose="02020603050405020304" pitchFamily="18" charset="0"/>
                <a:cs typeface="Times New Roman" panose="02020603050405020304" pitchFamily="18" charset="0"/>
              </a:rPr>
              <a:t>dei Consigli di classe </a:t>
            </a:r>
            <a:r>
              <a:rPr lang="it-IT" sz="2400" dirty="0" smtClean="0">
                <a:latin typeface="Times New Roman" panose="02020603050405020304" pitchFamily="18" charset="0"/>
                <a:cs typeface="Times New Roman" panose="02020603050405020304" pitchFamily="18" charset="0"/>
              </a:rPr>
              <a:t>e progettazione individuale del docente.</a:t>
            </a:r>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0" y="0"/>
            <a:ext cx="12192000" cy="1261884"/>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LIVELLI DI PROGETTAZIONE DEL CURRICOLO VERTICALE</a:t>
            </a:r>
          </a:p>
          <a:p>
            <a:pPr algn="ctr"/>
            <a:r>
              <a:rPr lang="it-IT" sz="1200" i="1" dirty="0" smtClean="0">
                <a:latin typeface="Times New Roman" panose="02020603050405020304" pitchFamily="18" charset="0"/>
                <a:cs typeface="Times New Roman" panose="02020603050405020304" pitchFamily="18" charset="0"/>
              </a:rPr>
              <a:t>(Cfr</a:t>
            </a:r>
            <a:r>
              <a:rPr lang="it-IT" sz="1200" i="1" dirty="0">
                <a:latin typeface="Times New Roman" panose="02020603050405020304" pitchFamily="18" charset="0"/>
                <a:cs typeface="Times New Roman" panose="02020603050405020304" pitchFamily="18" charset="0"/>
              </a:rPr>
              <a:t>. </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a:t>
            </a:r>
          </a:p>
          <a:p>
            <a:pPr algn="ct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12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903665" y="775311"/>
            <a:ext cx="5471652" cy="2677656"/>
          </a:xfrm>
          <a:prstGeom prst="rect">
            <a:avLst/>
          </a:prstGeom>
          <a:noFill/>
        </p:spPr>
        <p:txBody>
          <a:bodyPr wrap="square" rtlCol="0">
            <a:spAutoFit/>
          </a:bodyPr>
          <a:lstStyle/>
          <a:p>
            <a:pPr algn="just"/>
            <a:r>
              <a:rPr lang="it-IT" sz="2400" i="1" dirty="0" smtClean="0">
                <a:latin typeface="Times New Roman" panose="02020603050405020304" pitchFamily="18" charset="0"/>
                <a:cs typeface="Times New Roman" panose="02020603050405020304" pitchFamily="18" charset="0"/>
              </a:rPr>
              <a:t>«Se tu hai una mela, e io ho una mela, e ce le scambiamo, allora tu ed io abbiamo sempre una mela ciascuno. Ma se tu hai un’idea, ed io ho un’idea, e ce le scambiamo, allora abbiamo entrambi due idee.» </a:t>
            </a:r>
          </a:p>
          <a:p>
            <a:pPr algn="r"/>
            <a:r>
              <a:rPr lang="it-IT" sz="2400" i="1" dirty="0" smtClean="0">
                <a:latin typeface="Times New Roman" panose="02020603050405020304" pitchFamily="18" charset="0"/>
                <a:cs typeface="Times New Roman" panose="02020603050405020304" pitchFamily="18" charset="0"/>
              </a:rPr>
              <a:t>(George Bernard Shaw)</a:t>
            </a:r>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78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1014" y="909578"/>
            <a:ext cx="11729525" cy="6063198"/>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“Progettazione a ritroso” di </a:t>
            </a:r>
            <a:r>
              <a:rPr lang="it-IT" sz="2400" b="1" dirty="0" err="1">
                <a:latin typeface="Times New Roman" panose="02020603050405020304" pitchFamily="18" charset="0"/>
                <a:cs typeface="Times New Roman" panose="02020603050405020304" pitchFamily="18" charset="0"/>
              </a:rPr>
              <a:t>Wiggins</a:t>
            </a:r>
            <a:r>
              <a:rPr lang="it-IT" sz="2400" b="1" dirty="0">
                <a:latin typeface="Times New Roman" panose="02020603050405020304" pitchFamily="18" charset="0"/>
                <a:cs typeface="Times New Roman" panose="02020603050405020304" pitchFamily="18" charset="0"/>
              </a:rPr>
              <a:t> e </a:t>
            </a:r>
            <a:r>
              <a:rPr lang="it-IT" sz="2400" b="1" dirty="0" err="1">
                <a:latin typeface="Times New Roman" panose="02020603050405020304" pitchFamily="18" charset="0"/>
                <a:cs typeface="Times New Roman" panose="02020603050405020304" pitchFamily="18" charset="0"/>
              </a:rPr>
              <a:t>McTighe</a:t>
            </a:r>
            <a:r>
              <a:rPr lang="it-IT" sz="2400" b="1" dirty="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endParaRPr lang="it-IT" sz="2400" b="1" dirty="0" smtClean="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a:t>
            </a:r>
            <a:r>
              <a:rPr lang="it-IT" sz="2400" dirty="0" smtClean="0">
                <a:latin typeface="Times New Roman" panose="02020603050405020304" pitchFamily="18" charset="0"/>
                <a:cs typeface="Times New Roman" panose="02020603050405020304" pitchFamily="18" charset="0"/>
              </a:rPr>
              <a:t>ostiene che i risultati attesi debbano diventare il punto di partenza di un progetto. Ciò al fine di realizzare una “</a:t>
            </a:r>
            <a:r>
              <a:rPr lang="it-IT" sz="2400" b="1" dirty="0" smtClean="0">
                <a:latin typeface="Times New Roman" panose="02020603050405020304" pitchFamily="18" charset="0"/>
                <a:cs typeface="Times New Roman" panose="02020603050405020304" pitchFamily="18" charset="0"/>
              </a:rPr>
              <a:t>comprensione profonda</a:t>
            </a:r>
            <a:r>
              <a:rPr lang="it-IT" sz="2400" dirty="0" smtClean="0">
                <a:latin typeface="Times New Roman" panose="02020603050405020304" pitchFamily="18" charset="0"/>
                <a:cs typeface="Times New Roman" panose="02020603050405020304" pitchFamily="18" charset="0"/>
              </a:rPr>
              <a:t>” o significativa dei diversi contenuti disciplinari che si sovrappone al concetto di competenza e che si realizza quando il soggetto che apprende è capace di </a:t>
            </a:r>
            <a:r>
              <a:rPr lang="it-IT" sz="2400" i="1" dirty="0" smtClean="0">
                <a:latin typeface="Times New Roman" panose="02020603050405020304" pitchFamily="18" charset="0"/>
                <a:cs typeface="Times New Roman" panose="02020603050405020304" pitchFamily="18" charset="0"/>
              </a:rPr>
              <a:t>“comprendere il senso profondo di ciò che apprende e di trasferire i propri apprendimenti nei contesti di vita</a:t>
            </a:r>
            <a:r>
              <a:rPr lang="it-IT" sz="2400" dirty="0" smtClean="0">
                <a:latin typeface="Times New Roman" panose="02020603050405020304" pitchFamily="18" charset="0"/>
                <a:cs typeface="Times New Roman" panose="02020603050405020304" pitchFamily="18" charset="0"/>
              </a:rPr>
              <a:t>”. </a:t>
            </a:r>
          </a:p>
          <a:p>
            <a:pPr algn="just"/>
            <a:r>
              <a:rPr lang="it-IT" sz="2400" dirty="0">
                <a:latin typeface="Times New Roman" panose="02020603050405020304" pitchFamily="18" charset="0"/>
                <a:cs typeface="Times New Roman" panose="02020603050405020304" pitchFamily="18" charset="0"/>
              </a:rPr>
              <a:t>La progettazione a ritroso comprende tre fasi: </a:t>
            </a:r>
            <a:endParaRPr lang="it-IT" sz="2400" dirty="0" smtClean="0">
              <a:latin typeface="Times New Roman" panose="02020603050405020304" pitchFamily="18" charset="0"/>
              <a:cs typeface="Times New Roman" panose="02020603050405020304" pitchFamily="18" charset="0"/>
            </a:endParaRPr>
          </a:p>
          <a:p>
            <a:pPr marL="457200" indent="-457200" algn="just">
              <a:buFontTx/>
              <a:buAutoNum type="arabicParenR"/>
            </a:pPr>
            <a:r>
              <a:rPr lang="it-IT" sz="2400" b="1" dirty="0" smtClean="0">
                <a:latin typeface="Times New Roman" panose="02020603050405020304" pitchFamily="18" charset="0"/>
                <a:cs typeface="Times New Roman" panose="02020603050405020304" pitchFamily="18" charset="0"/>
              </a:rPr>
              <a:t>identificare </a:t>
            </a:r>
            <a:r>
              <a:rPr lang="it-IT" sz="2400" b="1" dirty="0">
                <a:latin typeface="Times New Roman" panose="02020603050405020304" pitchFamily="18" charset="0"/>
                <a:cs typeface="Times New Roman" panose="02020603050405020304" pitchFamily="18" charset="0"/>
              </a:rPr>
              <a:t>i risultati </a:t>
            </a:r>
            <a:r>
              <a:rPr lang="it-IT" sz="2400" b="1" dirty="0" smtClean="0">
                <a:latin typeface="Times New Roman" panose="02020603050405020304" pitchFamily="18" charset="0"/>
                <a:cs typeface="Times New Roman" panose="02020603050405020304" pitchFamily="18" charset="0"/>
              </a:rPr>
              <a:t>attesi</a:t>
            </a:r>
            <a:r>
              <a:rPr lang="it-IT" sz="2400" dirty="0" smtClean="0">
                <a:latin typeface="Times New Roman" panose="02020603050405020304" pitchFamily="18" charset="0"/>
                <a:cs typeface="Times New Roman" panose="02020603050405020304" pitchFamily="18" charset="0"/>
              </a:rPr>
              <a:t>: sono </a:t>
            </a:r>
            <a:r>
              <a:rPr lang="it-IT" sz="2400" dirty="0">
                <a:latin typeface="Times New Roman" panose="02020603050405020304" pitchFamily="18" charset="0"/>
                <a:cs typeface="Times New Roman" panose="02020603050405020304" pitchFamily="18" charset="0"/>
              </a:rPr>
              <a:t>contenuti nei riferimenti normativi che definiscono il profilo dello studente in uscita e i </a:t>
            </a:r>
            <a:r>
              <a:rPr lang="it-IT" sz="2400" dirty="0" smtClean="0">
                <a:latin typeface="Times New Roman" panose="02020603050405020304" pitchFamily="18" charset="0"/>
                <a:cs typeface="Times New Roman" panose="02020603050405020304" pitchFamily="18" charset="0"/>
              </a:rPr>
              <a:t>traguardi;</a:t>
            </a:r>
            <a:endParaRPr lang="it-IT" sz="2400" dirty="0">
              <a:solidFill>
                <a:srgbClr val="FF0000"/>
              </a:solidFill>
              <a:latin typeface="Times New Roman" panose="02020603050405020304" pitchFamily="18" charset="0"/>
              <a:cs typeface="Times New Roman" panose="02020603050405020304" pitchFamily="18" charset="0"/>
            </a:endParaRPr>
          </a:p>
          <a:p>
            <a:pPr marL="457200" indent="-457200" algn="just">
              <a:buAutoNum type="arabicParenR"/>
            </a:pPr>
            <a:r>
              <a:rPr lang="it-IT" sz="2400" b="1" dirty="0" smtClean="0">
                <a:latin typeface="Times New Roman" panose="02020603050405020304" pitchFamily="18" charset="0"/>
                <a:cs typeface="Times New Roman" panose="02020603050405020304" pitchFamily="18" charset="0"/>
              </a:rPr>
              <a:t>determinare </a:t>
            </a:r>
            <a:r>
              <a:rPr lang="it-IT" sz="2400" b="1" dirty="0">
                <a:latin typeface="Times New Roman" panose="02020603050405020304" pitchFamily="18" charset="0"/>
                <a:cs typeface="Times New Roman" panose="02020603050405020304" pitchFamily="18" charset="0"/>
              </a:rPr>
              <a:t>le evidenze di </a:t>
            </a:r>
            <a:r>
              <a:rPr lang="it-IT" sz="2400" b="1" dirty="0" smtClean="0">
                <a:latin typeface="Times New Roman" panose="02020603050405020304" pitchFamily="18" charset="0"/>
                <a:cs typeface="Times New Roman" panose="02020603050405020304" pitchFamily="18" charset="0"/>
              </a:rPr>
              <a:t>accettabilità</a:t>
            </a:r>
            <a:r>
              <a:rPr lang="it-IT" sz="2400" dirty="0" smtClean="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valutazione in chiave formativa, orientata ad avere riscontro sugli apprendimenti degli allievi </a:t>
            </a:r>
            <a:r>
              <a:rPr lang="it-IT" sz="2400" dirty="0" smtClean="0">
                <a:latin typeface="Times New Roman" panose="02020603050405020304" pitchFamily="18" charset="0"/>
                <a:cs typeface="Times New Roman" panose="02020603050405020304" pitchFamily="18" charset="0"/>
              </a:rPr>
              <a:t>per migliorare il </a:t>
            </a:r>
            <a:r>
              <a:rPr lang="it-IT" sz="2400" dirty="0">
                <a:latin typeface="Times New Roman" panose="02020603050405020304" pitchFamily="18" charset="0"/>
                <a:cs typeface="Times New Roman" panose="02020603050405020304" pitchFamily="18" charset="0"/>
              </a:rPr>
              <a:t>loro </a:t>
            </a:r>
            <a:r>
              <a:rPr lang="it-IT" sz="2400" dirty="0" smtClean="0">
                <a:latin typeface="Times New Roman" panose="02020603050405020304" pitchFamily="18" charset="0"/>
                <a:cs typeface="Times New Roman" panose="02020603050405020304" pitchFamily="18" charset="0"/>
              </a:rPr>
              <a:t>apprendimento; </a:t>
            </a:r>
          </a:p>
          <a:p>
            <a:pPr marL="457200" indent="-457200" algn="just">
              <a:buAutoNum type="arabicParenR"/>
            </a:pPr>
            <a:r>
              <a:rPr lang="it-IT" sz="2400" b="1" dirty="0" smtClean="0">
                <a:latin typeface="Times New Roman" panose="02020603050405020304" pitchFamily="18" charset="0"/>
                <a:cs typeface="Times New Roman" panose="02020603050405020304" pitchFamily="18" charset="0"/>
              </a:rPr>
              <a:t>pianificare </a:t>
            </a:r>
            <a:r>
              <a:rPr lang="it-IT" sz="2400" b="1" dirty="0">
                <a:latin typeface="Times New Roman" panose="02020603050405020304" pitchFamily="18" charset="0"/>
                <a:cs typeface="Times New Roman" panose="02020603050405020304" pitchFamily="18" charset="0"/>
              </a:rPr>
              <a:t>le esperienze </a:t>
            </a:r>
            <a:r>
              <a:rPr lang="it-IT" sz="2400" b="1" dirty="0" smtClean="0">
                <a:latin typeface="Times New Roman" panose="02020603050405020304" pitchFamily="18" charset="0"/>
                <a:cs typeface="Times New Roman" panose="02020603050405020304" pitchFamily="18" charset="0"/>
              </a:rPr>
              <a:t>didattiche</a:t>
            </a:r>
            <a:r>
              <a:rPr lang="it-IT" sz="2400" dirty="0" smtClean="0">
                <a:latin typeface="Times New Roman" panose="02020603050405020304" pitchFamily="18" charset="0"/>
                <a:cs typeface="Times New Roman" panose="02020603050405020304" pitchFamily="18" charset="0"/>
              </a:rPr>
              <a:t>: analisi </a:t>
            </a:r>
            <a:r>
              <a:rPr lang="it-IT" sz="2400" dirty="0">
                <a:latin typeface="Times New Roman" panose="02020603050405020304" pitchFamily="18" charset="0"/>
                <a:cs typeface="Times New Roman" panose="02020603050405020304" pitchFamily="18" charset="0"/>
              </a:rPr>
              <a:t>del quadro </a:t>
            </a:r>
            <a:r>
              <a:rPr lang="it-IT" sz="2400" dirty="0" smtClean="0">
                <a:latin typeface="Times New Roman" panose="02020603050405020304" pitchFamily="18" charset="0"/>
                <a:cs typeface="Times New Roman" panose="02020603050405020304" pitchFamily="18" charset="0"/>
              </a:rPr>
              <a:t>iniziale, modalità </a:t>
            </a:r>
            <a:r>
              <a:rPr lang="it-IT" sz="2400" dirty="0">
                <a:latin typeface="Times New Roman" panose="02020603050405020304" pitchFamily="18" charset="0"/>
                <a:cs typeface="Times New Roman" panose="02020603050405020304" pitchFamily="18" charset="0"/>
              </a:rPr>
              <a:t>di organizzazione didattica (spazi, tempi, strumenti, soggetti coinvolti, ruoli dei singoli docenti) e </a:t>
            </a:r>
            <a:r>
              <a:rPr lang="it-IT" sz="2400" dirty="0" smtClean="0">
                <a:latin typeface="Times New Roman" panose="02020603050405020304" pitchFamily="18" charset="0"/>
                <a:cs typeface="Times New Roman" panose="02020603050405020304" pitchFamily="18" charset="0"/>
              </a:rPr>
              <a:t>articolazione </a:t>
            </a:r>
            <a:r>
              <a:rPr lang="it-IT" sz="2400" dirty="0">
                <a:latin typeface="Times New Roman" panose="02020603050405020304" pitchFamily="18" charset="0"/>
                <a:cs typeface="Times New Roman" panose="02020603050405020304" pitchFamily="18" charset="0"/>
              </a:rPr>
              <a:t>operativa del percorso </a:t>
            </a:r>
            <a:r>
              <a:rPr lang="it-IT" sz="2400" dirty="0" smtClean="0">
                <a:latin typeface="Times New Roman" panose="02020603050405020304" pitchFamily="18" charset="0"/>
                <a:cs typeface="Times New Roman" panose="02020603050405020304" pitchFamily="18" charset="0"/>
              </a:rPr>
              <a:t>formativo. </a:t>
            </a:r>
          </a:p>
          <a:p>
            <a:pPr algn="just"/>
            <a:r>
              <a:rPr lang="it-IT" sz="1200" i="1" dirty="0" smtClean="0">
                <a:latin typeface="Times New Roman" panose="02020603050405020304" pitchFamily="18" charset="0"/>
                <a:cs typeface="Times New Roman" panose="02020603050405020304" pitchFamily="18" charset="0"/>
              </a:rPr>
              <a:t>(Cfr. </a:t>
            </a:r>
            <a:r>
              <a:rPr lang="it-IT" sz="1200" i="1" dirty="0" err="1" smtClean="0">
                <a:latin typeface="Times New Roman" panose="02020603050405020304" pitchFamily="18" charset="0"/>
                <a:cs typeface="Times New Roman" panose="02020603050405020304" pitchFamily="18" charset="0"/>
              </a:rPr>
              <a:t>Castoldi</a:t>
            </a:r>
            <a:r>
              <a:rPr lang="it-IT" sz="12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Mario – Costruire unità di apprendimento. Guida alla progettazione a ritroso – Carocci Editore, Studi Superiori – </a:t>
            </a:r>
            <a:r>
              <a:rPr lang="it-IT" sz="1200" i="1" dirty="0" smtClean="0">
                <a:latin typeface="Times New Roman" panose="02020603050405020304" pitchFamily="18" charset="0"/>
                <a:cs typeface="Times New Roman" panose="02020603050405020304" pitchFamily="18" charset="0"/>
              </a:rPr>
              <a:t>2017)</a:t>
            </a:r>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0" y="0"/>
            <a:ext cx="12192000" cy="2062103"/>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 ORGANIZZAZIONE DEL CURRICOLO VERTICALE PER COMPETENZE</a:t>
            </a:r>
          </a:p>
          <a:p>
            <a:pPr algn="ctr"/>
            <a:endParaRPr lang="it-IT" sz="3200" b="1" dirty="0" smtClean="0">
              <a:solidFill>
                <a:srgbClr val="FF0000"/>
              </a:solidFill>
              <a:latin typeface="Times New Roman" panose="02020603050405020304" pitchFamily="18" charset="0"/>
              <a:cs typeface="Times New Roman" panose="02020603050405020304" pitchFamily="18" charset="0"/>
            </a:endParaRPr>
          </a:p>
          <a:p>
            <a:pPr algn="ct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682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1779687"/>
            <a:ext cx="11940540" cy="4893647"/>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M</a:t>
            </a:r>
            <a:r>
              <a:rPr lang="it-IT" sz="2400" b="1" dirty="0" smtClean="0">
                <a:latin typeface="Times New Roman" panose="02020603050405020304" pitchFamily="18" charset="0"/>
                <a:cs typeface="Times New Roman" panose="02020603050405020304" pitchFamily="18" charset="0"/>
              </a:rPr>
              <a:t>appa </a:t>
            </a:r>
            <a:r>
              <a:rPr lang="it-IT" sz="2400" b="1" dirty="0">
                <a:latin typeface="Times New Roman" panose="02020603050405020304" pitchFamily="18" charset="0"/>
                <a:cs typeface="Times New Roman" panose="02020603050405020304" pitchFamily="18" charset="0"/>
              </a:rPr>
              <a:t>di Kerr </a:t>
            </a:r>
            <a:endParaRPr lang="it-IT" sz="2400" b="1" dirty="0" smtClean="0">
              <a:latin typeface="Times New Roman" panose="02020603050405020304" pitchFamily="18" charset="0"/>
              <a:cs typeface="Times New Roman" panose="02020603050405020304" pitchFamily="18" charset="0"/>
            </a:endParaRPr>
          </a:p>
          <a:p>
            <a:pPr algn="just"/>
            <a:endParaRPr lang="it-IT" sz="2400"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Rappresenta </a:t>
            </a:r>
            <a:r>
              <a:rPr lang="it-IT" sz="2400" dirty="0">
                <a:latin typeface="Times New Roman" panose="02020603050405020304" pitchFamily="18" charset="0"/>
                <a:cs typeface="Times New Roman" panose="02020603050405020304" pitchFamily="18" charset="0"/>
              </a:rPr>
              <a:t>uno strumento di orientamento per la costruzione di un curricolo efficace, in quanto assume una visione sistemica del </a:t>
            </a:r>
            <a:r>
              <a:rPr lang="it-IT" sz="2400" dirty="0" smtClean="0">
                <a:latin typeface="Times New Roman" panose="02020603050405020304" pitchFamily="18" charset="0"/>
                <a:cs typeface="Times New Roman" panose="02020603050405020304" pitchFamily="18" charset="0"/>
              </a:rPr>
              <a:t>curricolo. </a:t>
            </a:r>
            <a:r>
              <a:rPr lang="it-IT" sz="2400" dirty="0">
                <a:latin typeface="Times New Roman" panose="02020603050405020304" pitchFamily="18" charset="0"/>
                <a:cs typeface="Times New Roman" panose="02020603050405020304" pitchFamily="18" charset="0"/>
              </a:rPr>
              <a:t>Secondo la mappa di Kerr gli snodi chiave nella costruzione di un curricolo per </a:t>
            </a:r>
            <a:r>
              <a:rPr lang="it-IT" sz="2400" dirty="0" smtClean="0">
                <a:latin typeface="Times New Roman" panose="02020603050405020304" pitchFamily="18" charset="0"/>
                <a:cs typeface="Times New Roman" panose="02020603050405020304" pitchFamily="18" charset="0"/>
              </a:rPr>
              <a:t>competenze </a:t>
            </a:r>
            <a:r>
              <a:rPr lang="it-IT" sz="2400" dirty="0">
                <a:latin typeface="Times New Roman" panose="02020603050405020304" pitchFamily="18" charset="0"/>
                <a:cs typeface="Times New Roman" panose="02020603050405020304" pitchFamily="18" charset="0"/>
              </a:rPr>
              <a:t>sono: </a:t>
            </a:r>
            <a:endParaRPr lang="it-IT" sz="2400" dirty="0" smtClean="0">
              <a:latin typeface="Times New Roman" panose="02020603050405020304" pitchFamily="18" charset="0"/>
              <a:cs typeface="Times New Roman" panose="02020603050405020304" pitchFamily="18" charset="0"/>
            </a:endParaRPr>
          </a:p>
          <a:p>
            <a:pPr algn="just"/>
            <a:endParaRPr lang="it-IT"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b="1" dirty="0" smtClean="0">
                <a:latin typeface="Times New Roman" panose="02020603050405020304" pitchFamily="18" charset="0"/>
                <a:cs typeface="Times New Roman" panose="02020603050405020304" pitchFamily="18" charset="0"/>
              </a:rPr>
              <a:t>gli </a:t>
            </a:r>
            <a:r>
              <a:rPr lang="it-IT" sz="2400" b="1" dirty="0">
                <a:latin typeface="Times New Roman" panose="02020603050405020304" pitchFamily="18" charset="0"/>
                <a:cs typeface="Times New Roman" panose="02020603050405020304" pitchFamily="18" charset="0"/>
              </a:rPr>
              <a:t>obiettivi </a:t>
            </a:r>
            <a:r>
              <a:rPr lang="it-IT" sz="2400" dirty="0">
                <a:latin typeface="Times New Roman" panose="02020603050405020304" pitchFamily="18" charset="0"/>
                <a:cs typeface="Times New Roman" panose="02020603050405020304" pitchFamily="18" charset="0"/>
              </a:rPr>
              <a:t>(perché insegnare/apprendere</a:t>
            </a:r>
            <a:r>
              <a:rPr lang="it-IT"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it-IT"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b="1" dirty="0" smtClean="0">
                <a:latin typeface="Times New Roman" panose="02020603050405020304" pitchFamily="18" charset="0"/>
                <a:cs typeface="Times New Roman" panose="02020603050405020304" pitchFamily="18" charset="0"/>
              </a:rPr>
              <a:t>i </a:t>
            </a:r>
            <a:r>
              <a:rPr lang="it-IT" sz="2400" b="1" dirty="0">
                <a:latin typeface="Times New Roman" panose="02020603050405020304" pitchFamily="18" charset="0"/>
                <a:cs typeface="Times New Roman" panose="02020603050405020304" pitchFamily="18" charset="0"/>
              </a:rPr>
              <a:t>contenuti </a:t>
            </a:r>
            <a:r>
              <a:rPr lang="it-IT" sz="2400" dirty="0">
                <a:latin typeface="Times New Roman" panose="02020603050405020304" pitchFamily="18" charset="0"/>
                <a:cs typeface="Times New Roman" panose="02020603050405020304" pitchFamily="18" charset="0"/>
              </a:rPr>
              <a:t>(che cosa insegnare/apprendere), </a:t>
            </a:r>
            <a:endParaRPr lang="it-IT"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it-IT"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b="1" dirty="0" smtClean="0">
                <a:latin typeface="Times New Roman" panose="02020603050405020304" pitchFamily="18" charset="0"/>
                <a:cs typeface="Times New Roman" panose="02020603050405020304" pitchFamily="18" charset="0"/>
              </a:rPr>
              <a:t>i </a:t>
            </a:r>
            <a:r>
              <a:rPr lang="it-IT" sz="2400" b="1" dirty="0">
                <a:latin typeface="Times New Roman" panose="02020603050405020304" pitchFamily="18" charset="0"/>
                <a:cs typeface="Times New Roman" panose="02020603050405020304" pitchFamily="18" charset="0"/>
              </a:rPr>
              <a:t>processi formativi (</a:t>
            </a:r>
            <a:r>
              <a:rPr lang="it-IT" sz="2400" dirty="0">
                <a:latin typeface="Times New Roman" panose="02020603050405020304" pitchFamily="18" charset="0"/>
                <a:cs typeface="Times New Roman" panose="02020603050405020304" pitchFamily="18" charset="0"/>
              </a:rPr>
              <a:t>come insegnare/apprendere</a:t>
            </a:r>
            <a:r>
              <a:rPr lang="it-IT"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it-IT"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b="1" dirty="0" smtClean="0">
                <a:latin typeface="Times New Roman" panose="02020603050405020304" pitchFamily="18" charset="0"/>
                <a:cs typeface="Times New Roman" panose="02020603050405020304" pitchFamily="18" charset="0"/>
              </a:rPr>
              <a:t>la </a:t>
            </a:r>
            <a:r>
              <a:rPr lang="it-IT" sz="2400" b="1" dirty="0">
                <a:latin typeface="Times New Roman" panose="02020603050405020304" pitchFamily="18" charset="0"/>
                <a:cs typeface="Times New Roman" panose="02020603050405020304" pitchFamily="18" charset="0"/>
              </a:rPr>
              <a:t>valutazione </a:t>
            </a:r>
            <a:r>
              <a:rPr lang="it-IT" sz="2400" dirty="0">
                <a:latin typeface="Times New Roman" panose="02020603050405020304" pitchFamily="18" charset="0"/>
                <a:cs typeface="Times New Roman" panose="02020603050405020304" pitchFamily="18" charset="0"/>
              </a:rPr>
              <a:t>(come valutare il processo di </a:t>
            </a:r>
            <a:r>
              <a:rPr lang="it-IT" sz="2400" dirty="0" smtClean="0">
                <a:latin typeface="Times New Roman" panose="02020603050405020304" pitchFamily="18" charset="0"/>
                <a:cs typeface="Times New Roman" panose="02020603050405020304" pitchFamily="18" charset="0"/>
              </a:rPr>
              <a:t>insegnamento/apprendimento</a:t>
            </a:r>
            <a:r>
              <a:rPr lang="it-IT" sz="2400" dirty="0">
                <a:latin typeface="Times New Roman" panose="02020603050405020304" pitchFamily="18" charset="0"/>
                <a:cs typeface="Times New Roman" panose="02020603050405020304" pitchFamily="18" charset="0"/>
              </a:rPr>
              <a:t>). </a:t>
            </a:r>
          </a:p>
        </p:txBody>
      </p:sp>
      <p:sp>
        <p:nvSpPr>
          <p:cNvPr id="3" name="CasellaDiTesto 2"/>
          <p:cNvSpPr txBox="1"/>
          <p:nvPr/>
        </p:nvSpPr>
        <p:spPr>
          <a:xfrm>
            <a:off x="0" y="0"/>
            <a:ext cx="12192000" cy="1261884"/>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 ORGANIZZAZIONE DEL CURRICOLO VERTICALE PER COMPETENZE</a:t>
            </a:r>
          </a:p>
          <a:p>
            <a:pPr algn="ctr"/>
            <a:r>
              <a:rPr lang="it-IT" sz="1200" i="1" dirty="0">
                <a:latin typeface="Times New Roman" panose="02020603050405020304" pitchFamily="18" charset="0"/>
                <a:cs typeface="Times New Roman" panose="02020603050405020304" pitchFamily="18" charset="0"/>
              </a:rPr>
              <a:t>(Cfr. </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a:t>
            </a:r>
            <a:r>
              <a:rPr lang="it-IT" sz="1200" i="1" dirty="0" smtClean="0">
                <a:latin typeface="Times New Roman" panose="02020603050405020304" pitchFamily="18" charset="0"/>
                <a:cs typeface="Times New Roman" panose="02020603050405020304" pitchFamily="18" charset="0"/>
              </a:rPr>
              <a:t>)</a:t>
            </a: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635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1584" y="3992099"/>
            <a:ext cx="9144000" cy="2387600"/>
          </a:xfrm>
        </p:spPr>
        <p:txBody>
          <a:bodyPr>
            <a:normAutofit fontScale="90000"/>
          </a:bodyPr>
          <a:lstStyle/>
          <a:p>
            <a:r>
              <a:rPr lang="it-IT" b="1" dirty="0" smtClean="0">
                <a:solidFill>
                  <a:srgbClr val="FF0000"/>
                </a:solidFill>
                <a:latin typeface="Times New Roman" panose="02020603050405020304" pitchFamily="18" charset="0"/>
                <a:cs typeface="Times New Roman" panose="02020603050405020304" pitchFamily="18" charset="0"/>
              </a:rPr>
              <a:t>PROGETTARE IL CURRICOLO DI EDUCAZIONE CIVICA</a:t>
            </a:r>
            <a:br>
              <a:rPr lang="it-IT" b="1" dirty="0" smtClean="0">
                <a:solidFill>
                  <a:srgbClr val="FF0000"/>
                </a:solidFill>
                <a:latin typeface="Times New Roman" panose="02020603050405020304" pitchFamily="18" charset="0"/>
                <a:cs typeface="Times New Roman" panose="02020603050405020304" pitchFamily="18" charset="0"/>
              </a:rPr>
            </a:br>
            <a:r>
              <a:rPr lang="it-IT" b="1" dirty="0" smtClean="0">
                <a:solidFill>
                  <a:srgbClr val="FF0000"/>
                </a:solidFill>
                <a:latin typeface="Times New Roman" panose="02020603050405020304" pitchFamily="18" charset="0"/>
                <a:cs typeface="Times New Roman" panose="02020603050405020304" pitchFamily="18" charset="0"/>
              </a:rPr>
              <a:t>PER GLI ISTITUTI DI SECONDO GRADO</a:t>
            </a:r>
            <a:br>
              <a:rPr lang="it-IT" b="1" dirty="0" smtClean="0">
                <a:solidFill>
                  <a:srgbClr val="FF0000"/>
                </a:solidFill>
                <a:latin typeface="Times New Roman" panose="02020603050405020304" pitchFamily="18" charset="0"/>
                <a:cs typeface="Times New Roman" panose="02020603050405020304" pitchFamily="18" charset="0"/>
              </a:rPr>
            </a:br>
            <a:r>
              <a:rPr lang="it-IT" b="1" dirty="0">
                <a:solidFill>
                  <a:srgbClr val="FF0000"/>
                </a:solidFill>
                <a:latin typeface="Times New Roman" panose="02020603050405020304" pitchFamily="18" charset="0"/>
                <a:cs typeface="Times New Roman" panose="02020603050405020304" pitchFamily="18" charset="0"/>
              </a:rPr>
              <a:t/>
            </a:r>
            <a:br>
              <a:rPr lang="it-IT" b="1" dirty="0">
                <a:solidFill>
                  <a:srgbClr val="FF0000"/>
                </a:solidFill>
                <a:latin typeface="Times New Roman" panose="02020603050405020304" pitchFamily="18" charset="0"/>
                <a:cs typeface="Times New Roman" panose="02020603050405020304" pitchFamily="18" charset="0"/>
              </a:rPr>
            </a:br>
            <a:endParaRPr lang="it-IT"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364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80360" y="2145715"/>
            <a:ext cx="6096000" cy="1569660"/>
          </a:xfrm>
          <a:prstGeom prst="rect">
            <a:avLst/>
          </a:prstGeom>
        </p:spPr>
        <p:txBody>
          <a:bodyPr>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LIVELLO DI PROGETTAZIONE: MACRO</a:t>
            </a:r>
            <a:br>
              <a:rPr lang="it-IT" sz="3200" b="1" dirty="0" smtClean="0">
                <a:solidFill>
                  <a:srgbClr val="FF0000"/>
                </a:solidFill>
                <a:latin typeface="Times New Roman" panose="02020603050405020304" pitchFamily="18" charset="0"/>
                <a:cs typeface="Times New Roman" panose="02020603050405020304" pitchFamily="18" charset="0"/>
              </a:rPr>
            </a:br>
            <a:endParaRPr lang="it-IT" sz="3200" dirty="0"/>
          </a:p>
        </p:txBody>
      </p:sp>
    </p:spTree>
    <p:extLst>
      <p:ext uri="{BB962C8B-B14F-4D97-AF65-F5344CB8AC3E}">
        <p14:creationId xmlns:p14="http://schemas.microsoft.com/office/powerpoint/2010/main" val="1262113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6863417"/>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IL QUADRO NORMATIVO ATTUALE</a:t>
            </a:r>
          </a:p>
          <a:p>
            <a:pPr algn="ctr"/>
            <a:endParaRPr lang="it-IT" sz="2400" dirty="0" smtClean="0">
              <a:solidFill>
                <a:srgbClr val="FF0000"/>
              </a:solidFill>
              <a:latin typeface="Times New Roman" panose="02020603050405020304" pitchFamily="18" charset="0"/>
              <a:cs typeface="Times New Roman" panose="02020603050405020304" pitchFamily="18" charset="0"/>
            </a:endParaRPr>
          </a:p>
          <a:p>
            <a:pPr algn="just"/>
            <a:r>
              <a:rPr lang="it-IT" sz="2400" b="1" dirty="0" smtClean="0">
                <a:latin typeface="Times New Roman" panose="02020603050405020304" pitchFamily="18" charset="0"/>
                <a:cs typeface="Times New Roman" panose="02020603050405020304" pitchFamily="18" charset="0"/>
              </a:rPr>
              <a:t>LEGGE 20 AGOSTO 2019, N. 92: </a:t>
            </a:r>
            <a:r>
              <a:rPr lang="it-IT" sz="2400" b="1" dirty="0">
                <a:latin typeface="Times New Roman" panose="02020603050405020304" pitchFamily="18" charset="0"/>
                <a:cs typeface="Times New Roman" panose="02020603050405020304" pitchFamily="18" charset="0"/>
              </a:rPr>
              <a:t>Introduzione </a:t>
            </a:r>
            <a:r>
              <a:rPr lang="it-IT" sz="2400" b="1" dirty="0" smtClean="0">
                <a:latin typeface="Times New Roman" panose="02020603050405020304" pitchFamily="18" charset="0"/>
                <a:cs typeface="Times New Roman" panose="02020603050405020304" pitchFamily="18" charset="0"/>
              </a:rPr>
              <a:t>dell’insegnamento </a:t>
            </a:r>
            <a:r>
              <a:rPr lang="it-IT" sz="2400" b="1" dirty="0">
                <a:latin typeface="Times New Roman" panose="02020603050405020304" pitchFamily="18" charset="0"/>
                <a:cs typeface="Times New Roman" panose="02020603050405020304" pitchFamily="18" charset="0"/>
              </a:rPr>
              <a:t>scolastico </a:t>
            </a:r>
            <a:r>
              <a:rPr lang="it-IT" sz="2400" b="1" dirty="0" smtClean="0">
                <a:latin typeface="Times New Roman" panose="02020603050405020304" pitchFamily="18" charset="0"/>
                <a:cs typeface="Times New Roman" panose="02020603050405020304" pitchFamily="18" charset="0"/>
              </a:rPr>
              <a:t>dell’educazione civica</a:t>
            </a:r>
          </a:p>
          <a:p>
            <a:pPr algn="just"/>
            <a:endParaRPr lang="it-IT" sz="2400" b="1" dirty="0">
              <a:latin typeface="Times New Roman" panose="02020603050405020304" pitchFamily="18" charset="0"/>
              <a:cs typeface="Times New Roman" panose="02020603050405020304" pitchFamily="18" charset="0"/>
            </a:endParaRPr>
          </a:p>
          <a:p>
            <a:pPr algn="just"/>
            <a:r>
              <a:rPr lang="it-IT" sz="2400" b="1" dirty="0" smtClean="0">
                <a:solidFill>
                  <a:srgbClr val="000000"/>
                </a:solidFill>
                <a:latin typeface="Times New Roman" panose="02020603050405020304" pitchFamily="18" charset="0"/>
                <a:cs typeface="Times New Roman" panose="02020603050405020304" pitchFamily="18" charset="0"/>
              </a:rPr>
              <a:t>DECRETO MINISTERIALE N. 35 DEL 22 GIUGNO 2020: </a:t>
            </a:r>
            <a:r>
              <a:rPr lang="it-IT" sz="2400" b="1" dirty="0" smtClean="0">
                <a:latin typeface="Times New Roman" panose="02020603050405020304" pitchFamily="18" charset="0"/>
                <a:cs typeface="Times New Roman" panose="02020603050405020304" pitchFamily="18" charset="0"/>
              </a:rPr>
              <a:t>Linee </a:t>
            </a:r>
            <a:r>
              <a:rPr lang="it-IT" sz="2400" b="1" dirty="0">
                <a:latin typeface="Times New Roman" panose="02020603050405020304" pitchFamily="18" charset="0"/>
                <a:cs typeface="Times New Roman" panose="02020603050405020304" pitchFamily="18" charset="0"/>
              </a:rPr>
              <a:t>guida per </a:t>
            </a:r>
            <a:r>
              <a:rPr lang="it-IT" sz="2400" b="1" dirty="0" smtClean="0">
                <a:latin typeface="Times New Roman" panose="02020603050405020304" pitchFamily="18" charset="0"/>
                <a:cs typeface="Times New Roman" panose="02020603050405020304" pitchFamily="18" charset="0"/>
              </a:rPr>
              <a:t>l’insegnamento dell’educazione </a:t>
            </a:r>
            <a:r>
              <a:rPr lang="it-IT" sz="2400" b="1" dirty="0">
                <a:latin typeface="Times New Roman" panose="02020603050405020304" pitchFamily="18" charset="0"/>
                <a:cs typeface="Times New Roman" panose="02020603050405020304" pitchFamily="18" charset="0"/>
              </a:rPr>
              <a:t>civica, ai sensi dell'articolo 3 della legge 20 agosto 2019, n. </a:t>
            </a:r>
            <a:r>
              <a:rPr lang="it-IT" sz="2400" b="1" dirty="0" smtClean="0">
                <a:latin typeface="Times New Roman" panose="02020603050405020304" pitchFamily="18" charset="0"/>
                <a:cs typeface="Times New Roman" panose="02020603050405020304" pitchFamily="18" charset="0"/>
              </a:rPr>
              <a:t>92</a:t>
            </a:r>
          </a:p>
          <a:p>
            <a:pPr algn="just"/>
            <a:endParaRPr lang="it-IT" sz="2400" b="1" dirty="0">
              <a:latin typeface="Times New Roman" panose="02020603050405020304" pitchFamily="18" charset="0"/>
              <a:cs typeface="Times New Roman" panose="02020603050405020304" pitchFamily="18" charset="0"/>
            </a:endParaRPr>
          </a:p>
          <a:p>
            <a:r>
              <a:rPr lang="it-IT" sz="2400" b="1" dirty="0" smtClean="0">
                <a:latin typeface="Times New Roman" panose="02020603050405020304" pitchFamily="18" charset="0"/>
                <a:cs typeface="Times New Roman" panose="02020603050405020304" pitchFamily="18" charset="0"/>
              </a:rPr>
              <a:t>DECRETO MINISTERIALE N. 9  DEL 7 GENNAIO 2021: </a:t>
            </a:r>
            <a:r>
              <a:rPr lang="it-IT" sz="2400" b="1" dirty="0">
                <a:latin typeface="Times New Roman" panose="02020603050405020304" pitchFamily="18" charset="0"/>
                <a:cs typeface="Times New Roman" panose="02020603050405020304" pitchFamily="18" charset="0"/>
              </a:rPr>
              <a:t>Collaborazioni scuola-territorio per l’attuazione di esperienze extrascolastiche di educazione </a:t>
            </a:r>
            <a:r>
              <a:rPr lang="it-IT" sz="2400" b="1" dirty="0" smtClean="0">
                <a:latin typeface="Times New Roman" panose="02020603050405020304" pitchFamily="18" charset="0"/>
                <a:cs typeface="Times New Roman" panose="02020603050405020304" pitchFamily="18" charset="0"/>
              </a:rPr>
              <a:t>civica</a:t>
            </a:r>
            <a:endParaRPr lang="it-IT" sz="2400" b="1" dirty="0">
              <a:latin typeface="Times New Roman" panose="02020603050405020304" pitchFamily="18" charset="0"/>
              <a:cs typeface="Times New Roman" panose="02020603050405020304" pitchFamily="18" charset="0"/>
            </a:endParaRPr>
          </a:p>
          <a:p>
            <a:pPr algn="just"/>
            <a:endParaRPr lang="it-IT" sz="2400"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Riferimenti legislativi nazionali e internazionali inerenti le Scuole Secondarie di secondo grado.</a:t>
            </a:r>
          </a:p>
          <a:p>
            <a:pPr algn="just"/>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D</a:t>
            </a:r>
            <a:r>
              <a:rPr lang="it-IT" sz="2400" dirty="0" smtClean="0">
                <a:latin typeface="Times New Roman" panose="02020603050405020304" pitchFamily="18" charset="0"/>
                <a:cs typeface="Times New Roman" panose="02020603050405020304" pitchFamily="18" charset="0"/>
              </a:rPr>
              <a:t>ocumenti </a:t>
            </a:r>
            <a:r>
              <a:rPr lang="it-IT" sz="2400" dirty="0">
                <a:latin typeface="Times New Roman" panose="02020603050405020304" pitchFamily="18" charset="0"/>
                <a:cs typeface="Times New Roman" panose="02020603050405020304" pitchFamily="18" charset="0"/>
              </a:rPr>
              <a:t>di riferimento dell’Istituto: </a:t>
            </a:r>
            <a:r>
              <a:rPr lang="it-IT" sz="2400" dirty="0" smtClean="0">
                <a:latin typeface="Times New Roman" panose="02020603050405020304" pitchFamily="18" charset="0"/>
                <a:cs typeface="Times New Roman" panose="02020603050405020304" pitchFamily="18" charset="0"/>
              </a:rPr>
              <a:t>Piano </a:t>
            </a:r>
            <a:r>
              <a:rPr lang="it-IT" sz="2400" dirty="0">
                <a:latin typeface="Times New Roman" panose="02020603050405020304" pitchFamily="18" charset="0"/>
                <a:cs typeface="Times New Roman" panose="02020603050405020304" pitchFamily="18" charset="0"/>
              </a:rPr>
              <a:t>Triennale Offerta Formativa (PTOF), </a:t>
            </a:r>
            <a:r>
              <a:rPr lang="it-IT" sz="2400" dirty="0" smtClean="0">
                <a:latin typeface="Times New Roman" panose="02020603050405020304" pitchFamily="18" charset="0"/>
                <a:cs typeface="Times New Roman" panose="02020603050405020304" pitchFamily="18" charset="0"/>
              </a:rPr>
              <a:t>Rapporto </a:t>
            </a:r>
            <a:r>
              <a:rPr lang="it-IT" sz="2400" dirty="0">
                <a:latin typeface="Times New Roman" panose="02020603050405020304" pitchFamily="18" charset="0"/>
                <a:cs typeface="Times New Roman" panose="02020603050405020304" pitchFamily="18" charset="0"/>
              </a:rPr>
              <a:t>di Autovalutazione (RAV), </a:t>
            </a:r>
            <a:r>
              <a:rPr lang="it-IT" sz="2400" dirty="0" smtClean="0">
                <a:latin typeface="Times New Roman" panose="02020603050405020304" pitchFamily="18" charset="0"/>
                <a:cs typeface="Times New Roman" panose="02020603050405020304" pitchFamily="18" charset="0"/>
              </a:rPr>
              <a:t>Piano </a:t>
            </a:r>
            <a:r>
              <a:rPr lang="it-IT" sz="2400" dirty="0">
                <a:latin typeface="Times New Roman" panose="02020603050405020304" pitchFamily="18" charset="0"/>
                <a:cs typeface="Times New Roman" panose="02020603050405020304" pitchFamily="18" charset="0"/>
              </a:rPr>
              <a:t>di Miglioramento (PDM</a:t>
            </a:r>
            <a:r>
              <a:rPr lang="it-IT" sz="2400" dirty="0" smtClean="0">
                <a:latin typeface="Times New Roman" panose="02020603050405020304" pitchFamily="18" charset="0"/>
                <a:cs typeface="Times New Roman" panose="02020603050405020304" pitchFamily="18" charset="0"/>
              </a:rPr>
              <a:t>), Curricolo </a:t>
            </a:r>
            <a:r>
              <a:rPr lang="it-IT" sz="2400" dirty="0">
                <a:latin typeface="Times New Roman" panose="02020603050405020304" pitchFamily="18" charset="0"/>
                <a:cs typeface="Times New Roman" panose="02020603050405020304" pitchFamily="18" charset="0"/>
              </a:rPr>
              <a:t>d’Istituto verticale, orizzontale e trasversale</a:t>
            </a:r>
            <a:r>
              <a:rPr lang="it-IT" sz="2400"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 </a:t>
            </a:r>
            <a:endParaRPr lang="it-IT" sz="2400" i="1" dirty="0" smtClean="0">
              <a:latin typeface="Times New Roman" panose="02020603050405020304" pitchFamily="18" charset="0"/>
              <a:cs typeface="Times New Roman" panose="02020603050405020304" pitchFamily="18" charset="0"/>
            </a:endParaRPr>
          </a:p>
          <a:p>
            <a:r>
              <a:rPr lang="it-IT" sz="2400" i="1" dirty="0" smtClean="0">
                <a:latin typeface="Times New Roman" panose="02020603050405020304" pitchFamily="18" charset="0"/>
                <a:cs typeface="Times New Roman" panose="02020603050405020304" pitchFamily="18" charset="0"/>
              </a:rPr>
              <a:t>«Il </a:t>
            </a:r>
            <a:r>
              <a:rPr lang="it-IT" sz="2400" i="1" dirty="0">
                <a:latin typeface="Times New Roman" panose="02020603050405020304" pitchFamily="18" charset="0"/>
                <a:cs typeface="Times New Roman" panose="02020603050405020304" pitchFamily="18" charset="0"/>
              </a:rPr>
              <a:t>dirigente scolastico verifica la </a:t>
            </a:r>
            <a:r>
              <a:rPr lang="it-IT" sz="2400" b="1" i="1" dirty="0">
                <a:latin typeface="Times New Roman" panose="02020603050405020304" pitchFamily="18" charset="0"/>
                <a:cs typeface="Times New Roman" panose="02020603050405020304" pitchFamily="18" charset="0"/>
              </a:rPr>
              <a:t>piena attuazione e la coerenza con il Piano triennale dell'offerta formativa</a:t>
            </a:r>
            <a:r>
              <a:rPr lang="it-IT" sz="2400" i="1" dirty="0" smtClean="0">
                <a:latin typeface="Times New Roman" panose="02020603050405020304" pitchFamily="18" charset="0"/>
                <a:cs typeface="Times New Roman" panose="02020603050405020304" pitchFamily="18" charset="0"/>
              </a:rPr>
              <a:t>.» (L. 92/2019: Art</a:t>
            </a:r>
            <a:r>
              <a:rPr lang="it-IT" sz="2400" i="1" dirty="0">
                <a:latin typeface="Times New Roman" panose="02020603050405020304" pitchFamily="18" charset="0"/>
                <a:cs typeface="Times New Roman" panose="02020603050405020304" pitchFamily="18" charset="0"/>
              </a:rPr>
              <a:t>. 2 comma 7</a:t>
            </a:r>
            <a:r>
              <a:rPr lang="it-IT" sz="2400" i="1" dirty="0" smtClean="0">
                <a:latin typeface="Times New Roman" panose="02020603050405020304" pitchFamily="18" charset="0"/>
                <a:cs typeface="Times New Roman" panose="02020603050405020304" pitchFamily="18" charset="0"/>
              </a:rPr>
              <a:t>)</a:t>
            </a: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5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199015"/>
            <a:ext cx="11917680" cy="4154984"/>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FINALITÀ DELL’ ED. CIVICA</a:t>
            </a:r>
          </a:p>
          <a:p>
            <a:endParaRPr lang="it-IT" sz="2400" b="1" dirty="0" smtClean="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L. 92/2019, Art. 1:</a:t>
            </a:r>
          </a:p>
          <a:p>
            <a:r>
              <a:rPr lang="it-IT" sz="2400" i="1" dirty="0" smtClean="0">
                <a:latin typeface="Times New Roman" panose="02020603050405020304" pitchFamily="18" charset="0"/>
                <a:cs typeface="Times New Roman" panose="02020603050405020304" pitchFamily="18" charset="0"/>
              </a:rPr>
              <a:t>«1. L’educazione </a:t>
            </a:r>
            <a:r>
              <a:rPr lang="it-IT" sz="2400" i="1" dirty="0">
                <a:latin typeface="Times New Roman" panose="02020603050405020304" pitchFamily="18" charset="0"/>
                <a:cs typeface="Times New Roman" panose="02020603050405020304" pitchFamily="18" charset="0"/>
              </a:rPr>
              <a:t>civica contribuisce a </a:t>
            </a:r>
            <a:r>
              <a:rPr lang="it-IT" sz="2400" b="1" i="1" dirty="0">
                <a:latin typeface="Times New Roman" panose="02020603050405020304" pitchFamily="18" charset="0"/>
                <a:cs typeface="Times New Roman" panose="02020603050405020304" pitchFamily="18" charset="0"/>
              </a:rPr>
              <a:t>formare </a:t>
            </a:r>
            <a:r>
              <a:rPr lang="it-IT" sz="2400" b="1" i="1" dirty="0" smtClean="0">
                <a:latin typeface="Times New Roman" panose="02020603050405020304" pitchFamily="18" charset="0"/>
                <a:cs typeface="Times New Roman" panose="02020603050405020304" pitchFamily="18" charset="0"/>
              </a:rPr>
              <a:t>cittadini responsabili </a:t>
            </a:r>
            <a:r>
              <a:rPr lang="it-IT" sz="2400" b="1" i="1" dirty="0">
                <a:latin typeface="Times New Roman" panose="02020603050405020304" pitchFamily="18" charset="0"/>
                <a:cs typeface="Times New Roman" panose="02020603050405020304" pitchFamily="18" charset="0"/>
              </a:rPr>
              <a:t>e attivi </a:t>
            </a:r>
            <a:r>
              <a:rPr lang="it-IT" sz="2400" i="1" dirty="0">
                <a:latin typeface="Times New Roman" panose="02020603050405020304" pitchFamily="18" charset="0"/>
                <a:cs typeface="Times New Roman" panose="02020603050405020304" pitchFamily="18" charset="0"/>
              </a:rPr>
              <a:t>e a promuovere la </a:t>
            </a:r>
            <a:r>
              <a:rPr lang="it-IT" sz="2400" b="1" i="1" dirty="0">
                <a:latin typeface="Times New Roman" panose="02020603050405020304" pitchFamily="18" charset="0"/>
                <a:cs typeface="Times New Roman" panose="02020603050405020304" pitchFamily="18" charset="0"/>
              </a:rPr>
              <a:t>partecipazione </a:t>
            </a:r>
            <a:r>
              <a:rPr lang="it-IT" sz="2400" i="1" dirty="0">
                <a:latin typeface="Times New Roman" panose="02020603050405020304" pitchFamily="18" charset="0"/>
                <a:cs typeface="Times New Roman" panose="02020603050405020304" pitchFamily="18" charset="0"/>
              </a:rPr>
              <a:t>piena </a:t>
            </a:r>
            <a:r>
              <a:rPr lang="it-IT" sz="2400" i="1" dirty="0" smtClean="0">
                <a:latin typeface="Times New Roman" panose="02020603050405020304" pitchFamily="18" charset="0"/>
                <a:cs typeface="Times New Roman" panose="02020603050405020304" pitchFamily="18" charset="0"/>
              </a:rPr>
              <a:t>e consapevole </a:t>
            </a:r>
            <a:r>
              <a:rPr lang="it-IT" sz="2400" i="1" dirty="0">
                <a:latin typeface="Times New Roman" panose="02020603050405020304" pitchFamily="18" charset="0"/>
                <a:cs typeface="Times New Roman" panose="02020603050405020304" pitchFamily="18" charset="0"/>
              </a:rPr>
              <a:t>alla vita civica, culturale e sociale delle </a:t>
            </a:r>
            <a:r>
              <a:rPr lang="it-IT" sz="2400" i="1" dirty="0" smtClean="0">
                <a:latin typeface="Times New Roman" panose="02020603050405020304" pitchFamily="18" charset="0"/>
                <a:cs typeface="Times New Roman" panose="02020603050405020304" pitchFamily="18" charset="0"/>
              </a:rPr>
              <a:t>comunità, nel </a:t>
            </a:r>
            <a:r>
              <a:rPr lang="it-IT" sz="2400" i="1" dirty="0">
                <a:latin typeface="Times New Roman" panose="02020603050405020304" pitchFamily="18" charset="0"/>
                <a:cs typeface="Times New Roman" panose="02020603050405020304" pitchFamily="18" charset="0"/>
              </a:rPr>
              <a:t>rispetto delle regole, dei diritti e dei doveri</a:t>
            </a:r>
            <a:r>
              <a:rPr lang="it-IT" sz="2400" i="1" dirty="0" smtClean="0">
                <a:latin typeface="Times New Roman" panose="02020603050405020304" pitchFamily="18" charset="0"/>
                <a:cs typeface="Times New Roman" panose="02020603050405020304" pitchFamily="18" charset="0"/>
              </a:rPr>
              <a:t>.</a:t>
            </a:r>
          </a:p>
          <a:p>
            <a:endParaRPr lang="it-IT" sz="2400" i="1" dirty="0">
              <a:latin typeface="Times New Roman" panose="02020603050405020304" pitchFamily="18" charset="0"/>
              <a:cs typeface="Times New Roman" panose="02020603050405020304" pitchFamily="18" charset="0"/>
            </a:endParaRPr>
          </a:p>
          <a:p>
            <a:r>
              <a:rPr lang="it-IT" sz="2400" i="1" dirty="0">
                <a:latin typeface="Times New Roman" panose="02020603050405020304" pitchFamily="18" charset="0"/>
                <a:cs typeface="Times New Roman" panose="02020603050405020304" pitchFamily="18" charset="0"/>
              </a:rPr>
              <a:t>2. </a:t>
            </a:r>
            <a:r>
              <a:rPr lang="it-IT" sz="2400" i="1" dirty="0" smtClean="0">
                <a:latin typeface="Times New Roman" panose="02020603050405020304" pitchFamily="18" charset="0"/>
                <a:cs typeface="Times New Roman" panose="02020603050405020304" pitchFamily="18" charset="0"/>
              </a:rPr>
              <a:t>L’educazione </a:t>
            </a:r>
            <a:r>
              <a:rPr lang="it-IT" sz="2400" i="1" dirty="0">
                <a:latin typeface="Times New Roman" panose="02020603050405020304" pitchFamily="18" charset="0"/>
                <a:cs typeface="Times New Roman" panose="02020603050405020304" pitchFamily="18" charset="0"/>
              </a:rPr>
              <a:t>civica sviluppa nelle istituzioni scolastiche </a:t>
            </a:r>
            <a:r>
              <a:rPr lang="it-IT" sz="2400" i="1" dirty="0" smtClean="0">
                <a:latin typeface="Times New Roman" panose="02020603050405020304" pitchFamily="18" charset="0"/>
                <a:cs typeface="Times New Roman" panose="02020603050405020304" pitchFamily="18" charset="0"/>
              </a:rPr>
              <a:t>la conoscenza </a:t>
            </a:r>
            <a:r>
              <a:rPr lang="it-IT" sz="2400" i="1" dirty="0">
                <a:latin typeface="Times New Roman" panose="02020603050405020304" pitchFamily="18" charset="0"/>
                <a:cs typeface="Times New Roman" panose="02020603050405020304" pitchFamily="18" charset="0"/>
              </a:rPr>
              <a:t>della Costituzione italiana e delle </a:t>
            </a:r>
            <a:r>
              <a:rPr lang="it-IT" sz="2400" i="1" dirty="0" smtClean="0">
                <a:latin typeface="Times New Roman" panose="02020603050405020304" pitchFamily="18" charset="0"/>
                <a:cs typeface="Times New Roman" panose="02020603050405020304" pitchFamily="18" charset="0"/>
              </a:rPr>
              <a:t>istituzioni dell’Unione </a:t>
            </a:r>
            <a:r>
              <a:rPr lang="it-IT" sz="2400" i="1" dirty="0">
                <a:latin typeface="Times New Roman" panose="02020603050405020304" pitchFamily="18" charset="0"/>
                <a:cs typeface="Times New Roman" panose="02020603050405020304" pitchFamily="18" charset="0"/>
              </a:rPr>
              <a:t>europea per sostanziare, in particolare, la </a:t>
            </a:r>
            <a:r>
              <a:rPr lang="it-IT" sz="2400" i="1" dirty="0" smtClean="0">
                <a:latin typeface="Times New Roman" panose="02020603050405020304" pitchFamily="18" charset="0"/>
                <a:cs typeface="Times New Roman" panose="02020603050405020304" pitchFamily="18" charset="0"/>
              </a:rPr>
              <a:t>condivisione e </a:t>
            </a:r>
            <a:r>
              <a:rPr lang="it-IT" sz="2400" i="1" dirty="0">
                <a:latin typeface="Times New Roman" panose="02020603050405020304" pitchFamily="18" charset="0"/>
                <a:cs typeface="Times New Roman" panose="02020603050405020304" pitchFamily="18" charset="0"/>
              </a:rPr>
              <a:t>la promozione dei </a:t>
            </a:r>
            <a:r>
              <a:rPr lang="it-IT" sz="2400" b="1" i="1" dirty="0">
                <a:latin typeface="Times New Roman" panose="02020603050405020304" pitchFamily="18" charset="0"/>
                <a:cs typeface="Times New Roman" panose="02020603050405020304" pitchFamily="18" charset="0"/>
              </a:rPr>
              <a:t>principi di </a:t>
            </a:r>
            <a:r>
              <a:rPr lang="it-IT" sz="2400" b="1" i="1" dirty="0" smtClean="0">
                <a:latin typeface="Times New Roman" panose="02020603050405020304" pitchFamily="18" charset="0"/>
                <a:cs typeface="Times New Roman" panose="02020603050405020304" pitchFamily="18" charset="0"/>
              </a:rPr>
              <a:t>legalità, </a:t>
            </a:r>
            <a:r>
              <a:rPr lang="it-IT" sz="2400" b="1" i="1" dirty="0">
                <a:latin typeface="Times New Roman" panose="02020603050405020304" pitchFamily="18" charset="0"/>
                <a:cs typeface="Times New Roman" panose="02020603050405020304" pitchFamily="18" charset="0"/>
              </a:rPr>
              <a:t>cittadinanza attiva </a:t>
            </a:r>
            <a:r>
              <a:rPr lang="it-IT" sz="2400" b="1" i="1" dirty="0" smtClean="0">
                <a:latin typeface="Times New Roman" panose="02020603050405020304" pitchFamily="18" charset="0"/>
                <a:cs typeface="Times New Roman" panose="02020603050405020304" pitchFamily="18" charset="0"/>
              </a:rPr>
              <a:t>e digitale</a:t>
            </a:r>
            <a:r>
              <a:rPr lang="it-IT" sz="2400" b="1" i="1" dirty="0">
                <a:latin typeface="Times New Roman" panose="02020603050405020304" pitchFamily="18" charset="0"/>
                <a:cs typeface="Times New Roman" panose="02020603050405020304" pitchFamily="18" charset="0"/>
              </a:rPr>
              <a:t>, </a:t>
            </a:r>
            <a:r>
              <a:rPr lang="it-IT" sz="2400" b="1" i="1" dirty="0" smtClean="0">
                <a:latin typeface="Times New Roman" panose="02020603050405020304" pitchFamily="18" charset="0"/>
                <a:cs typeface="Times New Roman" panose="02020603050405020304" pitchFamily="18" charset="0"/>
              </a:rPr>
              <a:t>sostenibilità e il diritto alla salute e al benessere della persona</a:t>
            </a:r>
            <a:r>
              <a:rPr lang="it-IT" sz="2400" i="1" dirty="0" smtClean="0">
                <a:latin typeface="Times New Roman" panose="02020603050405020304" pitchFamily="18" charset="0"/>
                <a:cs typeface="Times New Roman" panose="02020603050405020304" pitchFamily="18" charset="0"/>
              </a:rPr>
              <a:t>»</a:t>
            </a:r>
          </a:p>
        </p:txBody>
      </p:sp>
      <p:pic>
        <p:nvPicPr>
          <p:cNvPr id="2050" name="Picture 2" descr="Cittadini atti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855" y="4285728"/>
            <a:ext cx="3431687" cy="221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82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494437"/>
            <a:ext cx="11542542" cy="3323987"/>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ISTITUZIONE DELL’INSEGNAMENTO DI ED. CIVICA</a:t>
            </a:r>
          </a:p>
          <a:p>
            <a:endParaRPr lang="it-IT" sz="2400" b="1"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L. 92/2019 Art</a:t>
            </a:r>
            <a:r>
              <a:rPr lang="it-IT" sz="2400" dirty="0">
                <a:latin typeface="Times New Roman" panose="02020603050405020304" pitchFamily="18" charset="0"/>
                <a:cs typeface="Times New Roman" panose="02020603050405020304" pitchFamily="18" charset="0"/>
              </a:rPr>
              <a:t>. 2 comma </a:t>
            </a:r>
            <a:r>
              <a:rPr lang="it-IT" sz="2400" dirty="0" smtClean="0">
                <a:latin typeface="Times New Roman" panose="02020603050405020304" pitchFamily="18" charset="0"/>
                <a:cs typeface="Times New Roman" panose="02020603050405020304" pitchFamily="18" charset="0"/>
              </a:rPr>
              <a:t>1: </a:t>
            </a:r>
            <a:r>
              <a:rPr lang="it-IT" sz="2400" i="1" dirty="0" smtClean="0">
                <a:latin typeface="Times New Roman" panose="02020603050405020304" pitchFamily="18" charset="0"/>
                <a:cs typeface="Times New Roman" panose="02020603050405020304" pitchFamily="18" charset="0"/>
              </a:rPr>
              <a:t>«…..</a:t>
            </a:r>
            <a:r>
              <a:rPr lang="it-IT" sz="2400" b="1" i="1" dirty="0" smtClean="0">
                <a:latin typeface="Times New Roman" panose="02020603050405020304" pitchFamily="18" charset="0"/>
                <a:cs typeface="Times New Roman" panose="02020603050405020304" pitchFamily="18" charset="0"/>
              </a:rPr>
              <a:t>nel </a:t>
            </a:r>
            <a:r>
              <a:rPr lang="it-IT" sz="2400" b="1" i="1" dirty="0">
                <a:latin typeface="Times New Roman" panose="02020603050405020304" pitchFamily="18" charset="0"/>
                <a:cs typeface="Times New Roman" panose="02020603050405020304" pitchFamily="18" charset="0"/>
              </a:rPr>
              <a:t>primo e nel secondo ciclo di istruzione </a:t>
            </a:r>
            <a:r>
              <a:rPr lang="it-IT" sz="2400" b="1" i="1" dirty="0" smtClean="0">
                <a:latin typeface="Times New Roman" panose="02020603050405020304" pitchFamily="18" charset="0"/>
                <a:cs typeface="Times New Roman" panose="02020603050405020304" pitchFamily="18" charset="0"/>
              </a:rPr>
              <a:t>è istituito </a:t>
            </a:r>
            <a:r>
              <a:rPr lang="it-IT" sz="2400" b="1" i="1" dirty="0">
                <a:latin typeface="Times New Roman" panose="02020603050405020304" pitchFamily="18" charset="0"/>
                <a:cs typeface="Times New Roman" panose="02020603050405020304" pitchFamily="18" charset="0"/>
              </a:rPr>
              <a:t>l'insegnamento trasversale dell'educazione civica</a:t>
            </a:r>
            <a:r>
              <a:rPr lang="it-IT" sz="2400" i="1" dirty="0">
                <a:latin typeface="Times New Roman" panose="02020603050405020304" pitchFamily="18" charset="0"/>
                <a:cs typeface="Times New Roman" panose="02020603050405020304" pitchFamily="18" charset="0"/>
              </a:rPr>
              <a:t>, che sviluppa la conoscenza e la comprensione delle strutture e dei profili sociali, economici, giuridici, civici e ambientali della </a:t>
            </a:r>
            <a:r>
              <a:rPr lang="it-IT" sz="2400" i="1" dirty="0" smtClean="0">
                <a:latin typeface="Times New Roman" panose="02020603050405020304" pitchFamily="18" charset="0"/>
                <a:cs typeface="Times New Roman" panose="02020603050405020304" pitchFamily="18" charset="0"/>
              </a:rPr>
              <a:t>società. </a:t>
            </a:r>
            <a:r>
              <a:rPr lang="it-IT" sz="2400" i="1" dirty="0">
                <a:latin typeface="Times New Roman" panose="02020603050405020304" pitchFamily="18" charset="0"/>
                <a:cs typeface="Times New Roman" panose="02020603050405020304" pitchFamily="18" charset="0"/>
              </a:rPr>
              <a:t>Iniziative di sensibilizzazione alla cittadinanza responsabile sono avviate dalla scuola dell'infanzia</a:t>
            </a:r>
            <a:r>
              <a:rPr lang="it-IT" sz="2400" i="1"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endParaRPr lang="it-IT" dirty="0"/>
          </a:p>
          <a:p>
            <a:endParaRPr lang="it-IT" sz="2400" dirty="0" smtClean="0">
              <a:latin typeface="Times New Roman" panose="02020603050405020304" pitchFamily="18" charset="0"/>
              <a:cs typeface="Times New Roman" panose="02020603050405020304" pitchFamily="18" charset="0"/>
            </a:endParaRPr>
          </a:p>
        </p:txBody>
      </p:sp>
      <p:sp>
        <p:nvSpPr>
          <p:cNvPr id="3" name="Rettangolo 2"/>
          <p:cNvSpPr/>
          <p:nvPr/>
        </p:nvSpPr>
        <p:spPr>
          <a:xfrm>
            <a:off x="1980217" y="4456922"/>
            <a:ext cx="10211783" cy="1323439"/>
          </a:xfrm>
          <a:prstGeom prst="rect">
            <a:avLst/>
          </a:prstGeom>
          <a:noFill/>
        </p:spPr>
        <p:txBody>
          <a:bodyPr wrap="square" lIns="91440" tIns="45720" rIns="91440" bIns="45720">
            <a:spAutoFit/>
          </a:bodyPr>
          <a:lstStyle/>
          <a:p>
            <a:pPr algn="ctr"/>
            <a:r>
              <a:rPr lang="it-IT"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INSEGNAMENTO TRASVERSALE DELL’EDUCAZIONE CIVICA</a:t>
            </a:r>
            <a:endParaRPr lang="it-IT"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Freccia a destra 3"/>
          <p:cNvSpPr/>
          <p:nvPr/>
        </p:nvSpPr>
        <p:spPr>
          <a:xfrm>
            <a:off x="2139424" y="4735183"/>
            <a:ext cx="1150375" cy="766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71282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7640" y="178624"/>
            <a:ext cx="11658600" cy="5632311"/>
          </a:xfrm>
          <a:prstGeom prst="rect">
            <a:avLst/>
          </a:prstGeom>
        </p:spPr>
        <p:txBody>
          <a:bodyPr wrap="square">
            <a:spAutoFit/>
          </a:bodyPr>
          <a:lstStyle/>
          <a:p>
            <a:r>
              <a:rPr lang="it-IT" sz="2000" dirty="0" smtClean="0">
                <a:solidFill>
                  <a:srgbClr val="000000"/>
                </a:solidFill>
                <a:latin typeface="Garamond" panose="02020404030301010803" pitchFamily="18" charset="0"/>
              </a:rPr>
              <a:t> </a:t>
            </a:r>
            <a:r>
              <a:rPr lang="it-IT" sz="2400" b="1" dirty="0" smtClean="0">
                <a:solidFill>
                  <a:srgbClr val="000000"/>
                </a:solidFill>
                <a:latin typeface="Times New Roman" panose="02020603050405020304" pitchFamily="18" charset="0"/>
                <a:cs typeface="Times New Roman" panose="02020603050405020304" pitchFamily="18" charset="0"/>
              </a:rPr>
              <a:t>TRAVERSALITÀ DELL’INSEGNAMENTO DELL’ED. CIVICA (1)</a:t>
            </a:r>
          </a:p>
          <a:p>
            <a:endParaRPr lang="it-IT" sz="2400" dirty="0">
              <a:solidFill>
                <a:srgbClr val="000000"/>
              </a:solidFill>
              <a:latin typeface="Times New Roman" panose="02020603050405020304" pitchFamily="18" charset="0"/>
              <a:cs typeface="Times New Roman" panose="02020603050405020304" pitchFamily="18" charset="0"/>
            </a:endParaRPr>
          </a:p>
          <a:p>
            <a:pPr algn="just"/>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a:t>
            </a:r>
            <a:r>
              <a:rPr lang="it-IT" sz="2400" i="1" dirty="0" smtClean="0">
                <a:solidFill>
                  <a:srgbClr val="000000"/>
                </a:solidFill>
                <a:latin typeface="Times New Roman" panose="02020603050405020304" pitchFamily="18" charset="0"/>
                <a:cs typeface="Times New Roman" panose="02020603050405020304" pitchFamily="18" charset="0"/>
              </a:rPr>
              <a:t>: «…La </a:t>
            </a:r>
            <a:r>
              <a:rPr lang="it-IT" sz="2400" i="1" dirty="0">
                <a:solidFill>
                  <a:srgbClr val="000000"/>
                </a:solidFill>
                <a:latin typeface="Times New Roman" panose="02020603050405020304" pitchFamily="18" charset="0"/>
                <a:cs typeface="Times New Roman" panose="02020603050405020304" pitchFamily="18" charset="0"/>
              </a:rPr>
              <a:t>norma richiama il principio della </a:t>
            </a:r>
            <a:r>
              <a:rPr lang="it-IT" sz="2400" b="1" i="1" dirty="0">
                <a:solidFill>
                  <a:srgbClr val="000000"/>
                </a:solidFill>
                <a:latin typeface="Times New Roman" panose="02020603050405020304" pitchFamily="18" charset="0"/>
                <a:cs typeface="Times New Roman" panose="02020603050405020304" pitchFamily="18" charset="0"/>
              </a:rPr>
              <a:t>trasversalità del nuovo insegnamento</a:t>
            </a:r>
            <a:r>
              <a:rPr lang="it-IT" sz="2400" i="1" dirty="0">
                <a:solidFill>
                  <a:srgbClr val="000000"/>
                </a:solidFill>
                <a:latin typeface="Times New Roman" panose="02020603050405020304" pitchFamily="18" charset="0"/>
                <a:cs typeface="Times New Roman" panose="02020603050405020304" pitchFamily="18" charset="0"/>
              </a:rPr>
              <a:t>, anche in ragione della </a:t>
            </a:r>
            <a:r>
              <a:rPr lang="it-IT" sz="2400" b="1" i="1" dirty="0">
                <a:solidFill>
                  <a:srgbClr val="000000"/>
                </a:solidFill>
                <a:latin typeface="Times New Roman" panose="02020603050405020304" pitchFamily="18" charset="0"/>
                <a:cs typeface="Times New Roman" panose="02020603050405020304" pitchFamily="18" charset="0"/>
              </a:rPr>
              <a:t>pluralità degli obiettivi di apprendimento e delle competenze attese, non ascrivibili a una singola disciplina e neppure esclusivamente disciplinari</a:t>
            </a:r>
            <a:r>
              <a:rPr lang="it-IT" sz="2400" i="1" dirty="0">
                <a:solidFill>
                  <a:srgbClr val="000000"/>
                </a:solidFill>
                <a:latin typeface="Times New Roman" panose="02020603050405020304" pitchFamily="18" charset="0"/>
                <a:cs typeface="Times New Roman" panose="02020603050405020304" pitchFamily="18" charset="0"/>
              </a:rPr>
              <a:t>. </a:t>
            </a:r>
          </a:p>
          <a:p>
            <a:pPr algn="just"/>
            <a:r>
              <a:rPr lang="it-IT" sz="2400" i="1" dirty="0">
                <a:solidFill>
                  <a:srgbClr val="000000"/>
                </a:solidFill>
                <a:latin typeface="Times New Roman" panose="02020603050405020304" pitchFamily="18" charset="0"/>
                <a:cs typeface="Times New Roman" panose="02020603050405020304" pitchFamily="18" charset="0"/>
              </a:rPr>
              <a:t>Le Istituzioni scolastiche sono chiamate, pertanto, ad </a:t>
            </a:r>
            <a:r>
              <a:rPr lang="it-IT" sz="2400" b="1" i="1" dirty="0">
                <a:solidFill>
                  <a:srgbClr val="000000"/>
                </a:solidFill>
                <a:latin typeface="Times New Roman" panose="02020603050405020304" pitchFamily="18" charset="0"/>
                <a:cs typeface="Times New Roman" panose="02020603050405020304" pitchFamily="18" charset="0"/>
              </a:rPr>
              <a:t>aggiornare i curricoli di istituto e l’attività di programmazione didattica</a:t>
            </a:r>
            <a:r>
              <a:rPr lang="it-IT" sz="2400" i="1" dirty="0">
                <a:solidFill>
                  <a:srgbClr val="000000"/>
                </a:solidFill>
                <a:latin typeface="Times New Roman" panose="02020603050405020304" pitchFamily="18" charset="0"/>
                <a:cs typeface="Times New Roman" panose="02020603050405020304" pitchFamily="18" charset="0"/>
              </a:rPr>
              <a:t> nel primo e nel secondo ciclo di istruzione, al fine di sviluppare “la conoscenza e la comprensione delle strutture e dei profili sociali, economici, giuridici, civici e ambientali della società” (articolo 2, comma 1 della Legge), nonché ad individuare </a:t>
            </a:r>
            <a:r>
              <a:rPr lang="it-IT" sz="2400" b="1" i="1" dirty="0">
                <a:solidFill>
                  <a:srgbClr val="000000"/>
                </a:solidFill>
                <a:latin typeface="Times New Roman" panose="02020603050405020304" pitchFamily="18" charset="0"/>
                <a:cs typeface="Times New Roman" panose="02020603050405020304" pitchFamily="18" charset="0"/>
              </a:rPr>
              <a:t>nella conoscenza e nell’attuazione consapevole dei regolamenti di Istituto, dello Statuto delle studentesse e degli studenti, nel Patto educativo di </a:t>
            </a:r>
            <a:r>
              <a:rPr lang="it-IT" sz="2400" b="1" i="1" dirty="0" smtClean="0">
                <a:solidFill>
                  <a:srgbClr val="000000"/>
                </a:solidFill>
                <a:latin typeface="Times New Roman" panose="02020603050405020304" pitchFamily="18" charset="0"/>
                <a:cs typeface="Times New Roman" panose="02020603050405020304" pitchFamily="18" charset="0"/>
              </a:rPr>
              <a:t>corresponsabilità</a:t>
            </a:r>
            <a:endParaRPr lang="it-IT" sz="2400" i="1"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esteso ai percorsi di scuola primaria, un terreno di esercizio concreto per sviluppare “la capacità di agire da cittadini responsabili e di partecipare pienamente e consapevolmente alla vita civica, culturale e sociale della comunità” (articolo 1, comma 1 della Legge</a:t>
            </a:r>
            <a:r>
              <a:rPr lang="it-IT" sz="2400" i="1" dirty="0" smtClean="0">
                <a:latin typeface="Times New Roman" panose="02020603050405020304" pitchFamily="18" charset="0"/>
                <a:cs typeface="Times New Roman" panose="02020603050405020304" pitchFamily="18" charset="0"/>
              </a:rPr>
              <a:t>).»</a:t>
            </a:r>
            <a:endParaRPr lang="it-IT" sz="24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188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7640" y="178624"/>
            <a:ext cx="11658600" cy="2308324"/>
          </a:xfrm>
          <a:prstGeom prst="rect">
            <a:avLst/>
          </a:prstGeom>
        </p:spPr>
        <p:txBody>
          <a:bodyPr wrap="square">
            <a:spAutoFit/>
          </a:bodyPr>
          <a:lstStyle/>
          <a:p>
            <a:r>
              <a:rPr lang="it-IT" sz="2000" dirty="0" smtClean="0">
                <a:solidFill>
                  <a:srgbClr val="000000"/>
                </a:solidFill>
                <a:latin typeface="Garamond" panose="02020404030301010803" pitchFamily="18" charset="0"/>
              </a:rPr>
              <a:t> </a:t>
            </a:r>
            <a:r>
              <a:rPr lang="it-IT" sz="2400" b="1" dirty="0" smtClean="0">
                <a:solidFill>
                  <a:srgbClr val="000000"/>
                </a:solidFill>
                <a:latin typeface="Times New Roman" panose="02020603050405020304" pitchFamily="18" charset="0"/>
                <a:cs typeface="Times New Roman" panose="02020603050405020304" pitchFamily="18" charset="0"/>
              </a:rPr>
              <a:t>TRAVERSALITÀ DELL’INSEGNAMENTO DELL’ED. CIVICA (2)</a:t>
            </a:r>
          </a:p>
          <a:p>
            <a:endParaRPr lang="it-IT" sz="2400" dirty="0">
              <a:solidFill>
                <a:srgbClr val="000000"/>
              </a:solidFill>
              <a:latin typeface="Times New Roman" panose="02020603050405020304" pitchFamily="18" charset="0"/>
              <a:cs typeface="Times New Roman" panose="02020603050405020304" pitchFamily="18" charset="0"/>
            </a:endParaRPr>
          </a:p>
          <a:p>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a:t>
            </a:r>
            <a:r>
              <a:rPr lang="it-IT" sz="2400" i="1" dirty="0" smtClean="0">
                <a:solidFill>
                  <a:srgbClr val="000000"/>
                </a:solidFill>
                <a:latin typeface="Times New Roman" panose="02020603050405020304" pitchFamily="18" charset="0"/>
                <a:cs typeface="Times New Roman" panose="02020603050405020304" pitchFamily="18" charset="0"/>
              </a:rPr>
              <a:t>: «</a:t>
            </a:r>
            <a:r>
              <a:rPr lang="it-IT" sz="2400" b="1" i="1" dirty="0" smtClean="0">
                <a:latin typeface="Times New Roman" panose="02020603050405020304" pitchFamily="18" charset="0"/>
                <a:cs typeface="Times New Roman" panose="02020603050405020304" pitchFamily="18" charset="0"/>
              </a:rPr>
              <a:t>Non </a:t>
            </a:r>
            <a:r>
              <a:rPr lang="it-IT" sz="2400" b="1" i="1" dirty="0">
                <a:latin typeface="Times New Roman" panose="02020603050405020304" pitchFamily="18" charset="0"/>
                <a:cs typeface="Times New Roman" panose="02020603050405020304" pitchFamily="18" charset="0"/>
              </a:rPr>
              <a:t>si tratta dunque di un contenitore rigido, ma di una indicazione funzionale ad un più agevole raccordo fra le discipline e le esperienze di cittadinanza attiva </a:t>
            </a:r>
            <a:r>
              <a:rPr lang="it-IT" sz="2400" i="1" dirty="0">
                <a:latin typeface="Times New Roman" panose="02020603050405020304" pitchFamily="18" charset="0"/>
                <a:cs typeface="Times New Roman" panose="02020603050405020304" pitchFamily="18" charset="0"/>
              </a:rPr>
              <a:t>che devono concorrere a comporre il curricolo di educazione civica. </a:t>
            </a:r>
            <a:r>
              <a:rPr lang="it-IT" sz="2400" b="1" i="1" dirty="0">
                <a:latin typeface="Times New Roman" panose="02020603050405020304" pitchFamily="18" charset="0"/>
                <a:cs typeface="Times New Roman" panose="02020603050405020304" pitchFamily="18" charset="0"/>
              </a:rPr>
              <a:t>Ogni disciplina è</a:t>
            </a:r>
            <a:r>
              <a:rPr lang="it-IT" sz="2400" i="1" dirty="0">
                <a:latin typeface="Times New Roman" panose="02020603050405020304" pitchFamily="18" charset="0"/>
                <a:cs typeface="Times New Roman" panose="02020603050405020304" pitchFamily="18" charset="0"/>
              </a:rPr>
              <a:t>, di per sé,</a:t>
            </a:r>
            <a:r>
              <a:rPr lang="it-IT" sz="2400" b="1" i="1" dirty="0">
                <a:latin typeface="Times New Roman" panose="02020603050405020304" pitchFamily="18" charset="0"/>
                <a:cs typeface="Times New Roman" panose="02020603050405020304" pitchFamily="18" charset="0"/>
              </a:rPr>
              <a:t> parte integrante della formazione civica e sociale di ciascun </a:t>
            </a:r>
            <a:r>
              <a:rPr lang="it-IT" sz="2400" b="1" i="1" dirty="0" smtClean="0">
                <a:latin typeface="Times New Roman" panose="02020603050405020304" pitchFamily="18" charset="0"/>
                <a:cs typeface="Times New Roman" panose="02020603050405020304" pitchFamily="18" charset="0"/>
              </a:rPr>
              <a:t>alunno</a:t>
            </a:r>
            <a:r>
              <a:rPr lang="it-IT" sz="2400" b="1" i="1" dirty="0">
                <a:latin typeface="Times New Roman" panose="02020603050405020304" pitchFamily="18" charset="0"/>
                <a:cs typeface="Times New Roman" panose="02020603050405020304" pitchFamily="18" charset="0"/>
              </a:rPr>
              <a:t>.</a:t>
            </a:r>
            <a:r>
              <a:rPr lang="it-IT" sz="2400" b="1" i="1" dirty="0" smtClean="0">
                <a:latin typeface="Times New Roman" panose="02020603050405020304" pitchFamily="18" charset="0"/>
                <a:cs typeface="Times New Roman" panose="02020603050405020304" pitchFamily="18" charset="0"/>
              </a:rPr>
              <a:t>»</a:t>
            </a:r>
            <a:endParaRPr lang="it-IT" sz="2400" b="1" i="1" dirty="0">
              <a:latin typeface="Times New Roman" panose="02020603050405020304" pitchFamily="18" charset="0"/>
              <a:cs typeface="Times New Roman" panose="02020603050405020304" pitchFamily="18" charset="0"/>
            </a:endParaRPr>
          </a:p>
        </p:txBody>
      </p:sp>
      <p:pic>
        <p:nvPicPr>
          <p:cNvPr id="3074" name="Picture 2" descr="Rette parallele tagliate da una trasvers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169" y="3158197"/>
            <a:ext cx="38766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58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6680" y="324624"/>
            <a:ext cx="11902440" cy="6370975"/>
          </a:xfrm>
          <a:prstGeom prst="rect">
            <a:avLst/>
          </a:prstGeom>
        </p:spPr>
        <p:txBody>
          <a:bodyPr wrap="square">
            <a:spAutoFit/>
          </a:bodyPr>
          <a:lstStyle/>
          <a:p>
            <a:r>
              <a:rPr lang="it-IT" sz="2400" b="1" dirty="0">
                <a:solidFill>
                  <a:srgbClr val="000000"/>
                </a:solidFill>
                <a:latin typeface="Times New Roman" panose="02020603050405020304" pitchFamily="18" charset="0"/>
                <a:cs typeface="Times New Roman" panose="02020603050405020304" pitchFamily="18" charset="0"/>
              </a:rPr>
              <a:t>TRAVERSALITÀ DELL’INSEGNAMENTO DELL’ED. CIVICA </a:t>
            </a:r>
            <a:r>
              <a:rPr lang="it-IT" sz="2400" b="1" dirty="0" smtClean="0">
                <a:solidFill>
                  <a:srgbClr val="000000"/>
                </a:solidFill>
                <a:latin typeface="Times New Roman" panose="02020603050405020304" pitchFamily="18" charset="0"/>
                <a:cs typeface="Times New Roman" panose="02020603050405020304" pitchFamily="18" charset="0"/>
              </a:rPr>
              <a:t>(3) </a:t>
            </a:r>
          </a:p>
          <a:p>
            <a:endParaRPr lang="it-IT" sz="2400" b="1" dirty="0">
              <a:solidFill>
                <a:srgbClr val="000000"/>
              </a:solidFill>
              <a:latin typeface="Times New Roman" panose="02020603050405020304" pitchFamily="18" charset="0"/>
              <a:cs typeface="Times New Roman" panose="02020603050405020304" pitchFamily="18" charset="0"/>
            </a:endParaRPr>
          </a:p>
          <a:p>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a:t>
            </a:r>
          </a:p>
          <a:p>
            <a:r>
              <a:rPr lang="it-IT" sz="2400" b="1" i="1" u="sng" dirty="0" smtClean="0">
                <a:solidFill>
                  <a:srgbClr val="000000"/>
                </a:solidFill>
                <a:latin typeface="Times New Roman" panose="02020603050405020304" pitchFamily="18" charset="0"/>
                <a:cs typeface="Times New Roman" panose="02020603050405020304" pitchFamily="18" charset="0"/>
              </a:rPr>
              <a:t>«La </a:t>
            </a:r>
            <a:r>
              <a:rPr lang="it-IT" sz="2400" b="1" i="1" u="sng" dirty="0">
                <a:solidFill>
                  <a:srgbClr val="000000"/>
                </a:solidFill>
                <a:latin typeface="Times New Roman" panose="02020603050405020304" pitchFamily="18" charset="0"/>
                <a:cs typeface="Times New Roman" panose="02020603050405020304" pitchFamily="18" charset="0"/>
              </a:rPr>
              <a:t>prospettiva trasversale dell’insegnamento di educazione civica </a:t>
            </a:r>
            <a:endParaRPr lang="it-IT" sz="2400" i="1" u="sng" dirty="0">
              <a:solidFill>
                <a:srgbClr val="000000"/>
              </a:solidFill>
              <a:latin typeface="Times New Roman" panose="02020603050405020304" pitchFamily="18" charset="0"/>
              <a:cs typeface="Times New Roman" panose="02020603050405020304" pitchFamily="18" charset="0"/>
            </a:endParaRPr>
          </a:p>
          <a:p>
            <a:r>
              <a:rPr lang="it-IT" sz="2400" b="1" i="1" dirty="0">
                <a:solidFill>
                  <a:srgbClr val="000000"/>
                </a:solidFill>
                <a:latin typeface="Times New Roman" panose="02020603050405020304" pitchFamily="18" charset="0"/>
                <a:cs typeface="Times New Roman" panose="02020603050405020304" pitchFamily="18" charset="0"/>
              </a:rPr>
              <a:t>La trasversalità dell’insegnamento offre un paradigma di riferimento diverso da quello delle discipline. </a:t>
            </a:r>
          </a:p>
          <a:p>
            <a:r>
              <a:rPr lang="it-IT" sz="2400" b="1" i="1" dirty="0">
                <a:solidFill>
                  <a:srgbClr val="000000"/>
                </a:solidFill>
                <a:latin typeface="Times New Roman" panose="02020603050405020304" pitchFamily="18" charset="0"/>
                <a:cs typeface="Times New Roman" panose="02020603050405020304" pitchFamily="18" charset="0"/>
              </a:rPr>
              <a:t>L’educazione civica, </a:t>
            </a:r>
            <a:r>
              <a:rPr lang="it-IT" sz="2400" i="1" dirty="0">
                <a:solidFill>
                  <a:srgbClr val="000000"/>
                </a:solidFill>
                <a:latin typeface="Times New Roman" panose="02020603050405020304" pitchFamily="18" charset="0"/>
                <a:cs typeface="Times New Roman" panose="02020603050405020304" pitchFamily="18" charset="0"/>
              </a:rPr>
              <a:t>pertanto,</a:t>
            </a:r>
            <a:r>
              <a:rPr lang="it-IT" sz="2400" b="1" i="1" dirty="0">
                <a:solidFill>
                  <a:srgbClr val="000000"/>
                </a:solidFill>
                <a:latin typeface="Times New Roman" panose="02020603050405020304" pitchFamily="18" charset="0"/>
                <a:cs typeface="Times New Roman" panose="02020603050405020304" pitchFamily="18" charset="0"/>
              </a:rPr>
              <a:t> supera i canoni di una tradizionale disciplina, assumendo più propriamente la valenza di matrice valoriale trasversale che va coniugata con le discipline di studio, per evitare superficiali e improduttive aggregazioni di contenuti teorici e per sviluppare processi di interconnessione tra </a:t>
            </a:r>
            <a:r>
              <a:rPr lang="it-IT" sz="2400" b="1" i="1" dirty="0" err="1">
                <a:solidFill>
                  <a:srgbClr val="000000"/>
                </a:solidFill>
                <a:latin typeface="Times New Roman" panose="02020603050405020304" pitchFamily="18" charset="0"/>
                <a:cs typeface="Times New Roman" panose="02020603050405020304" pitchFamily="18" charset="0"/>
              </a:rPr>
              <a:t>saperi</a:t>
            </a:r>
            <a:r>
              <a:rPr lang="it-IT" sz="2400" b="1" i="1" dirty="0">
                <a:solidFill>
                  <a:srgbClr val="000000"/>
                </a:solidFill>
                <a:latin typeface="Times New Roman" panose="02020603050405020304" pitchFamily="18" charset="0"/>
                <a:cs typeface="Times New Roman" panose="02020603050405020304" pitchFamily="18" charset="0"/>
              </a:rPr>
              <a:t> disciplinari ed </a:t>
            </a:r>
            <a:r>
              <a:rPr lang="it-IT" sz="2400" b="1" i="1" dirty="0" err="1">
                <a:solidFill>
                  <a:srgbClr val="000000"/>
                </a:solidFill>
                <a:latin typeface="Times New Roman" panose="02020603050405020304" pitchFamily="18" charset="0"/>
                <a:cs typeface="Times New Roman" panose="02020603050405020304" pitchFamily="18" charset="0"/>
              </a:rPr>
              <a:t>extradisciplinari</a:t>
            </a:r>
            <a:r>
              <a:rPr lang="it-IT" sz="2400" b="1" i="1" dirty="0">
                <a:solidFill>
                  <a:srgbClr val="000000"/>
                </a:solidFill>
                <a:latin typeface="Times New Roman" panose="02020603050405020304" pitchFamily="18" charset="0"/>
                <a:cs typeface="Times New Roman" panose="02020603050405020304" pitchFamily="18" charset="0"/>
              </a:rPr>
              <a:t>. </a:t>
            </a:r>
          </a:p>
          <a:p>
            <a:r>
              <a:rPr lang="it-IT" sz="2400" i="1" dirty="0">
                <a:solidFill>
                  <a:srgbClr val="000000"/>
                </a:solidFill>
                <a:latin typeface="Times New Roman" panose="02020603050405020304" pitchFamily="18" charset="0"/>
                <a:cs typeface="Times New Roman" panose="02020603050405020304" pitchFamily="18" charset="0"/>
              </a:rPr>
              <a:t>Il </a:t>
            </a:r>
            <a:r>
              <a:rPr lang="it-IT" sz="2400" b="1" i="1" dirty="0">
                <a:solidFill>
                  <a:srgbClr val="000000"/>
                </a:solidFill>
                <a:latin typeface="Times New Roman" panose="02020603050405020304" pitchFamily="18" charset="0"/>
                <a:cs typeface="Times New Roman" panose="02020603050405020304" pitchFamily="18" charset="0"/>
              </a:rPr>
              <a:t>Collegio dei Docenti</a:t>
            </a:r>
            <a:r>
              <a:rPr lang="it-IT" sz="2400" i="1" dirty="0">
                <a:solidFill>
                  <a:srgbClr val="000000"/>
                </a:solidFill>
                <a:latin typeface="Times New Roman" panose="02020603050405020304" pitchFamily="18" charset="0"/>
                <a:cs typeface="Times New Roman" panose="02020603050405020304" pitchFamily="18" charset="0"/>
              </a:rPr>
              <a:t>, nell’osservanza dei nuovi traguardi del Profilo finale del rispettivo ciclo di istruzione, definiti nelle presenti Linee Guida - Allegati A, B e C che ne sono parte integrante - </a:t>
            </a:r>
            <a:r>
              <a:rPr lang="it-IT" sz="2400" b="1" i="1" dirty="0">
                <a:solidFill>
                  <a:srgbClr val="000000"/>
                </a:solidFill>
                <a:latin typeface="Times New Roman" panose="02020603050405020304" pitchFamily="18" charset="0"/>
                <a:cs typeface="Times New Roman" panose="02020603050405020304" pitchFamily="18" charset="0"/>
              </a:rPr>
              <a:t>provvede</a:t>
            </a:r>
            <a:r>
              <a:rPr lang="it-IT" sz="2400" i="1" dirty="0">
                <a:solidFill>
                  <a:srgbClr val="000000"/>
                </a:solidFill>
                <a:latin typeface="Times New Roman" panose="02020603050405020304" pitchFamily="18" charset="0"/>
                <a:cs typeface="Times New Roman" panose="02020603050405020304" pitchFamily="18" charset="0"/>
              </a:rPr>
              <a:t> nell’esercizio dell’autonomia di sperimentazione di cui all’art. 6 del D.P.R. n.275/1999, </a:t>
            </a:r>
            <a:r>
              <a:rPr lang="it-IT" sz="2400" b="1" i="1" dirty="0">
                <a:solidFill>
                  <a:srgbClr val="000000"/>
                </a:solidFill>
                <a:latin typeface="Times New Roman" panose="02020603050405020304" pitchFamily="18" charset="0"/>
                <a:cs typeface="Times New Roman" panose="02020603050405020304" pitchFamily="18" charset="0"/>
              </a:rPr>
              <a:t>ad integrare nel curricolo di Istituto </a:t>
            </a:r>
            <a:r>
              <a:rPr lang="it-IT" sz="2400" i="1" dirty="0">
                <a:solidFill>
                  <a:srgbClr val="000000"/>
                </a:solidFill>
                <a:latin typeface="Times New Roman" panose="02020603050405020304" pitchFamily="18" charset="0"/>
                <a:cs typeface="Times New Roman" panose="02020603050405020304" pitchFamily="18" charset="0"/>
              </a:rPr>
              <a:t>gli obiettivi specifici di apprendimento/risultati di apprendimento delle singole discipline </a:t>
            </a:r>
            <a:r>
              <a:rPr lang="it-IT" sz="2400" b="1" i="1" dirty="0">
                <a:solidFill>
                  <a:srgbClr val="000000"/>
                </a:solidFill>
                <a:latin typeface="Times New Roman" panose="02020603050405020304" pitchFamily="18" charset="0"/>
                <a:cs typeface="Times New Roman" panose="02020603050405020304" pitchFamily="18" charset="0"/>
              </a:rPr>
              <a:t>con gli obiettivi/risultati e traguardi specifici per l’educazione civica </a:t>
            </a:r>
            <a:r>
              <a:rPr lang="it-IT" sz="2400" i="1" dirty="0">
                <a:solidFill>
                  <a:srgbClr val="000000"/>
                </a:solidFill>
                <a:latin typeface="Times New Roman" panose="02020603050405020304" pitchFamily="18" charset="0"/>
                <a:cs typeface="Times New Roman" panose="02020603050405020304" pitchFamily="18" charset="0"/>
              </a:rPr>
              <a:t>utilizzando per la loro attuazione l’organico dell’autonomia</a:t>
            </a:r>
            <a:r>
              <a:rPr lang="it-IT" sz="2400" i="1" dirty="0" smtClean="0">
                <a:solidFill>
                  <a:srgbClr val="000000"/>
                </a:solidFill>
                <a:latin typeface="Times New Roman" panose="02020603050405020304" pitchFamily="18" charset="0"/>
                <a:cs typeface="Times New Roman" panose="02020603050405020304" pitchFamily="18" charset="0"/>
              </a:rPr>
              <a:t>.» </a:t>
            </a:r>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583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8978" y="233289"/>
            <a:ext cx="11352628" cy="1077218"/>
          </a:xfrm>
          <a:prstGeom prst="rect">
            <a:avLst/>
          </a:prstGeom>
          <a:noFill/>
        </p:spPr>
        <p:txBody>
          <a:bodyPr wrap="square" rtlCol="0">
            <a:spAutoFit/>
          </a:bodyPr>
          <a:lstStyle/>
          <a:p>
            <a:pPr algn="ctr"/>
            <a:r>
              <a:rPr lang="it-IT" sz="3200" b="1" i="1" dirty="0">
                <a:solidFill>
                  <a:srgbClr val="FF0000"/>
                </a:solidFill>
                <a:latin typeface="Times New Roman" panose="02020603050405020304" pitchFamily="18" charset="0"/>
                <a:cs typeface="Times New Roman" panose="02020603050405020304" pitchFamily="18" charset="0"/>
              </a:rPr>
              <a:t>L</a:t>
            </a:r>
            <a:r>
              <a:rPr lang="it-IT" sz="3200" b="1" i="1" dirty="0" smtClean="0">
                <a:solidFill>
                  <a:srgbClr val="FF0000"/>
                </a:solidFill>
                <a:latin typeface="Times New Roman" panose="02020603050405020304" pitchFamily="18" charset="0"/>
                <a:cs typeface="Times New Roman" panose="02020603050405020304" pitchFamily="18" charset="0"/>
              </a:rPr>
              <a:t>’introduzione dell’insegnamento trasversale dell’Educazione civica nella scuola come «innovazione»</a:t>
            </a:r>
            <a:endParaRPr lang="it-IT" sz="3200" b="1" i="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Legge di Rogers: Teoria della Diffusione delle Innovazioni &amp; Eventi  Masterm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417" y="1589649"/>
            <a:ext cx="9632805" cy="48814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4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311557"/>
            <a:ext cx="11917680" cy="4524315"/>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MONTE ORARIO</a:t>
            </a:r>
          </a:p>
          <a:p>
            <a:endParaRPr lang="it-IT" sz="2400" b="1" dirty="0" smtClean="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 </a:t>
            </a:r>
            <a:r>
              <a:rPr lang="it-IT" sz="2400" dirty="0" smtClean="0">
                <a:latin typeface="Times New Roman" panose="02020603050405020304" pitchFamily="18" charset="0"/>
                <a:cs typeface="Times New Roman" panose="02020603050405020304" pitchFamily="18" charset="0"/>
              </a:rPr>
              <a:t>92/2019 Art</a:t>
            </a:r>
            <a:r>
              <a:rPr lang="it-IT" sz="2400" dirty="0">
                <a:latin typeface="Times New Roman" panose="02020603050405020304" pitchFamily="18" charset="0"/>
                <a:cs typeface="Times New Roman" panose="02020603050405020304" pitchFamily="18" charset="0"/>
              </a:rPr>
              <a:t>. 2 comma </a:t>
            </a:r>
            <a:r>
              <a:rPr lang="it-IT" sz="2400" dirty="0" smtClean="0">
                <a:latin typeface="Times New Roman" panose="02020603050405020304" pitchFamily="18" charset="0"/>
                <a:cs typeface="Times New Roman" panose="02020603050405020304" pitchFamily="18" charset="0"/>
              </a:rPr>
              <a:t>3: </a:t>
            </a:r>
            <a:r>
              <a:rPr lang="it-IT" sz="2400" dirty="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Le istituzioni scolastiche prevedono </a:t>
            </a:r>
            <a:r>
              <a:rPr lang="it-IT" sz="2400" b="1" i="1" dirty="0">
                <a:latin typeface="Times New Roman" panose="02020603050405020304" pitchFamily="18" charset="0"/>
                <a:cs typeface="Times New Roman" panose="02020603050405020304" pitchFamily="18" charset="0"/>
              </a:rPr>
              <a:t>nel curricolo di istituto l'insegnamento trasversale dell'educazione civica</a:t>
            </a:r>
            <a:r>
              <a:rPr lang="it-IT" sz="2400" i="1" dirty="0">
                <a:latin typeface="Times New Roman" panose="02020603050405020304" pitchFamily="18" charset="0"/>
                <a:cs typeface="Times New Roman" panose="02020603050405020304" pitchFamily="18" charset="0"/>
              </a:rPr>
              <a:t>, specificandone anche, per ciascun anno di corso, l'orario, che non può essere inferiore a </a:t>
            </a:r>
            <a:r>
              <a:rPr lang="it-IT" sz="2400" b="1" i="1" dirty="0">
                <a:latin typeface="Times New Roman" panose="02020603050405020304" pitchFamily="18" charset="0"/>
                <a:cs typeface="Times New Roman" panose="02020603050405020304" pitchFamily="18" charset="0"/>
              </a:rPr>
              <a:t>33 ore annue</a:t>
            </a:r>
            <a:r>
              <a:rPr lang="it-IT" sz="2400" i="1" dirty="0">
                <a:latin typeface="Times New Roman" panose="02020603050405020304" pitchFamily="18" charset="0"/>
                <a:cs typeface="Times New Roman" panose="02020603050405020304" pitchFamily="18" charset="0"/>
              </a:rPr>
              <a:t>, </a:t>
            </a:r>
            <a:r>
              <a:rPr lang="it-IT" sz="2400" i="1" u="sng" dirty="0">
                <a:latin typeface="Times New Roman" panose="02020603050405020304" pitchFamily="18" charset="0"/>
                <a:cs typeface="Times New Roman" panose="02020603050405020304" pitchFamily="18" charset="0"/>
              </a:rPr>
              <a:t>da svolgersi nell'ambito del monte orario obbligatorio previsto dagli ordinamenti vigenti</a:t>
            </a:r>
            <a:r>
              <a:rPr lang="it-IT" sz="2400" i="1" dirty="0">
                <a:latin typeface="Times New Roman" panose="02020603050405020304" pitchFamily="18" charset="0"/>
                <a:cs typeface="Times New Roman" panose="02020603050405020304" pitchFamily="18" charset="0"/>
              </a:rPr>
              <a:t>. Per raggiungere il predetto orario gli istituti scolastici possono avvalersi della quota di autonomia utile per modificare il curricolo</a:t>
            </a:r>
            <a:r>
              <a:rPr lang="it-IT" sz="2400" i="1" dirty="0" smtClean="0">
                <a:latin typeface="Times New Roman" panose="02020603050405020304" pitchFamily="18" charset="0"/>
                <a:cs typeface="Times New Roman" panose="02020603050405020304" pitchFamily="18" charset="0"/>
              </a:rPr>
              <a:t>».</a:t>
            </a:r>
          </a:p>
          <a:p>
            <a:endParaRPr lang="it-IT" sz="2400" dirty="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D.M. 35/2020 </a:t>
            </a:r>
            <a:r>
              <a:rPr lang="it-IT" sz="2400" dirty="0" err="1" smtClean="0">
                <a:latin typeface="Times New Roman" panose="02020603050405020304" pitchFamily="18" charset="0"/>
                <a:cs typeface="Times New Roman" panose="02020603050405020304" pitchFamily="18" charset="0"/>
              </a:rPr>
              <a:t>All</a:t>
            </a:r>
            <a:r>
              <a:rPr lang="it-IT" sz="2400" dirty="0" smtClean="0">
                <a:latin typeface="Times New Roman" panose="02020603050405020304" pitchFamily="18" charset="0"/>
                <a:cs typeface="Times New Roman" panose="02020603050405020304" pitchFamily="18" charset="0"/>
              </a:rPr>
              <a:t>. A: </a:t>
            </a:r>
            <a:r>
              <a:rPr lang="it-IT" sz="2400" i="1"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La Legge prevede che all’insegnamento dell’educazione civica siano dedicate </a:t>
            </a:r>
            <a:r>
              <a:rPr lang="it-IT" sz="2400" b="1" i="1" dirty="0">
                <a:latin typeface="Times New Roman" panose="02020603050405020304" pitchFamily="18" charset="0"/>
                <a:cs typeface="Times New Roman" panose="02020603050405020304" pitchFamily="18" charset="0"/>
              </a:rPr>
              <a:t>non meno di 33 ore per ciascun anno scolastico</a:t>
            </a:r>
            <a:r>
              <a:rPr lang="it-IT" sz="2400" i="1" dirty="0" smtClean="0">
                <a:latin typeface="Times New Roman" panose="02020603050405020304" pitchFamily="18" charset="0"/>
                <a:cs typeface="Times New Roman" panose="02020603050405020304" pitchFamily="18" charset="0"/>
              </a:rPr>
              <a:t>.» </a:t>
            </a:r>
          </a:p>
          <a:p>
            <a:endParaRPr lang="it-IT" sz="2400" i="1" dirty="0">
              <a:latin typeface="Times New Roman" panose="02020603050405020304" pitchFamily="18" charset="0"/>
              <a:cs typeface="Times New Roman" panose="02020603050405020304" pitchFamily="18" charset="0"/>
            </a:endParaRPr>
          </a:p>
          <a:p>
            <a:endParaRPr lang="it-IT" sz="2400" i="1" dirty="0">
              <a:latin typeface="Times New Roman" panose="02020603050405020304" pitchFamily="18" charset="0"/>
              <a:cs typeface="Times New Roman" panose="02020603050405020304" pitchFamily="18" charset="0"/>
            </a:endParaRPr>
          </a:p>
        </p:txBody>
      </p:sp>
      <p:pic>
        <p:nvPicPr>
          <p:cNvPr id="4098" name="Picture 2" descr="disegno-di-orologio-a-parete-colorato - Acqualife Stezz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265" y="4509849"/>
            <a:ext cx="2700997" cy="183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4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231840"/>
            <a:ext cx="11917680" cy="2677656"/>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PERSONALE DOCENTE COINVOLTO</a:t>
            </a:r>
          </a:p>
          <a:p>
            <a:endParaRPr lang="it-IT" sz="2400" dirty="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L. 92/2019 Art</a:t>
            </a:r>
            <a:r>
              <a:rPr lang="it-IT" sz="2400" dirty="0">
                <a:latin typeface="Times New Roman" panose="02020603050405020304" pitchFamily="18" charset="0"/>
                <a:cs typeface="Times New Roman" panose="02020603050405020304" pitchFamily="18" charset="0"/>
              </a:rPr>
              <a:t>. 2 comma </a:t>
            </a:r>
            <a:r>
              <a:rPr lang="it-IT" sz="2400" dirty="0" smtClean="0">
                <a:latin typeface="Times New Roman" panose="02020603050405020304" pitchFamily="18" charset="0"/>
                <a:cs typeface="Times New Roman" panose="02020603050405020304" pitchFamily="18" charset="0"/>
              </a:rPr>
              <a:t>8: </a:t>
            </a:r>
            <a:r>
              <a:rPr lang="it-IT" sz="2400" i="1" dirty="0" smtClean="0">
                <a:latin typeface="Times New Roman" panose="02020603050405020304" pitchFamily="18" charset="0"/>
                <a:cs typeface="Times New Roman" panose="02020603050405020304" pitchFamily="18" charset="0"/>
              </a:rPr>
              <a:t>«Dall'attuazione </a:t>
            </a:r>
            <a:r>
              <a:rPr lang="it-IT" sz="2400" i="1" dirty="0">
                <a:latin typeface="Times New Roman" panose="02020603050405020304" pitchFamily="18" charset="0"/>
                <a:cs typeface="Times New Roman" panose="02020603050405020304" pitchFamily="18" charset="0"/>
              </a:rPr>
              <a:t>del presente articolo </a:t>
            </a:r>
            <a:r>
              <a:rPr lang="it-IT" sz="2400" b="1" i="1" dirty="0">
                <a:latin typeface="Times New Roman" panose="02020603050405020304" pitchFamily="18" charset="0"/>
                <a:cs typeface="Times New Roman" panose="02020603050405020304" pitchFamily="18" charset="0"/>
              </a:rPr>
              <a:t>non devono derivare incrementi o modifiche dell'organico del personale scolastico</a:t>
            </a:r>
            <a:r>
              <a:rPr lang="it-IT" sz="2400" i="1" dirty="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né ore </a:t>
            </a:r>
            <a:r>
              <a:rPr lang="it-IT" sz="2400" i="1" dirty="0">
                <a:latin typeface="Times New Roman" panose="02020603050405020304" pitchFamily="18" charset="0"/>
                <a:cs typeface="Times New Roman" panose="02020603050405020304" pitchFamily="18" charset="0"/>
              </a:rPr>
              <a:t>d'insegnamento eccedenti rispetto all'orario obbligatorio previsto dagli ordinamenti vigenti</a:t>
            </a:r>
            <a:r>
              <a:rPr lang="it-IT" sz="2400" i="1"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endParaRPr lang="it-IT" sz="2400" i="1" dirty="0">
              <a:latin typeface="Times New Roman" panose="02020603050405020304" pitchFamily="18" charset="0"/>
              <a:cs typeface="Times New Roman" panose="02020603050405020304" pitchFamily="18" charset="0"/>
            </a:endParaRPr>
          </a:p>
        </p:txBody>
      </p:sp>
      <p:pic>
        <p:nvPicPr>
          <p:cNvPr id="3" name="Picture 9" descr="scuolatt6.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317" y="4290646"/>
            <a:ext cx="1923680" cy="1715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32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5988" y="154745"/>
            <a:ext cx="11917680" cy="6001643"/>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CCORDINAMENTO E INSEGNAMENTO DELL’ED. CIVICA (1)</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 92/2019 Art. 2 comma 5: </a:t>
            </a:r>
            <a:r>
              <a:rPr lang="it-IT" sz="2400" i="1" dirty="0">
                <a:latin typeface="Times New Roman" panose="02020603050405020304" pitchFamily="18" charset="0"/>
                <a:cs typeface="Times New Roman" panose="02020603050405020304" pitchFamily="18" charset="0"/>
              </a:rPr>
              <a:t>«Per ciascuna classe è individuato, </a:t>
            </a:r>
            <a:r>
              <a:rPr lang="it-IT" sz="2400" b="1" i="1" dirty="0">
                <a:latin typeface="Times New Roman" panose="02020603050405020304" pitchFamily="18" charset="0"/>
                <a:cs typeface="Times New Roman" panose="02020603050405020304" pitchFamily="18" charset="0"/>
              </a:rPr>
              <a:t>tra i docenti a cui è affidato l'insegnamento dell’educazione civica</a:t>
            </a:r>
            <a:r>
              <a:rPr lang="it-IT" sz="2400" i="1" dirty="0">
                <a:latin typeface="Times New Roman" panose="02020603050405020304" pitchFamily="18" charset="0"/>
                <a:cs typeface="Times New Roman" panose="02020603050405020304" pitchFamily="18" charset="0"/>
              </a:rPr>
              <a:t>, un</a:t>
            </a:r>
            <a:r>
              <a:rPr lang="it-IT" sz="2400" b="1" i="1" dirty="0">
                <a:latin typeface="Times New Roman" panose="02020603050405020304" pitchFamily="18" charset="0"/>
                <a:cs typeface="Times New Roman" panose="02020603050405020304" pitchFamily="18" charset="0"/>
              </a:rPr>
              <a:t> docente con compiti di coordinamento».</a:t>
            </a:r>
          </a:p>
          <a:p>
            <a:endParaRPr lang="it-IT" sz="2400"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DM 35/2020 </a:t>
            </a:r>
            <a:r>
              <a:rPr lang="it-IT" sz="2400" dirty="0" err="1" smtClean="0">
                <a:latin typeface="Times New Roman" panose="02020603050405020304" pitchFamily="18" charset="0"/>
                <a:cs typeface="Times New Roman" panose="02020603050405020304" pitchFamily="18" charset="0"/>
              </a:rPr>
              <a:t>All</a:t>
            </a:r>
            <a:r>
              <a:rPr lang="it-IT" sz="2400" dirty="0" smtClean="0">
                <a:latin typeface="Times New Roman" panose="02020603050405020304" pitchFamily="18" charset="0"/>
                <a:cs typeface="Times New Roman" panose="02020603050405020304" pitchFamily="18" charset="0"/>
              </a:rPr>
              <a:t>. A: «</a:t>
            </a:r>
            <a:r>
              <a:rPr lang="it-IT" sz="2400" i="1" dirty="0" smtClean="0">
                <a:solidFill>
                  <a:srgbClr val="000000"/>
                </a:solidFill>
                <a:latin typeface="Times New Roman" panose="02020603050405020304" pitchFamily="18" charset="0"/>
                <a:cs typeface="Times New Roman" panose="02020603050405020304" pitchFamily="18" charset="0"/>
              </a:rPr>
              <a:t>In </a:t>
            </a:r>
            <a:r>
              <a:rPr lang="it-IT" sz="2400" i="1" dirty="0">
                <a:solidFill>
                  <a:srgbClr val="000000"/>
                </a:solidFill>
                <a:latin typeface="Times New Roman" panose="02020603050405020304" pitchFamily="18" charset="0"/>
                <a:cs typeface="Times New Roman" panose="02020603050405020304" pitchFamily="18" charset="0"/>
              </a:rPr>
              <a:t>via ordinaria esse </a:t>
            </a:r>
            <a:r>
              <a:rPr lang="it-IT" sz="2400" dirty="0" smtClean="0">
                <a:solidFill>
                  <a:srgbClr val="000000"/>
                </a:solidFill>
                <a:latin typeface="Times New Roman" panose="02020603050405020304" pitchFamily="18" charset="0"/>
                <a:cs typeface="Times New Roman" panose="02020603050405020304" pitchFamily="18" charset="0"/>
              </a:rPr>
              <a:t>[le ore]</a:t>
            </a:r>
            <a:r>
              <a:rPr lang="it-IT" sz="2400" b="1" i="1" dirty="0" smtClean="0">
                <a:solidFill>
                  <a:srgbClr val="000000"/>
                </a:solidFill>
                <a:latin typeface="Times New Roman" panose="02020603050405020304" pitchFamily="18" charset="0"/>
                <a:cs typeface="Times New Roman" panose="02020603050405020304" pitchFamily="18" charset="0"/>
              </a:rPr>
              <a:t>sono </a:t>
            </a:r>
            <a:r>
              <a:rPr lang="it-IT" sz="2400" b="1" i="1" dirty="0">
                <a:solidFill>
                  <a:srgbClr val="000000"/>
                </a:solidFill>
                <a:latin typeface="Times New Roman" panose="02020603050405020304" pitchFamily="18" charset="0"/>
                <a:cs typeface="Times New Roman" panose="02020603050405020304" pitchFamily="18" charset="0"/>
              </a:rPr>
              <a:t>svolte</a:t>
            </a:r>
            <a:r>
              <a:rPr lang="it-IT" sz="2400" i="1" dirty="0">
                <a:solidFill>
                  <a:srgbClr val="000000"/>
                </a:solidFill>
                <a:latin typeface="Times New Roman" panose="02020603050405020304" pitchFamily="18" charset="0"/>
                <a:cs typeface="Times New Roman" panose="02020603050405020304" pitchFamily="18" charset="0"/>
              </a:rPr>
              <a:t>, nell’ambito della declinazione annuale delle attività didattiche, </a:t>
            </a:r>
            <a:r>
              <a:rPr lang="it-IT" sz="2400" b="1" i="1" dirty="0">
                <a:solidFill>
                  <a:srgbClr val="000000"/>
                </a:solidFill>
                <a:latin typeface="Times New Roman" panose="02020603050405020304" pitchFamily="18" charset="0"/>
                <a:cs typeface="Times New Roman" panose="02020603050405020304" pitchFamily="18" charset="0"/>
              </a:rPr>
              <a:t>da uno o più docenti della classe o del Consiglio di Classe </a:t>
            </a:r>
            <a:r>
              <a:rPr lang="it-IT" sz="2400" i="1" dirty="0">
                <a:solidFill>
                  <a:srgbClr val="000000"/>
                </a:solidFill>
                <a:latin typeface="Times New Roman" panose="02020603050405020304" pitchFamily="18" charset="0"/>
                <a:cs typeface="Times New Roman" panose="02020603050405020304" pitchFamily="18" charset="0"/>
              </a:rPr>
              <a:t>cui l’insegnamento è affidato con delibera del Collegio dei docenti su proposta degli stessi docenti della classe o del consiglio di classe. </a:t>
            </a:r>
            <a:endParaRPr lang="it-IT" sz="2400" i="1" dirty="0" smtClean="0">
              <a:solidFill>
                <a:srgbClr val="000000"/>
              </a:solidFill>
              <a:latin typeface="Times New Roman" panose="02020603050405020304" pitchFamily="18" charset="0"/>
              <a:cs typeface="Times New Roman" panose="02020603050405020304" pitchFamily="18" charset="0"/>
            </a:endParaRPr>
          </a:p>
          <a:p>
            <a:r>
              <a:rPr lang="it-IT" sz="2400" i="1" dirty="0">
                <a:latin typeface="Times New Roman" panose="02020603050405020304" pitchFamily="18" charset="0"/>
                <a:cs typeface="Times New Roman" panose="02020603050405020304" pitchFamily="18" charset="0"/>
              </a:rPr>
              <a:t>Qualora invece, ricorrendo le necessarie condizioni di invarianza di organico, l’insegnamento dell’educazione civica dovesse rientrare nell’utilizzo della quota di autonomia del 20%, configurandosi così uno spazio apposito nell’ambito dell’orario settimanale alla stregua delle discipline del curricolo, ciò non dovrà comunque pregiudicare la trasversalità e la corresponsabilità collegiale dell’insegnamento all’interno del team docente e del Consiglio di Classe</a:t>
            </a:r>
            <a:r>
              <a:rPr lang="it-IT" sz="2400" i="1" dirty="0" smtClean="0">
                <a:latin typeface="Times New Roman" panose="02020603050405020304" pitchFamily="18" charset="0"/>
                <a:cs typeface="Times New Roman" panose="02020603050405020304" pitchFamily="18" charset="0"/>
              </a:rPr>
              <a:t>.»</a:t>
            </a:r>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970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4123" y="196947"/>
            <a:ext cx="11917680" cy="4524315"/>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INSEGNAMENTO DELL’ED. CIVICA (2)</a:t>
            </a:r>
          </a:p>
          <a:p>
            <a:endParaRPr lang="it-IT" sz="2400" dirty="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DM 35/2020 </a:t>
            </a:r>
            <a:r>
              <a:rPr lang="it-IT" sz="2400" dirty="0" err="1" smtClean="0">
                <a:latin typeface="Times New Roman" panose="02020603050405020304" pitchFamily="18" charset="0"/>
                <a:cs typeface="Times New Roman" panose="02020603050405020304" pitchFamily="18" charset="0"/>
              </a:rPr>
              <a:t>All</a:t>
            </a:r>
            <a:r>
              <a:rPr lang="it-IT" sz="2400" dirty="0" smtClean="0">
                <a:latin typeface="Times New Roman" panose="02020603050405020304" pitchFamily="18" charset="0"/>
                <a:cs typeface="Times New Roman" panose="02020603050405020304" pitchFamily="18" charset="0"/>
              </a:rPr>
              <a:t>. A:</a:t>
            </a:r>
          </a:p>
          <a:p>
            <a:endParaRPr lang="it-IT" sz="2400" i="1" dirty="0" smtClean="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CASO 1) «</a:t>
            </a:r>
            <a:r>
              <a:rPr lang="it-IT" sz="2400" i="1" dirty="0" smtClean="0">
                <a:latin typeface="Times New Roman" panose="02020603050405020304" pitchFamily="18" charset="0"/>
                <a:cs typeface="Times New Roman" panose="02020603050405020304" pitchFamily="18" charset="0"/>
              </a:rPr>
              <a:t>Qualora </a:t>
            </a:r>
            <a:r>
              <a:rPr lang="it-IT" sz="2400" i="1" dirty="0">
                <a:latin typeface="Times New Roman" panose="02020603050405020304" pitchFamily="18" charset="0"/>
                <a:cs typeface="Times New Roman" panose="02020603050405020304" pitchFamily="18" charset="0"/>
              </a:rPr>
              <a:t>il </a:t>
            </a:r>
            <a:r>
              <a:rPr lang="it-IT" sz="2400" b="1" i="1" dirty="0">
                <a:latin typeface="Times New Roman" panose="02020603050405020304" pitchFamily="18" charset="0"/>
                <a:cs typeface="Times New Roman" panose="02020603050405020304" pitchFamily="18" charset="0"/>
              </a:rPr>
              <a:t>docente abilitato nelle discipline giuridico-economiche sia contitolare </a:t>
            </a:r>
            <a:r>
              <a:rPr lang="it-IT" sz="2400" i="1" dirty="0">
                <a:latin typeface="Times New Roman" panose="02020603050405020304" pitchFamily="18" charset="0"/>
                <a:cs typeface="Times New Roman" panose="02020603050405020304" pitchFamily="18" charset="0"/>
              </a:rPr>
              <a:t>nel Consiglio di Classe, negli istituti superiori nel cui curricolo siano presenti gli insegnamenti dell’area giuridico-economica, </a:t>
            </a:r>
            <a:r>
              <a:rPr lang="it-IT" sz="2400" b="1" i="1" dirty="0">
                <a:latin typeface="Times New Roman" panose="02020603050405020304" pitchFamily="18" charset="0"/>
                <a:cs typeface="Times New Roman" panose="02020603050405020304" pitchFamily="18" charset="0"/>
              </a:rPr>
              <a:t>gli sarà affidato l’insegnamento di educazione civica, di cui curerà il coordinamento</a:t>
            </a:r>
            <a:r>
              <a:rPr lang="it-IT" sz="2400" i="1" dirty="0">
                <a:latin typeface="Times New Roman" panose="02020603050405020304" pitchFamily="18" charset="0"/>
                <a:cs typeface="Times New Roman" panose="02020603050405020304" pitchFamily="18" charset="0"/>
              </a:rPr>
              <a:t>, fermo restando il </a:t>
            </a:r>
            <a:r>
              <a:rPr lang="it-IT" sz="2400" b="1" i="1" dirty="0">
                <a:latin typeface="Times New Roman" panose="02020603050405020304" pitchFamily="18" charset="0"/>
                <a:cs typeface="Times New Roman" panose="02020603050405020304" pitchFamily="18" charset="0"/>
              </a:rPr>
              <a:t>coinvolgimento degli altri docenti </a:t>
            </a:r>
            <a:r>
              <a:rPr lang="it-IT" sz="2400" i="1" dirty="0">
                <a:latin typeface="Times New Roman" panose="02020603050405020304" pitchFamily="18" charset="0"/>
                <a:cs typeface="Times New Roman" panose="02020603050405020304" pitchFamily="18" charset="0"/>
              </a:rPr>
              <a:t>competenti per i diversi obiettivi/risultati di apprendimento condivisi in sede di programmazione dai rispettivi Consigli di classe</a:t>
            </a:r>
            <a:r>
              <a:rPr lang="it-IT" sz="2400" i="1" dirty="0" smtClean="0">
                <a:latin typeface="Times New Roman" panose="02020603050405020304" pitchFamily="18" charset="0"/>
                <a:cs typeface="Times New Roman" panose="02020603050405020304" pitchFamily="18" charset="0"/>
              </a:rPr>
              <a:t>.»</a:t>
            </a:r>
          </a:p>
          <a:p>
            <a:endParaRPr lang="it-IT" sz="2400" dirty="0">
              <a:latin typeface="Times New Roman" panose="02020603050405020304" pitchFamily="18" charset="0"/>
              <a:cs typeface="Times New Roman" panose="02020603050405020304" pitchFamily="18" charset="0"/>
            </a:endParaRPr>
          </a:p>
          <a:p>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75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920" y="112542"/>
            <a:ext cx="11917680" cy="6001643"/>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INSEGNAMENTO DELL’ED. CIVICA (2)</a:t>
            </a:r>
          </a:p>
          <a:p>
            <a:endParaRPr lang="it-IT" sz="2400" dirty="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DM 35/2020 </a:t>
            </a:r>
            <a:r>
              <a:rPr lang="it-IT" sz="2400" dirty="0" err="1" smtClean="0">
                <a:latin typeface="Times New Roman" panose="02020603050405020304" pitchFamily="18" charset="0"/>
                <a:cs typeface="Times New Roman" panose="02020603050405020304" pitchFamily="18" charset="0"/>
              </a:rPr>
              <a:t>All</a:t>
            </a:r>
            <a:r>
              <a:rPr lang="it-IT" sz="2400" dirty="0" smtClean="0">
                <a:latin typeface="Times New Roman" panose="02020603050405020304" pitchFamily="18" charset="0"/>
                <a:cs typeface="Times New Roman" panose="02020603050405020304" pitchFamily="18" charset="0"/>
              </a:rPr>
              <a:t>. A:</a:t>
            </a:r>
          </a:p>
          <a:p>
            <a:endParaRPr lang="it-IT" sz="2400" i="1" dirty="0" smtClean="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CASO 2) «</a:t>
            </a:r>
            <a:r>
              <a:rPr lang="it-IT" sz="2400" i="1" dirty="0" smtClean="0">
                <a:latin typeface="Times New Roman" panose="02020603050405020304" pitchFamily="18" charset="0"/>
                <a:cs typeface="Times New Roman" panose="02020603050405020304" pitchFamily="18" charset="0"/>
              </a:rPr>
              <a:t>Qualora </a:t>
            </a:r>
            <a:r>
              <a:rPr lang="it-IT" sz="2400" i="1" dirty="0">
                <a:latin typeface="Times New Roman" panose="02020603050405020304" pitchFamily="18" charset="0"/>
                <a:cs typeface="Times New Roman" panose="02020603050405020304" pitchFamily="18" charset="0"/>
              </a:rPr>
              <a:t>il docente abilitato nelle discipline </a:t>
            </a:r>
            <a:r>
              <a:rPr lang="it-IT" sz="2400" i="1" dirty="0" smtClean="0">
                <a:latin typeface="Times New Roman" panose="02020603050405020304" pitchFamily="18" charset="0"/>
                <a:cs typeface="Times New Roman" panose="02020603050405020304" pitchFamily="18" charset="0"/>
              </a:rPr>
              <a:t>giuridico-economiche </a:t>
            </a:r>
            <a:r>
              <a:rPr lang="it-IT" sz="2400" b="1" i="1" dirty="0" smtClean="0">
                <a:latin typeface="Times New Roman" panose="02020603050405020304" pitchFamily="18" charset="0"/>
                <a:cs typeface="Times New Roman" panose="02020603050405020304" pitchFamily="18" charset="0"/>
              </a:rPr>
              <a:t>sia presente in organico dell’autonomia ma NON sia già contitolare del Consiglio di Classe</a:t>
            </a:r>
            <a:r>
              <a:rPr lang="it-IT" sz="2400" i="1" dirty="0" smtClean="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egli potrà assumere il </a:t>
            </a:r>
            <a:r>
              <a:rPr lang="it-IT" sz="2400" b="1" i="1" dirty="0">
                <a:latin typeface="Times New Roman" panose="02020603050405020304" pitchFamily="18" charset="0"/>
                <a:cs typeface="Times New Roman" panose="02020603050405020304" pitchFamily="18" charset="0"/>
              </a:rPr>
              <a:t>coordinamento</a:t>
            </a:r>
            <a:r>
              <a:rPr lang="it-IT" sz="2400" i="1" dirty="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della </a:t>
            </a:r>
            <a:r>
              <a:rPr lang="it-IT" sz="2400" i="1" dirty="0">
                <a:latin typeface="Times New Roman" panose="02020603050405020304" pitchFamily="18" charset="0"/>
                <a:cs typeface="Times New Roman" panose="02020603050405020304" pitchFamily="18" charset="0"/>
              </a:rPr>
              <a:t>disciplina per una o più classi, fatta salva la necessità che in esse si crei uno spazio settimanale in cui, anche </a:t>
            </a:r>
            <a:r>
              <a:rPr lang="it-IT" sz="2400" b="1" i="1" dirty="0">
                <a:latin typeface="Times New Roman" panose="02020603050405020304" pitchFamily="18" charset="0"/>
                <a:cs typeface="Times New Roman" panose="02020603050405020304" pitchFamily="18" charset="0"/>
              </a:rPr>
              <a:t>in compresenza con altri docenti, possa procedere alla didattica dell’educazione civica</a:t>
            </a:r>
            <a:r>
              <a:rPr lang="it-IT" sz="2400" i="1" dirty="0">
                <a:latin typeface="Times New Roman" panose="02020603050405020304" pitchFamily="18" charset="0"/>
                <a:cs typeface="Times New Roman" panose="02020603050405020304" pitchFamily="18" charset="0"/>
              </a:rPr>
              <a:t> all’interno della quota oraria settimanale, o all’interno della quota di autonomia eventualmente attivata, nelle modalità approvate dal Collegio dei docenti. </a:t>
            </a:r>
          </a:p>
          <a:p>
            <a:r>
              <a:rPr lang="it-IT" sz="2400" i="1" dirty="0">
                <a:latin typeface="Times New Roman" panose="02020603050405020304" pitchFamily="18" charset="0"/>
                <a:cs typeface="Times New Roman" panose="02020603050405020304" pitchFamily="18" charset="0"/>
              </a:rPr>
              <a:t>Ricorrendo questa casistica, il coordinatore dell’educazione civica, in quanto titolare di un insegnamento aggiuntivo, entra a far parte a pieno titolo del Consiglio o dei Consigli di Classe in cui opera</a:t>
            </a:r>
            <a:r>
              <a:rPr lang="it-IT" sz="2400" i="1" dirty="0" smtClean="0">
                <a:latin typeface="Times New Roman" panose="02020603050405020304" pitchFamily="18" charset="0"/>
                <a:cs typeface="Times New Roman" panose="02020603050405020304" pitchFamily="18" charset="0"/>
              </a:rPr>
              <a:t>.» </a:t>
            </a:r>
            <a:endParaRPr lang="it-IT" sz="2400" i="1"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268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2880" y="124331"/>
            <a:ext cx="11826240" cy="2677656"/>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INSEGNAMENTO </a:t>
            </a:r>
            <a:r>
              <a:rPr lang="it-IT" sz="2400" b="1" dirty="0">
                <a:latin typeface="Times New Roman" panose="02020603050405020304" pitchFamily="18" charset="0"/>
                <a:cs typeface="Times New Roman" panose="02020603050405020304" pitchFamily="18" charset="0"/>
              </a:rPr>
              <a:t>DELL’ED. </a:t>
            </a:r>
            <a:r>
              <a:rPr lang="it-IT" sz="2400" b="1" dirty="0" smtClean="0">
                <a:latin typeface="Times New Roman" panose="02020603050405020304" pitchFamily="18" charset="0"/>
                <a:cs typeface="Times New Roman" panose="02020603050405020304" pitchFamily="18" charset="0"/>
              </a:rPr>
              <a:t>CIVICA (3)</a:t>
            </a:r>
            <a:endParaRPr lang="it-IT" sz="2400" b="1" dirty="0">
              <a:latin typeface="Times New Roman" panose="02020603050405020304" pitchFamily="18" charset="0"/>
              <a:cs typeface="Times New Roman" panose="02020603050405020304" pitchFamily="18" charset="0"/>
            </a:endParaRPr>
          </a:p>
          <a:p>
            <a:endParaRPr lang="it-IT" sz="2400" dirty="0" smtClean="0">
              <a:latin typeface="Times New Roman" panose="02020603050405020304" pitchFamily="18" charset="0"/>
              <a:cs typeface="Times New Roman" panose="02020603050405020304" pitchFamily="18" charset="0"/>
            </a:endParaRPr>
          </a:p>
          <a:p>
            <a:r>
              <a:rPr lang="it-IT" sz="2400" dirty="0" smtClean="0">
                <a:solidFill>
                  <a:srgbClr val="000000"/>
                </a:solidFill>
                <a:latin typeface="Times New Roman" panose="02020603050405020304" pitchFamily="18" charset="0"/>
                <a:cs typeface="Times New Roman" panose="02020603050405020304" pitchFamily="18" charset="0"/>
              </a:rPr>
              <a:t>CASO 3: </a:t>
            </a:r>
            <a:r>
              <a:rPr lang="it-IT" sz="2400" i="1" dirty="0" smtClean="0">
                <a:solidFill>
                  <a:srgbClr val="000000"/>
                </a:solidFill>
                <a:latin typeface="Times New Roman" panose="02020603050405020304" pitchFamily="18" charset="0"/>
                <a:cs typeface="Times New Roman" panose="02020603050405020304" pitchFamily="18" charset="0"/>
              </a:rPr>
              <a:t>«Nel </a:t>
            </a:r>
            <a:r>
              <a:rPr lang="it-IT" sz="2400" i="1" dirty="0">
                <a:solidFill>
                  <a:srgbClr val="000000"/>
                </a:solidFill>
                <a:latin typeface="Times New Roman" panose="02020603050405020304" pitchFamily="18" charset="0"/>
                <a:cs typeface="Times New Roman" panose="02020603050405020304" pitchFamily="18" charset="0"/>
              </a:rPr>
              <a:t>caso </a:t>
            </a:r>
            <a:r>
              <a:rPr lang="it-IT" sz="2400" b="1" i="1" dirty="0">
                <a:solidFill>
                  <a:srgbClr val="000000"/>
                </a:solidFill>
                <a:latin typeface="Times New Roman" panose="02020603050405020304" pitchFamily="18" charset="0"/>
                <a:cs typeface="Times New Roman" panose="02020603050405020304" pitchFamily="18" charset="0"/>
              </a:rPr>
              <a:t>in cui </a:t>
            </a:r>
            <a:r>
              <a:rPr lang="it-IT" sz="2400" b="1" i="1" dirty="0" smtClean="0">
                <a:solidFill>
                  <a:srgbClr val="000000"/>
                </a:solidFill>
                <a:latin typeface="Times New Roman" panose="02020603050405020304" pitchFamily="18" charset="0"/>
                <a:cs typeface="Times New Roman" panose="02020603050405020304" pitchFamily="18" charset="0"/>
              </a:rPr>
              <a:t>NON </a:t>
            </a:r>
            <a:r>
              <a:rPr lang="it-IT" sz="2400" b="1" i="1" dirty="0">
                <a:solidFill>
                  <a:srgbClr val="000000"/>
                </a:solidFill>
                <a:latin typeface="Times New Roman" panose="02020603050405020304" pitchFamily="18" charset="0"/>
                <a:cs typeface="Times New Roman" panose="02020603050405020304" pitchFamily="18" charset="0"/>
              </a:rPr>
              <a:t>vi siano nell’istituto docenti abilitati all’insegnamento delle discipline giuridico-economiche, </a:t>
            </a:r>
            <a:r>
              <a:rPr lang="it-IT" sz="2400" i="1" dirty="0">
                <a:solidFill>
                  <a:srgbClr val="000000"/>
                </a:solidFill>
                <a:latin typeface="Times New Roman" panose="02020603050405020304" pitchFamily="18" charset="0"/>
                <a:cs typeface="Times New Roman" panose="02020603050405020304" pitchFamily="18" charset="0"/>
              </a:rPr>
              <a:t>l’insegnamento di educazione civica </a:t>
            </a:r>
            <a:r>
              <a:rPr lang="it-IT" sz="2400" b="1" i="1" dirty="0">
                <a:solidFill>
                  <a:srgbClr val="000000"/>
                </a:solidFill>
                <a:latin typeface="Times New Roman" panose="02020603050405020304" pitchFamily="18" charset="0"/>
                <a:cs typeface="Times New Roman" panose="02020603050405020304" pitchFamily="18" charset="0"/>
              </a:rPr>
              <a:t>sarà attribuito in contitolarità a più docenti</a:t>
            </a:r>
            <a:r>
              <a:rPr lang="it-IT" sz="2400" i="1" dirty="0">
                <a:solidFill>
                  <a:srgbClr val="000000"/>
                </a:solidFill>
                <a:latin typeface="Times New Roman" panose="02020603050405020304" pitchFamily="18" charset="0"/>
                <a:cs typeface="Times New Roman" panose="02020603050405020304" pitchFamily="18" charset="0"/>
              </a:rPr>
              <a:t>, competenti per i diversi obiettivi/risultati di apprendimento condivisi in sede di programmazione dai rispettivi Consigli di classe</a:t>
            </a:r>
            <a:r>
              <a:rPr lang="it-IT" sz="2400" i="1" dirty="0" smtClean="0">
                <a:solidFill>
                  <a:srgbClr val="000000"/>
                </a:solidFill>
                <a:latin typeface="Times New Roman" panose="02020603050405020304" pitchFamily="18" charset="0"/>
                <a:cs typeface="Times New Roman" panose="02020603050405020304" pitchFamily="18" charset="0"/>
              </a:rPr>
              <a:t>.</a:t>
            </a:r>
          </a:p>
          <a:p>
            <a:r>
              <a:rPr lang="it-IT" sz="2400" i="1" dirty="0" smtClean="0">
                <a:solidFill>
                  <a:srgbClr val="000000"/>
                </a:solidFill>
                <a:latin typeface="Times New Roman" panose="02020603050405020304" pitchFamily="18" charset="0"/>
                <a:cs typeface="Times New Roman" panose="02020603050405020304" pitchFamily="18" charset="0"/>
              </a:rPr>
              <a:t>Il coordinamento </a:t>
            </a:r>
            <a:r>
              <a:rPr lang="it-IT" sz="2400" i="1" dirty="0">
                <a:solidFill>
                  <a:srgbClr val="000000"/>
                </a:solidFill>
                <a:latin typeface="Times New Roman" panose="02020603050405020304" pitchFamily="18" charset="0"/>
                <a:cs typeface="Times New Roman" panose="02020603050405020304" pitchFamily="18" charset="0"/>
              </a:rPr>
              <a:t>sarà affidato ad uno dei docenti contitolari dell’insegnamento.»</a:t>
            </a:r>
          </a:p>
        </p:txBody>
      </p:sp>
    </p:spTree>
    <p:extLst>
      <p:ext uri="{BB962C8B-B14F-4D97-AF65-F5344CB8AC3E}">
        <p14:creationId xmlns:p14="http://schemas.microsoft.com/office/powerpoint/2010/main" val="1091799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2880" y="124331"/>
            <a:ext cx="11826240" cy="2123658"/>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INSEGNAMENTO </a:t>
            </a:r>
            <a:r>
              <a:rPr lang="it-IT" sz="2400" b="1" dirty="0">
                <a:latin typeface="Times New Roman" panose="02020603050405020304" pitchFamily="18" charset="0"/>
                <a:cs typeface="Times New Roman" panose="02020603050405020304" pitchFamily="18" charset="0"/>
              </a:rPr>
              <a:t>DELL’ED. </a:t>
            </a:r>
            <a:r>
              <a:rPr lang="it-IT" sz="2400" b="1" dirty="0" smtClean="0">
                <a:latin typeface="Times New Roman" panose="02020603050405020304" pitchFamily="18" charset="0"/>
                <a:cs typeface="Times New Roman" panose="02020603050405020304" pitchFamily="18" charset="0"/>
              </a:rPr>
              <a:t>CIVICA (4)</a:t>
            </a:r>
          </a:p>
          <a:p>
            <a:endParaRPr lang="it-IT" sz="2400" b="1" dirty="0">
              <a:latin typeface="Times New Roman" panose="02020603050405020304" pitchFamily="18" charset="0"/>
              <a:cs typeface="Times New Roman" panose="02020603050405020304" pitchFamily="18" charset="0"/>
            </a:endParaRPr>
          </a:p>
          <a:p>
            <a:r>
              <a:rPr lang="it-IT" sz="2400" b="1" dirty="0" smtClean="0">
                <a:latin typeface="Times New Roman" panose="02020603050405020304" pitchFamily="18" charset="0"/>
                <a:cs typeface="Times New Roman" panose="02020603050405020304" pitchFamily="18" charset="0"/>
              </a:rPr>
              <a:t>Docenti a cui è affidato l’insegnamento nel Secondo ciclo</a:t>
            </a:r>
          </a:p>
          <a:p>
            <a:r>
              <a:rPr lang="it-IT" sz="1200" i="1" dirty="0">
                <a:latin typeface="Times New Roman" panose="02020603050405020304" pitchFamily="18" charset="0"/>
                <a:cs typeface="Times New Roman" panose="02020603050405020304" pitchFamily="18" charset="0"/>
              </a:rPr>
              <a:t>(L'insegnamento trasversale di Educazione civica - L’introduzione nel curricolo d’istituto e le Linee guida – A cura di Emiliano Barbuto – </a:t>
            </a:r>
            <a:r>
              <a:rPr lang="it-IT" sz="1200" i="1" dirty="0" err="1">
                <a:latin typeface="Times New Roman" panose="02020603050405020304" pitchFamily="18" charset="0"/>
                <a:cs typeface="Times New Roman" panose="02020603050405020304" pitchFamily="18" charset="0"/>
              </a:rPr>
              <a:t>EdiSES</a:t>
            </a:r>
            <a:r>
              <a:rPr lang="it-IT" sz="1200" i="1" dirty="0">
                <a:latin typeface="Times New Roman" panose="02020603050405020304" pitchFamily="18" charset="0"/>
                <a:cs typeface="Times New Roman" panose="02020603050405020304" pitchFamily="18" charset="0"/>
              </a:rPr>
              <a:t>, 2020, p. </a:t>
            </a:r>
            <a:r>
              <a:rPr lang="it-IT" sz="1200" i="1" dirty="0" smtClean="0">
                <a:latin typeface="Times New Roman" panose="02020603050405020304" pitchFamily="18" charset="0"/>
                <a:cs typeface="Times New Roman" panose="02020603050405020304" pitchFamily="18" charset="0"/>
              </a:rPr>
              <a:t>32)</a:t>
            </a:r>
            <a:endParaRPr lang="it-IT" sz="1200" dirty="0">
              <a:latin typeface="Times New Roman" panose="02020603050405020304" pitchFamily="18" charset="0"/>
              <a:cs typeface="Times New Roman" panose="02020603050405020304" pitchFamily="18" charset="0"/>
            </a:endParaRPr>
          </a:p>
          <a:p>
            <a:endParaRPr lang="it-IT" sz="2400" b="1" dirty="0">
              <a:latin typeface="Times New Roman" panose="02020603050405020304" pitchFamily="18" charset="0"/>
              <a:cs typeface="Times New Roman" panose="02020603050405020304" pitchFamily="18" charset="0"/>
            </a:endParaRPr>
          </a:p>
          <a:p>
            <a:endParaRPr lang="it-IT" sz="2400" dirty="0" smtClean="0">
              <a:latin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1413534051"/>
              </p:ext>
            </p:extLst>
          </p:nvPr>
        </p:nvGraphicFramePr>
        <p:xfrm>
          <a:off x="478301" y="2196772"/>
          <a:ext cx="11183816" cy="4252579"/>
        </p:xfrm>
        <a:graphic>
          <a:graphicData uri="http://schemas.openxmlformats.org/drawingml/2006/table">
            <a:tbl>
              <a:tblPr firstRow="1" bandRow="1">
                <a:tableStyleId>{5C22544A-7EE6-4342-B048-85BDC9FD1C3A}</a:tableStyleId>
              </a:tblPr>
              <a:tblGrid>
                <a:gridCol w="5591908">
                  <a:extLst>
                    <a:ext uri="{9D8B030D-6E8A-4147-A177-3AD203B41FA5}">
                      <a16:colId xmlns:a16="http://schemas.microsoft.com/office/drawing/2014/main" val="2930222559"/>
                    </a:ext>
                  </a:extLst>
                </a:gridCol>
                <a:gridCol w="5591908">
                  <a:extLst>
                    <a:ext uri="{9D8B030D-6E8A-4147-A177-3AD203B41FA5}">
                      <a16:colId xmlns:a16="http://schemas.microsoft.com/office/drawing/2014/main" val="301445491"/>
                    </a:ext>
                  </a:extLst>
                </a:gridCol>
              </a:tblGrid>
              <a:tr h="625459">
                <a:tc>
                  <a:txBody>
                    <a:bodyPr/>
                    <a:lstStyle/>
                    <a:p>
                      <a:pPr algn="ctr"/>
                      <a:r>
                        <a:rPr lang="it-IT" sz="2000" dirty="0" smtClean="0">
                          <a:latin typeface="Times New Roman" panose="02020603050405020304" pitchFamily="18" charset="0"/>
                          <a:cs typeface="Times New Roman" panose="02020603050405020304" pitchFamily="18" charset="0"/>
                        </a:rPr>
                        <a:t>Consiglio di classe</a:t>
                      </a:r>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it-IT" sz="2000" dirty="0" smtClean="0">
                          <a:latin typeface="Times New Roman" panose="02020603050405020304" pitchFamily="18" charset="0"/>
                          <a:cs typeface="Times New Roman" panose="02020603050405020304" pitchFamily="18" charset="0"/>
                        </a:rPr>
                        <a:t>Docenti a cui è affidato l’insegnamento</a:t>
                      </a:r>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85347309"/>
                  </a:ext>
                </a:extLst>
              </a:tr>
              <a:tr h="625459">
                <a:tc>
                  <a:txBody>
                    <a:bodyPr/>
                    <a:lstStyle/>
                    <a:p>
                      <a:r>
                        <a:rPr lang="it-IT" sz="2000" dirty="0" smtClean="0">
                          <a:latin typeface="Times New Roman" panose="02020603050405020304" pitchFamily="18" charset="0"/>
                          <a:cs typeface="Times New Roman" panose="02020603050405020304" pitchFamily="18" charset="0"/>
                        </a:rPr>
                        <a:t>Consiglio di classe in cui è presente il docente di discipline giuridiche ed economiche</a:t>
                      </a:r>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BA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smtClean="0">
                          <a:latin typeface="Times New Roman" panose="02020603050405020304" pitchFamily="18" charset="0"/>
                          <a:cs typeface="Times New Roman" panose="02020603050405020304" pitchFamily="18" charset="0"/>
                        </a:rPr>
                        <a:t>Docente di discipline giuridiche ed economiche del Consiglio di classe</a:t>
                      </a:r>
                    </a:p>
                    <a:p>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BADE"/>
                    </a:solidFill>
                  </a:tcPr>
                </a:tc>
                <a:extLst>
                  <a:ext uri="{0D108BD9-81ED-4DB2-BD59-A6C34878D82A}">
                    <a16:rowId xmlns:a16="http://schemas.microsoft.com/office/drawing/2014/main" val="3827481981"/>
                  </a:ext>
                </a:extLst>
              </a:tr>
              <a:tr h="62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smtClean="0">
                          <a:latin typeface="Times New Roman" panose="02020603050405020304" pitchFamily="18" charset="0"/>
                          <a:cs typeface="Times New Roman" panose="02020603050405020304" pitchFamily="18" charset="0"/>
                        </a:rPr>
                        <a:t>Consiglio di classe in cui NON</a:t>
                      </a:r>
                      <a:r>
                        <a:rPr lang="it-IT" sz="2000" baseline="0" dirty="0" smtClean="0">
                          <a:latin typeface="Times New Roman" panose="02020603050405020304" pitchFamily="18" charset="0"/>
                          <a:cs typeface="Times New Roman" panose="02020603050405020304" pitchFamily="18" charset="0"/>
                        </a:rPr>
                        <a:t> è </a:t>
                      </a:r>
                      <a:r>
                        <a:rPr lang="it-IT" sz="2000" dirty="0" smtClean="0">
                          <a:latin typeface="Times New Roman" panose="02020603050405020304" pitchFamily="18" charset="0"/>
                          <a:cs typeface="Times New Roman" panose="02020603050405020304" pitchFamily="18" charset="0"/>
                        </a:rPr>
                        <a:t>presente il docente di discipline giuridiche ed economiche tuttavia</a:t>
                      </a:r>
                      <a:r>
                        <a:rPr lang="it-IT" sz="2000" baseline="0" dirty="0" smtClean="0">
                          <a:latin typeface="Times New Roman" panose="02020603050405020304" pitchFamily="18" charset="0"/>
                          <a:cs typeface="Times New Roman" panose="02020603050405020304" pitchFamily="18" charset="0"/>
                        </a:rPr>
                        <a:t> è presente nell’organico dell’autonomia dell’Istituto un docente </a:t>
                      </a:r>
                      <a:r>
                        <a:rPr lang="it-IT" sz="2000" dirty="0" smtClean="0">
                          <a:latin typeface="Times New Roman" panose="02020603050405020304" pitchFamily="18" charset="0"/>
                          <a:cs typeface="Times New Roman" panose="02020603050405020304" pitchFamily="18" charset="0"/>
                        </a:rPr>
                        <a:t>di discipline giuridiche ed economiche </a:t>
                      </a:r>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smtClean="0">
                          <a:latin typeface="Times New Roman" panose="02020603050405020304" pitchFamily="18" charset="0"/>
                          <a:cs typeface="Times New Roman" panose="02020603050405020304" pitchFamily="18" charset="0"/>
                        </a:rPr>
                        <a:t>Docente di discipline giuridiche ed economiche</a:t>
                      </a:r>
                      <a:r>
                        <a:rPr lang="it-IT" sz="2000" baseline="0" dirty="0" smtClean="0">
                          <a:latin typeface="Times New Roman" panose="02020603050405020304" pitchFamily="18" charset="0"/>
                          <a:cs typeface="Times New Roman" panose="02020603050405020304" pitchFamily="18" charset="0"/>
                        </a:rPr>
                        <a:t> presente in organico che diventa membro del Consiglio di classe</a:t>
                      </a:r>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E1F0"/>
                    </a:solidFill>
                  </a:tcPr>
                </a:tc>
                <a:extLst>
                  <a:ext uri="{0D108BD9-81ED-4DB2-BD59-A6C34878D82A}">
                    <a16:rowId xmlns:a16="http://schemas.microsoft.com/office/drawing/2014/main" val="3198315327"/>
                  </a:ext>
                </a:extLst>
              </a:tr>
              <a:tr h="625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smtClean="0">
                          <a:latin typeface="Times New Roman" panose="02020603050405020304" pitchFamily="18" charset="0"/>
                          <a:cs typeface="Times New Roman" panose="02020603050405020304" pitchFamily="18" charset="0"/>
                        </a:rPr>
                        <a:t>Consiglio di classe di una scuola in cui NON</a:t>
                      </a:r>
                      <a:r>
                        <a:rPr lang="it-IT" sz="2000" baseline="0" dirty="0" smtClean="0">
                          <a:latin typeface="Times New Roman" panose="02020603050405020304" pitchFamily="18" charset="0"/>
                          <a:cs typeface="Times New Roman" panose="02020603050405020304" pitchFamily="18" charset="0"/>
                        </a:rPr>
                        <a:t> è nell’organico dell’autonomia un docente </a:t>
                      </a:r>
                      <a:r>
                        <a:rPr lang="it-IT" sz="2000" dirty="0" smtClean="0">
                          <a:latin typeface="Times New Roman" panose="02020603050405020304" pitchFamily="18" charset="0"/>
                          <a:cs typeface="Times New Roman" panose="02020603050405020304" pitchFamily="18" charset="0"/>
                        </a:rPr>
                        <a:t>di discipline giuridiche ed economiche </a:t>
                      </a:r>
                    </a:p>
                    <a:p>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6FB"/>
                    </a:solidFill>
                  </a:tcPr>
                </a:tc>
                <a:tc>
                  <a:txBody>
                    <a:bodyPr/>
                    <a:lstStyle/>
                    <a:p>
                      <a:r>
                        <a:rPr lang="it-IT" sz="2000" dirty="0" smtClean="0">
                          <a:latin typeface="Times New Roman" panose="02020603050405020304" pitchFamily="18" charset="0"/>
                          <a:cs typeface="Times New Roman" panose="02020603050405020304" pitchFamily="18" charset="0"/>
                        </a:rPr>
                        <a:t>Docenti contitolari dell’insegnamento sulla scorta del curricolo di Educazione civica previsto dall’Istituto</a:t>
                      </a:r>
                      <a:endParaRPr lang="it-IT"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6FB"/>
                    </a:solidFill>
                  </a:tcPr>
                </a:tc>
                <a:extLst>
                  <a:ext uri="{0D108BD9-81ED-4DB2-BD59-A6C34878D82A}">
                    <a16:rowId xmlns:a16="http://schemas.microsoft.com/office/drawing/2014/main" val="2338336081"/>
                  </a:ext>
                </a:extLst>
              </a:tr>
            </a:tbl>
          </a:graphicData>
        </a:graphic>
      </p:graphicFrame>
    </p:spTree>
    <p:extLst>
      <p:ext uri="{BB962C8B-B14F-4D97-AF65-F5344CB8AC3E}">
        <p14:creationId xmlns:p14="http://schemas.microsoft.com/office/powerpoint/2010/main" val="2265820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1149757"/>
            <a:ext cx="11917680" cy="461665"/>
          </a:xfrm>
          <a:prstGeom prst="rect">
            <a:avLst/>
          </a:prstGeom>
        </p:spPr>
        <p:txBody>
          <a:bodyPr wrap="square">
            <a:spAutoFit/>
          </a:bodyPr>
          <a:lstStyle/>
          <a:p>
            <a:endParaRPr lang="it-IT" sz="2400" dirty="0">
              <a:latin typeface="Times New Roman" panose="02020603050405020304" pitchFamily="18" charset="0"/>
              <a:cs typeface="Times New Roman" panose="02020603050405020304" pitchFamily="18" charset="0"/>
            </a:endParaRPr>
          </a:p>
        </p:txBody>
      </p:sp>
      <p:sp>
        <p:nvSpPr>
          <p:cNvPr id="3" name="Rettangolo 2"/>
          <p:cNvSpPr/>
          <p:nvPr/>
        </p:nvSpPr>
        <p:spPr>
          <a:xfrm>
            <a:off x="274320" y="233571"/>
            <a:ext cx="11597640" cy="6001643"/>
          </a:xfrm>
          <a:prstGeom prst="rect">
            <a:avLst/>
          </a:prstGeom>
        </p:spPr>
        <p:txBody>
          <a:bodyPr wrap="square">
            <a:spAutoFit/>
          </a:bodyPr>
          <a:lstStyle/>
          <a:p>
            <a:pPr algn="just"/>
            <a:r>
              <a:rPr lang="it-IT" sz="2400" b="1" dirty="0" smtClean="0">
                <a:latin typeface="Times New Roman" panose="02020603050405020304" pitchFamily="18" charset="0"/>
                <a:cs typeface="Times New Roman" panose="02020603050405020304" pitchFamily="18" charset="0"/>
              </a:rPr>
              <a:t>CURRICOLO DI ED. CIVICA</a:t>
            </a:r>
          </a:p>
          <a:p>
            <a:pPr algn="just"/>
            <a:endParaRPr lang="it-IT" sz="2400" b="1" dirty="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D.M. 35/2020 Art</a:t>
            </a:r>
            <a:r>
              <a:rPr lang="it-IT" sz="2400" dirty="0">
                <a:latin typeface="Times New Roman" panose="02020603050405020304" pitchFamily="18" charset="0"/>
                <a:cs typeface="Times New Roman" panose="02020603050405020304" pitchFamily="18" charset="0"/>
              </a:rPr>
              <a:t>. 2 comma 1: </a:t>
            </a:r>
            <a:r>
              <a:rPr lang="it-IT" sz="2400" dirty="0" smtClean="0">
                <a:latin typeface="Times New Roman" panose="02020603050405020304" pitchFamily="18" charset="0"/>
                <a:cs typeface="Times New Roman" panose="02020603050405020304" pitchFamily="18" charset="0"/>
              </a:rPr>
              <a:t>«</a:t>
            </a:r>
            <a:r>
              <a:rPr lang="it-IT" sz="2400" i="1" dirty="0" smtClean="0">
                <a:latin typeface="Times New Roman" panose="02020603050405020304" pitchFamily="18" charset="0"/>
                <a:cs typeface="Times New Roman" panose="02020603050405020304" pitchFamily="18" charset="0"/>
              </a:rPr>
              <a:t>Per </a:t>
            </a:r>
            <a:r>
              <a:rPr lang="it-IT" sz="2400" i="1" dirty="0">
                <a:latin typeface="Times New Roman" panose="02020603050405020304" pitchFamily="18" charset="0"/>
                <a:cs typeface="Times New Roman" panose="02020603050405020304" pitchFamily="18" charset="0"/>
              </a:rPr>
              <a:t>gli </a:t>
            </a:r>
            <a:r>
              <a:rPr lang="it-IT" sz="2400" b="1" i="1" dirty="0">
                <a:latin typeface="Times New Roman" panose="02020603050405020304" pitchFamily="18" charset="0"/>
                <a:cs typeface="Times New Roman" panose="02020603050405020304" pitchFamily="18" charset="0"/>
              </a:rPr>
              <a:t>anni scolastici 2020/2021, 2021/2022 e 2022/2023 le istituzioni scolastiche</a:t>
            </a:r>
            <a:r>
              <a:rPr lang="it-IT" sz="2400" i="1" dirty="0">
                <a:latin typeface="Times New Roman" panose="02020603050405020304" pitchFamily="18" charset="0"/>
                <a:cs typeface="Times New Roman" panose="02020603050405020304" pitchFamily="18" charset="0"/>
              </a:rPr>
              <a:t> del sistema nazionale di istruzione, ivi compresi i Centri provinciali per l’istruzione degli adulti, </a:t>
            </a:r>
            <a:r>
              <a:rPr lang="it-IT" sz="2400" b="1" i="1" u="sng" dirty="0">
                <a:latin typeface="Times New Roman" panose="02020603050405020304" pitchFamily="18" charset="0"/>
                <a:cs typeface="Times New Roman" panose="02020603050405020304" pitchFamily="18" charset="0"/>
              </a:rPr>
              <a:t>definiscono</a:t>
            </a:r>
            <a:r>
              <a:rPr lang="it-IT" sz="2400" i="1" dirty="0">
                <a:latin typeface="Times New Roman" panose="02020603050405020304" pitchFamily="18" charset="0"/>
                <a:cs typeface="Times New Roman" panose="02020603050405020304" pitchFamily="18" charset="0"/>
              </a:rPr>
              <a:t>, in prima attuazione, </a:t>
            </a:r>
            <a:r>
              <a:rPr lang="it-IT" sz="2400" b="1" i="1" u="sng" dirty="0">
                <a:latin typeface="Times New Roman" panose="02020603050405020304" pitchFamily="18" charset="0"/>
                <a:cs typeface="Times New Roman" panose="02020603050405020304" pitchFamily="18" charset="0"/>
              </a:rPr>
              <a:t>il curricolo di educazione civica</a:t>
            </a:r>
            <a:r>
              <a:rPr lang="it-IT" sz="2400" i="1" dirty="0">
                <a:latin typeface="Times New Roman" panose="02020603050405020304" pitchFamily="18" charset="0"/>
                <a:cs typeface="Times New Roman" panose="02020603050405020304" pitchFamily="18" charset="0"/>
              </a:rPr>
              <a:t>, </a:t>
            </a:r>
            <a:r>
              <a:rPr lang="it-IT" sz="2400" b="1" i="1" dirty="0">
                <a:latin typeface="Times New Roman" panose="02020603050405020304" pitchFamily="18" charset="0"/>
                <a:cs typeface="Times New Roman" panose="02020603050405020304" pitchFamily="18" charset="0"/>
              </a:rPr>
              <a:t>tenendo a riferimento le Linee guida, indicando </a:t>
            </a:r>
            <a:r>
              <a:rPr lang="it-IT" sz="2400" b="1" i="1" u="sng" dirty="0" smtClean="0">
                <a:latin typeface="Times New Roman" panose="02020603050405020304" pitchFamily="18" charset="0"/>
                <a:cs typeface="Times New Roman" panose="02020603050405020304" pitchFamily="18" charset="0"/>
              </a:rPr>
              <a:t>traguardi di competenza</a:t>
            </a:r>
            <a:r>
              <a:rPr lang="it-IT" sz="2400" b="1" i="1" dirty="0" smtClean="0">
                <a:latin typeface="Times New Roman" panose="02020603050405020304" pitchFamily="18" charset="0"/>
                <a:cs typeface="Times New Roman" panose="02020603050405020304" pitchFamily="18" charset="0"/>
              </a:rPr>
              <a:t>, i </a:t>
            </a:r>
            <a:r>
              <a:rPr lang="it-IT" sz="2400" b="1" i="1" u="sng" dirty="0" smtClean="0">
                <a:latin typeface="Times New Roman" panose="02020603050405020304" pitchFamily="18" charset="0"/>
                <a:cs typeface="Times New Roman" panose="02020603050405020304" pitchFamily="18" charset="0"/>
              </a:rPr>
              <a:t>risultati di apprendimento </a:t>
            </a:r>
            <a:r>
              <a:rPr lang="it-IT" sz="2400" b="1" i="1" dirty="0" smtClean="0">
                <a:latin typeface="Times New Roman" panose="02020603050405020304" pitchFamily="18" charset="0"/>
                <a:cs typeface="Times New Roman" panose="02020603050405020304" pitchFamily="18" charset="0"/>
              </a:rPr>
              <a:t>e gli </a:t>
            </a:r>
            <a:r>
              <a:rPr lang="it-IT" sz="2400" b="1" i="1" u="sng" dirty="0" smtClean="0">
                <a:latin typeface="Times New Roman" panose="02020603050405020304" pitchFamily="18" charset="0"/>
                <a:cs typeface="Times New Roman" panose="02020603050405020304" pitchFamily="18" charset="0"/>
              </a:rPr>
              <a:t>obiettivi specifici di apprendimento</a:t>
            </a:r>
            <a:r>
              <a:rPr lang="it-IT" sz="2400" i="1" dirty="0" smtClean="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in coerenza ed eventuale integrazione con le Indicazioni nazionali per il curricolo delle scuole dell’infanzia e del primo ciclo di istruzione, nonché con il documento Indicazioni nazionali e nuovi scenari, e con le Indicazioni nazionali per i licei e le Linee guida per gli istituti tecnici e professionali vigenti</a:t>
            </a:r>
            <a:r>
              <a:rPr lang="it-IT" sz="2400" i="1" dirty="0" smtClean="0">
                <a:latin typeface="Times New Roman" panose="02020603050405020304" pitchFamily="18" charset="0"/>
                <a:cs typeface="Times New Roman" panose="02020603050405020304" pitchFamily="18" charset="0"/>
              </a:rPr>
              <a:t>.»</a:t>
            </a:r>
            <a:endParaRPr lang="it-IT" sz="2400" dirty="0" smtClean="0">
              <a:latin typeface="Times New Roman" panose="02020603050405020304" pitchFamily="18" charset="0"/>
              <a:cs typeface="Times New Roman" panose="02020603050405020304" pitchFamily="18" charset="0"/>
            </a:endParaRP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t> </a:t>
            </a:r>
            <a:r>
              <a:rPr lang="it-IT" sz="2400" dirty="0">
                <a:latin typeface="Times New Roman" panose="02020603050405020304" pitchFamily="18" charset="0"/>
                <a:cs typeface="Times New Roman" panose="02020603050405020304" pitchFamily="18" charset="0"/>
              </a:rPr>
              <a:t>D.M. 35/2020 </a:t>
            </a:r>
            <a:r>
              <a:rPr lang="it-IT" sz="2400" dirty="0" err="1">
                <a:latin typeface="Times New Roman" panose="02020603050405020304" pitchFamily="18" charset="0"/>
                <a:cs typeface="Times New Roman" panose="02020603050405020304" pitchFamily="18" charset="0"/>
              </a:rPr>
              <a:t>All</a:t>
            </a:r>
            <a:r>
              <a:rPr lang="it-IT" sz="2400" dirty="0">
                <a:latin typeface="Times New Roman" panose="02020603050405020304" pitchFamily="18" charset="0"/>
                <a:cs typeface="Times New Roman" panose="02020603050405020304" pitchFamily="18" charset="0"/>
              </a:rPr>
              <a:t>. A: </a:t>
            </a:r>
            <a:r>
              <a:rPr lang="it-IT" sz="2400" i="1" dirty="0">
                <a:latin typeface="Times New Roman" panose="02020603050405020304" pitchFamily="18" charset="0"/>
                <a:cs typeface="Times New Roman" panose="02020603050405020304" pitchFamily="18" charset="0"/>
              </a:rPr>
              <a:t>«Le Istituzioni scolastiche sono chiamate, pertanto, ad </a:t>
            </a:r>
            <a:r>
              <a:rPr lang="it-IT" sz="2400" b="1" i="1" dirty="0">
                <a:latin typeface="Times New Roman" panose="02020603050405020304" pitchFamily="18" charset="0"/>
                <a:cs typeface="Times New Roman" panose="02020603050405020304" pitchFamily="18" charset="0"/>
              </a:rPr>
              <a:t>aggiornare i curricoli di istituto</a:t>
            </a:r>
            <a:r>
              <a:rPr lang="it-IT" sz="2400" i="1" dirty="0">
                <a:latin typeface="Times New Roman" panose="02020603050405020304" pitchFamily="18" charset="0"/>
                <a:cs typeface="Times New Roman" panose="02020603050405020304" pitchFamily="18" charset="0"/>
              </a:rPr>
              <a:t> e l’attività di programmazione didattica nel primo e nel secondo ciclo di istruzione». </a:t>
            </a:r>
          </a:p>
          <a:p>
            <a:pPr algn="just"/>
            <a:endParaRPr lang="it-IT"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161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1149757"/>
            <a:ext cx="11917680" cy="461665"/>
          </a:xfrm>
          <a:prstGeom prst="rect">
            <a:avLst/>
          </a:prstGeom>
        </p:spPr>
        <p:txBody>
          <a:bodyPr wrap="square">
            <a:spAutoFit/>
          </a:bodyPr>
          <a:lstStyle/>
          <a:p>
            <a:endParaRPr lang="it-IT" sz="2400" dirty="0">
              <a:latin typeface="Times New Roman" panose="02020603050405020304" pitchFamily="18" charset="0"/>
              <a:cs typeface="Times New Roman" panose="02020603050405020304" pitchFamily="18" charset="0"/>
            </a:endParaRPr>
          </a:p>
        </p:txBody>
      </p:sp>
      <p:sp>
        <p:nvSpPr>
          <p:cNvPr id="3" name="Rettangolo 2"/>
          <p:cNvSpPr/>
          <p:nvPr/>
        </p:nvSpPr>
        <p:spPr>
          <a:xfrm>
            <a:off x="274320" y="0"/>
            <a:ext cx="11556609" cy="5262979"/>
          </a:xfrm>
          <a:prstGeom prst="rect">
            <a:avLst/>
          </a:prstGeom>
        </p:spPr>
        <p:txBody>
          <a:bodyPr wrap="square">
            <a:spAutoFit/>
          </a:bodyPr>
          <a:lstStyle/>
          <a:p>
            <a:pPr algn="just"/>
            <a:r>
              <a:rPr lang="it-IT" sz="2400" b="1" dirty="0" smtClean="0">
                <a:latin typeface="Times New Roman" panose="02020603050405020304" pitchFamily="18" charset="0"/>
                <a:cs typeface="Times New Roman" panose="02020603050405020304" pitchFamily="18" charset="0"/>
              </a:rPr>
              <a:t>TRAGUARDI DI COMPETENZE</a:t>
            </a:r>
          </a:p>
          <a:p>
            <a:pPr algn="just"/>
            <a:endParaRPr lang="it-IT" sz="2400" b="1"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D.M</a:t>
            </a:r>
            <a:r>
              <a:rPr lang="it-IT" sz="2400" dirty="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35/2020 </a:t>
            </a:r>
            <a:r>
              <a:rPr lang="it-IT" sz="2400" dirty="0" err="1" smtClean="0">
                <a:latin typeface="Times New Roman" panose="02020603050405020304" pitchFamily="18" charset="0"/>
                <a:cs typeface="Times New Roman" panose="02020603050405020304" pitchFamily="18" charset="0"/>
              </a:rPr>
              <a:t>All</a:t>
            </a:r>
            <a:r>
              <a:rPr lang="it-IT" sz="2400" dirty="0" smtClean="0">
                <a:latin typeface="Times New Roman" panose="02020603050405020304" pitchFamily="18" charset="0"/>
                <a:cs typeface="Times New Roman" panose="02020603050405020304" pitchFamily="18" charset="0"/>
              </a:rPr>
              <a:t>. A: </a:t>
            </a:r>
            <a:r>
              <a:rPr lang="it-IT" sz="2400" i="1" dirty="0" smtClean="0">
                <a:latin typeface="Times New Roman" panose="02020603050405020304" pitchFamily="18" charset="0"/>
                <a:cs typeface="Times New Roman" panose="02020603050405020304" pitchFamily="18" charset="0"/>
              </a:rPr>
              <a:t>«Le </a:t>
            </a:r>
            <a:r>
              <a:rPr lang="it-IT" sz="2400" i="1" dirty="0">
                <a:latin typeface="Times New Roman" panose="02020603050405020304" pitchFamily="18" charset="0"/>
                <a:cs typeface="Times New Roman" panose="02020603050405020304" pitchFamily="18" charset="0"/>
              </a:rPr>
              <a:t>presenti Linee guida provvedono ad </a:t>
            </a:r>
            <a:r>
              <a:rPr lang="it-IT" sz="2400" b="1" i="1" dirty="0">
                <a:latin typeface="Times New Roman" panose="02020603050405020304" pitchFamily="18" charset="0"/>
                <a:cs typeface="Times New Roman" panose="02020603050405020304" pitchFamily="18" charset="0"/>
              </a:rPr>
              <a:t>individuare i</a:t>
            </a:r>
            <a:r>
              <a:rPr lang="it-IT" sz="2400" i="1" dirty="0">
                <a:latin typeface="Times New Roman" panose="02020603050405020304" pitchFamily="18" charset="0"/>
                <a:cs typeface="Times New Roman" panose="02020603050405020304" pitchFamily="18" charset="0"/>
              </a:rPr>
              <a:t> </a:t>
            </a:r>
            <a:r>
              <a:rPr lang="it-IT" sz="2400" b="1" i="1" dirty="0">
                <a:latin typeface="Times New Roman" panose="02020603050405020304" pitchFamily="18" charset="0"/>
                <a:cs typeface="Times New Roman" panose="02020603050405020304" pitchFamily="18" charset="0"/>
              </a:rPr>
              <a:t>traguardi di competenze</a:t>
            </a:r>
            <a:r>
              <a:rPr lang="it-IT" sz="2400" i="1" dirty="0">
                <a:latin typeface="Times New Roman" panose="02020603050405020304" pitchFamily="18" charset="0"/>
                <a:cs typeface="Times New Roman" panose="02020603050405020304" pitchFamily="18" charset="0"/>
              </a:rPr>
              <a:t>, non già previsti, </a:t>
            </a:r>
            <a:r>
              <a:rPr lang="it-IT" sz="2400" b="1" i="1" dirty="0">
                <a:latin typeface="Times New Roman" panose="02020603050405020304" pitchFamily="18" charset="0"/>
                <a:cs typeface="Times New Roman" panose="02020603050405020304" pitchFamily="18" charset="0"/>
              </a:rPr>
              <a:t>integrando</a:t>
            </a:r>
            <a:r>
              <a:rPr lang="it-IT" sz="2400" i="1" dirty="0">
                <a:latin typeface="Times New Roman" panose="02020603050405020304" pitchFamily="18" charset="0"/>
                <a:cs typeface="Times New Roman" panose="02020603050405020304" pitchFamily="18" charset="0"/>
              </a:rPr>
              <a:t>, in via di prima applicazione, il Profilo delle competenze al termine del primo ciclo di istruzione e </a:t>
            </a:r>
            <a:r>
              <a:rPr lang="it-IT" sz="2400" i="1" u="sng" dirty="0">
                <a:latin typeface="Times New Roman" panose="02020603050405020304" pitchFamily="18" charset="0"/>
                <a:cs typeface="Times New Roman" panose="02020603050405020304" pitchFamily="18" charset="0"/>
              </a:rPr>
              <a:t>il Profilo educativo, culturale e professionale dello studente, a conclusione del secondo ciclo</a:t>
            </a:r>
            <a:r>
              <a:rPr lang="it-IT" sz="2400" i="1" dirty="0">
                <a:latin typeface="Times New Roman" panose="02020603050405020304" pitchFamily="18" charset="0"/>
                <a:cs typeface="Times New Roman" panose="02020603050405020304" pitchFamily="18" charset="0"/>
              </a:rPr>
              <a:t> del sistema educativo di istruzione e di formazione allegato al decreto legislativo n. 226/2005, </a:t>
            </a:r>
            <a:r>
              <a:rPr lang="it-IT" sz="2400" b="1" i="1" dirty="0">
                <a:latin typeface="Times New Roman" panose="02020603050405020304" pitchFamily="18" charset="0"/>
                <a:cs typeface="Times New Roman" panose="02020603050405020304" pitchFamily="18" charset="0"/>
              </a:rPr>
              <a:t>rinviando </a:t>
            </a:r>
            <a:r>
              <a:rPr lang="it-IT" sz="2400" b="1" i="1" dirty="0" err="1">
                <a:latin typeface="Times New Roman" panose="02020603050405020304" pitchFamily="18" charset="0"/>
                <a:cs typeface="Times New Roman" panose="02020603050405020304" pitchFamily="18" charset="0"/>
              </a:rPr>
              <a:t>all’a.s.</a:t>
            </a:r>
            <a:r>
              <a:rPr lang="it-IT" sz="2400" b="1" i="1" dirty="0">
                <a:latin typeface="Times New Roman" panose="02020603050405020304" pitchFamily="18" charset="0"/>
                <a:cs typeface="Times New Roman" panose="02020603050405020304" pitchFamily="18" charset="0"/>
              </a:rPr>
              <a:t> 2022/2023, la determinazione </a:t>
            </a:r>
            <a:r>
              <a:rPr lang="it-IT" sz="2400" i="1" dirty="0">
                <a:latin typeface="Times New Roman" panose="02020603050405020304" pitchFamily="18" charset="0"/>
                <a:cs typeface="Times New Roman" panose="02020603050405020304" pitchFamily="18" charset="0"/>
              </a:rPr>
              <a:t>dei traguardi di competenza e degli obiettivi specifici di apprendimento dell’insegnamento trasversale dell’Educazione civica al termine della scuola primaria e secondaria di primo grado, </a:t>
            </a:r>
            <a:r>
              <a:rPr lang="it-IT" sz="2400" i="1" u="sng" dirty="0">
                <a:latin typeface="Times New Roman" panose="02020603050405020304" pitchFamily="18" charset="0"/>
                <a:cs typeface="Times New Roman" panose="02020603050405020304" pitchFamily="18" charset="0"/>
              </a:rPr>
              <a:t>degli</a:t>
            </a:r>
            <a:r>
              <a:rPr lang="it-IT" sz="2400" i="1" dirty="0">
                <a:latin typeface="Times New Roman" panose="02020603050405020304" pitchFamily="18" charset="0"/>
                <a:cs typeface="Times New Roman" panose="02020603050405020304" pitchFamily="18" charset="0"/>
              </a:rPr>
              <a:t> </a:t>
            </a:r>
            <a:r>
              <a:rPr lang="it-IT" sz="2400" i="1" u="sng" dirty="0">
                <a:latin typeface="Times New Roman" panose="02020603050405020304" pitchFamily="18" charset="0"/>
                <a:cs typeface="Times New Roman" panose="02020603050405020304" pitchFamily="18" charset="0"/>
              </a:rPr>
              <a:t>obiettivi specifici di apprendimento dei Licei </a:t>
            </a:r>
            <a:r>
              <a:rPr lang="it-IT" sz="2400" i="1" dirty="0">
                <a:latin typeface="Times New Roman" panose="02020603050405020304" pitchFamily="18" charset="0"/>
                <a:cs typeface="Times New Roman" panose="02020603050405020304" pitchFamily="18" charset="0"/>
              </a:rPr>
              <a:t>(D.M. n. 211 del 7/10/2010), </a:t>
            </a:r>
            <a:r>
              <a:rPr lang="it-IT" sz="2400" i="1" u="sng" dirty="0">
                <a:latin typeface="Times New Roman" panose="02020603050405020304" pitchFamily="18" charset="0"/>
                <a:cs typeface="Times New Roman" panose="02020603050405020304" pitchFamily="18" charset="0"/>
              </a:rPr>
              <a:t>dei risultati di apprendimento degli Istituti tecnici </a:t>
            </a:r>
            <a:r>
              <a:rPr lang="it-IT" sz="2400" i="1" dirty="0">
                <a:latin typeface="Times New Roman" panose="02020603050405020304" pitchFamily="18" charset="0"/>
                <a:cs typeface="Times New Roman" panose="02020603050405020304" pitchFamily="18" charset="0"/>
              </a:rPr>
              <a:t>(direttive del 2010 e 2012) </a:t>
            </a:r>
            <a:r>
              <a:rPr lang="it-IT" sz="2400" i="1" u="sng" dirty="0">
                <a:latin typeface="Times New Roman" panose="02020603050405020304" pitchFamily="18" charset="0"/>
                <a:cs typeface="Times New Roman" panose="02020603050405020304" pitchFamily="18" charset="0"/>
              </a:rPr>
              <a:t>e degli Istituti professionali </a:t>
            </a:r>
            <a:r>
              <a:rPr lang="it-IT" sz="2400" i="1" dirty="0">
                <a:latin typeface="Times New Roman" panose="02020603050405020304" pitchFamily="18" charset="0"/>
                <a:cs typeface="Times New Roman" panose="02020603050405020304" pitchFamily="18" charset="0"/>
              </a:rPr>
              <a:t>(D.M. n.766 del 23/8/2019</a:t>
            </a:r>
            <a:r>
              <a:rPr lang="it-IT" sz="2400" i="1" dirty="0" smtClean="0">
                <a:latin typeface="Times New Roman" panose="02020603050405020304" pitchFamily="18" charset="0"/>
                <a:cs typeface="Times New Roman" panose="02020603050405020304" pitchFamily="18" charset="0"/>
              </a:rPr>
              <a:t>).»</a:t>
            </a:r>
          </a:p>
          <a:p>
            <a:pPr algn="just"/>
            <a:endParaRPr lang="it-IT" sz="2400" i="1" dirty="0">
              <a:latin typeface="Times New Roman" panose="02020603050405020304" pitchFamily="18" charset="0"/>
              <a:cs typeface="Times New Roman" panose="02020603050405020304" pitchFamily="18" charset="0"/>
            </a:endParaRPr>
          </a:p>
          <a:p>
            <a:pPr algn="just"/>
            <a:endParaRPr lang="it-IT" sz="2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083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1149757"/>
            <a:ext cx="11917680" cy="461665"/>
          </a:xfrm>
          <a:prstGeom prst="rect">
            <a:avLst/>
          </a:prstGeom>
        </p:spPr>
        <p:txBody>
          <a:bodyPr wrap="square">
            <a:spAutoFit/>
          </a:bodyPr>
          <a:lstStyle/>
          <a:p>
            <a:endParaRPr lang="it-IT" sz="2400" dirty="0">
              <a:latin typeface="Times New Roman" panose="02020603050405020304" pitchFamily="18" charset="0"/>
              <a:cs typeface="Times New Roman" panose="02020603050405020304" pitchFamily="18" charset="0"/>
            </a:endParaRPr>
          </a:p>
        </p:txBody>
      </p:sp>
      <p:sp>
        <p:nvSpPr>
          <p:cNvPr id="3" name="Rettangolo 2"/>
          <p:cNvSpPr/>
          <p:nvPr/>
        </p:nvSpPr>
        <p:spPr>
          <a:xfrm>
            <a:off x="274320" y="502920"/>
            <a:ext cx="11597640" cy="3046988"/>
          </a:xfrm>
          <a:prstGeom prst="rect">
            <a:avLst/>
          </a:prstGeom>
        </p:spPr>
        <p:txBody>
          <a:bodyPr wrap="square">
            <a:spAutoFit/>
          </a:bodyPr>
          <a:lstStyle/>
          <a:p>
            <a:pPr algn="just"/>
            <a:r>
              <a:rPr lang="it-IT" sz="2400" b="1" dirty="0" err="1" smtClean="0">
                <a:latin typeface="Times New Roman" panose="02020603050405020304" pitchFamily="18" charset="0"/>
                <a:cs typeface="Times New Roman" panose="02020603050405020304" pitchFamily="18" charset="0"/>
              </a:rPr>
              <a:t>PECuP</a:t>
            </a:r>
            <a:r>
              <a:rPr lang="it-IT" sz="2400" b="1" dirty="0" smtClean="0">
                <a:latin typeface="Times New Roman" panose="02020603050405020304" pitchFamily="18" charset="0"/>
                <a:cs typeface="Times New Roman" panose="02020603050405020304" pitchFamily="18" charset="0"/>
              </a:rPr>
              <a:t> A CONCLUSIONE DEL SECONDO CICLO RIFERITO ALL’INSEGNAMENTO TRASVERSALE DELL’EDUCAZIONE CIVICA</a:t>
            </a:r>
          </a:p>
          <a:p>
            <a:pPr algn="just"/>
            <a:endParaRPr lang="it-IT" sz="2400" i="1"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Si compone di 14 competenze descritte nel D.M</a:t>
            </a:r>
            <a:r>
              <a:rPr lang="it-IT" sz="2400" dirty="0">
                <a:latin typeface="Times New Roman" panose="02020603050405020304" pitchFamily="18" charset="0"/>
                <a:cs typeface="Times New Roman" panose="02020603050405020304" pitchFamily="18" charset="0"/>
              </a:rPr>
              <a:t>. 35/2020 </a:t>
            </a:r>
            <a:r>
              <a:rPr lang="it-IT" sz="2400" dirty="0" err="1" smtClean="0">
                <a:latin typeface="Times New Roman" panose="02020603050405020304" pitchFamily="18" charset="0"/>
                <a:cs typeface="Times New Roman" panose="02020603050405020304" pitchFamily="18" charset="0"/>
              </a:rPr>
              <a:t>All</a:t>
            </a:r>
            <a:r>
              <a:rPr lang="it-IT" sz="2400" dirty="0" smtClean="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 </a:t>
            </a:r>
            <a:r>
              <a:rPr lang="it-IT" sz="2400"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Integrazioni </a:t>
            </a:r>
            <a:r>
              <a:rPr lang="it-IT" sz="2400" i="1" dirty="0">
                <a:latin typeface="Times New Roman" panose="02020603050405020304" pitchFamily="18" charset="0"/>
                <a:cs typeface="Times New Roman" panose="02020603050405020304" pitchFamily="18" charset="0"/>
              </a:rPr>
              <a:t>al Profilo educativo, culturale e professionale dello studente a conclusione del secondo ciclo del sistema educativo di istruzione e di formazione (D. </a:t>
            </a:r>
            <a:r>
              <a:rPr lang="it-IT" sz="2400" i="1" dirty="0" err="1">
                <a:latin typeface="Times New Roman" panose="02020603050405020304" pitchFamily="18" charset="0"/>
                <a:cs typeface="Times New Roman" panose="02020603050405020304" pitchFamily="18" charset="0"/>
              </a:rPr>
              <a:t>Lgs</a:t>
            </a:r>
            <a:r>
              <a:rPr lang="it-IT" sz="2400" i="1" dirty="0">
                <a:latin typeface="Times New Roman" panose="02020603050405020304" pitchFamily="18" charset="0"/>
                <a:cs typeface="Times New Roman" panose="02020603050405020304" pitchFamily="18" charset="0"/>
              </a:rPr>
              <a:t>. 226/2005, art. 1, c. 5, Allegato A), riferite all’insegnamento trasversale dell’educazione </a:t>
            </a:r>
            <a:r>
              <a:rPr lang="it-IT" sz="2400" i="1" dirty="0" smtClean="0">
                <a:latin typeface="Times New Roman" panose="02020603050405020304" pitchFamily="18" charset="0"/>
                <a:cs typeface="Times New Roman" panose="02020603050405020304" pitchFamily="18" charset="0"/>
              </a:rPr>
              <a:t>civica.</a:t>
            </a:r>
          </a:p>
          <a:p>
            <a:pPr algn="just"/>
            <a:endParaRPr lang="it-IT" sz="2400" b="1" i="1" dirty="0" smtClean="0">
              <a:latin typeface="Times New Roman" panose="02020603050405020304" pitchFamily="18" charset="0"/>
              <a:cs typeface="Times New Roman" panose="02020603050405020304" pitchFamily="18" charset="0"/>
            </a:endParaRPr>
          </a:p>
        </p:txBody>
      </p:sp>
      <p:pic>
        <p:nvPicPr>
          <p:cNvPr id="4" name="Picture 4" descr="C:\Programmi\File comuni\Microsoft Shared\Clipart\cagcat50\bd06662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5126" y="3878799"/>
            <a:ext cx="2105465" cy="186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06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54480" y="1061402"/>
            <a:ext cx="9144000" cy="3769677"/>
          </a:xfrm>
        </p:spPr>
        <p:txBody>
          <a:bodyPr>
            <a:normAutofit fontScale="90000"/>
          </a:bodyPr>
          <a:lstStyle/>
          <a:p>
            <a:r>
              <a:rPr lang="it-IT" b="1" dirty="0" smtClean="0">
                <a:solidFill>
                  <a:srgbClr val="FF0000"/>
                </a:solidFill>
                <a:latin typeface="Times New Roman" panose="02020603050405020304" pitchFamily="18" charset="0"/>
                <a:cs typeface="Times New Roman" panose="02020603050405020304" pitchFamily="18" charset="0"/>
              </a:rPr>
              <a:t>Introduzione:</a:t>
            </a:r>
            <a:br>
              <a:rPr lang="it-IT" b="1" dirty="0" smtClean="0">
                <a:solidFill>
                  <a:srgbClr val="FF0000"/>
                </a:solidFill>
                <a:latin typeface="Times New Roman" panose="02020603050405020304" pitchFamily="18" charset="0"/>
                <a:cs typeface="Times New Roman" panose="02020603050405020304" pitchFamily="18" charset="0"/>
              </a:rPr>
            </a:br>
            <a:r>
              <a:rPr lang="it-IT" b="1" dirty="0" smtClean="0">
                <a:solidFill>
                  <a:srgbClr val="FF0000"/>
                </a:solidFill>
                <a:latin typeface="Times New Roman" panose="02020603050405020304" pitchFamily="18" charset="0"/>
                <a:cs typeface="Times New Roman" panose="02020603050405020304" pitchFamily="18" charset="0"/>
              </a:rPr>
              <a:t/>
            </a:r>
            <a:br>
              <a:rPr lang="it-IT" b="1" dirty="0" smtClean="0">
                <a:solidFill>
                  <a:srgbClr val="FF0000"/>
                </a:solidFill>
                <a:latin typeface="Times New Roman" panose="02020603050405020304" pitchFamily="18" charset="0"/>
                <a:cs typeface="Times New Roman" panose="02020603050405020304" pitchFamily="18" charset="0"/>
              </a:rPr>
            </a:br>
            <a:r>
              <a:rPr lang="it-IT" b="1" dirty="0" smtClean="0">
                <a:solidFill>
                  <a:srgbClr val="FF0000"/>
                </a:solidFill>
                <a:latin typeface="Times New Roman" panose="02020603050405020304" pitchFamily="18" charset="0"/>
                <a:cs typeface="Times New Roman" panose="02020603050405020304" pitchFamily="18" charset="0"/>
              </a:rPr>
              <a:t>CARATTERISTICHE GENERALI DEL CURRICOLO</a:t>
            </a:r>
            <a:endParaRPr lang="it-IT"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14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320" y="1149757"/>
            <a:ext cx="11917680" cy="461665"/>
          </a:xfrm>
          <a:prstGeom prst="rect">
            <a:avLst/>
          </a:prstGeom>
        </p:spPr>
        <p:txBody>
          <a:bodyPr wrap="square">
            <a:spAutoFit/>
          </a:bodyPr>
          <a:lstStyle/>
          <a:p>
            <a:endParaRPr lang="it-IT" sz="2400" dirty="0">
              <a:latin typeface="Times New Roman" panose="02020603050405020304" pitchFamily="18" charset="0"/>
              <a:cs typeface="Times New Roman" panose="02020603050405020304" pitchFamily="18" charset="0"/>
            </a:endParaRPr>
          </a:p>
        </p:txBody>
      </p:sp>
      <p:sp>
        <p:nvSpPr>
          <p:cNvPr id="3" name="Rettangolo 2"/>
          <p:cNvSpPr/>
          <p:nvPr/>
        </p:nvSpPr>
        <p:spPr>
          <a:xfrm>
            <a:off x="0" y="0"/>
            <a:ext cx="12192000" cy="6001643"/>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VALUTAZIONE (1)</a:t>
            </a:r>
          </a:p>
          <a:p>
            <a:endParaRPr lang="it-IT" sz="2400" dirty="0" smtClean="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 92/2019 Art. 2 comma 6: </a:t>
            </a:r>
            <a:r>
              <a:rPr lang="it-IT" sz="2400" i="1" dirty="0">
                <a:latin typeface="Times New Roman" panose="02020603050405020304" pitchFamily="18" charset="0"/>
                <a:cs typeface="Times New Roman" panose="02020603050405020304" pitchFamily="18" charset="0"/>
              </a:rPr>
              <a:t>«L'insegnamento trasversale dell'educazione civica è </a:t>
            </a:r>
            <a:r>
              <a:rPr lang="it-IT" sz="2400" b="1" i="1" dirty="0">
                <a:latin typeface="Times New Roman" panose="02020603050405020304" pitchFamily="18" charset="0"/>
                <a:cs typeface="Times New Roman" panose="02020603050405020304" pitchFamily="18" charset="0"/>
              </a:rPr>
              <a:t>oggetto delle valutazioni periodiche e finali</a:t>
            </a:r>
            <a:r>
              <a:rPr lang="it-IT" sz="2400" i="1" dirty="0" smtClean="0">
                <a:latin typeface="Times New Roman" panose="02020603050405020304" pitchFamily="18" charset="0"/>
                <a:cs typeface="Times New Roman" panose="02020603050405020304" pitchFamily="18" charset="0"/>
              </a:rPr>
              <a:t>»</a:t>
            </a:r>
          </a:p>
          <a:p>
            <a:endParaRPr lang="it-IT" sz="2400" dirty="0">
              <a:solidFill>
                <a:srgbClr val="000000"/>
              </a:solidFill>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D.M. 35/2020 Art</a:t>
            </a:r>
            <a:r>
              <a:rPr lang="it-IT" sz="2400" dirty="0">
                <a:latin typeface="Times New Roman" panose="02020603050405020304" pitchFamily="18" charset="0"/>
                <a:cs typeface="Times New Roman" panose="02020603050405020304" pitchFamily="18" charset="0"/>
              </a:rPr>
              <a:t>. 2 comma 2: </a:t>
            </a:r>
            <a:r>
              <a:rPr lang="it-IT" sz="2400" dirty="0" smtClean="0">
                <a:latin typeface="Times New Roman" panose="02020603050405020304" pitchFamily="18" charset="0"/>
                <a:cs typeface="Times New Roman" panose="02020603050405020304" pitchFamily="18" charset="0"/>
              </a:rPr>
              <a:t>«</a:t>
            </a:r>
            <a:r>
              <a:rPr lang="it-IT" sz="2400" i="1" dirty="0" smtClean="0">
                <a:latin typeface="Times New Roman" panose="02020603050405020304" pitchFamily="18" charset="0"/>
                <a:cs typeface="Times New Roman" panose="02020603050405020304" pitchFamily="18" charset="0"/>
              </a:rPr>
              <a:t>I </a:t>
            </a:r>
            <a:r>
              <a:rPr lang="it-IT" sz="2400" i="1" dirty="0">
                <a:latin typeface="Times New Roman" panose="02020603050405020304" pitchFamily="18" charset="0"/>
                <a:cs typeface="Times New Roman" panose="02020603050405020304" pitchFamily="18" charset="0"/>
              </a:rPr>
              <a:t>collegi dei docenti integrano i criteri di </a:t>
            </a:r>
            <a:r>
              <a:rPr lang="it-IT" sz="2400" i="1" dirty="0" smtClean="0">
                <a:latin typeface="Times New Roman" panose="02020603050405020304" pitchFamily="18" charset="0"/>
                <a:cs typeface="Times New Roman" panose="02020603050405020304" pitchFamily="18" charset="0"/>
              </a:rPr>
              <a:t>valutazione</a:t>
            </a:r>
            <a:r>
              <a:rPr lang="it-IT" sz="2400"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degli </a:t>
            </a:r>
            <a:r>
              <a:rPr lang="it-IT" sz="2400" i="1" dirty="0">
                <a:latin typeface="Times New Roman" panose="02020603050405020304" pitchFamily="18" charset="0"/>
                <a:cs typeface="Times New Roman" panose="02020603050405020304" pitchFamily="18" charset="0"/>
              </a:rPr>
              <a:t>apprendimenti allegati al Piano triennale dell’offerta formativa con </a:t>
            </a:r>
            <a:r>
              <a:rPr lang="it-IT" sz="2400" b="1" i="1" dirty="0" smtClean="0">
                <a:latin typeface="Times New Roman" panose="02020603050405020304" pitchFamily="18" charset="0"/>
                <a:cs typeface="Times New Roman" panose="02020603050405020304" pitchFamily="18" charset="0"/>
              </a:rPr>
              <a:t>specifici indicatori riferiti all’insegnamento dell’educazione civica</a:t>
            </a:r>
            <a:r>
              <a:rPr lang="it-IT" sz="2400" i="1" dirty="0" smtClean="0">
                <a:latin typeface="Times New Roman" panose="02020603050405020304" pitchFamily="18" charset="0"/>
                <a:cs typeface="Times New Roman" panose="02020603050405020304" pitchFamily="18" charset="0"/>
              </a:rPr>
              <a:t>….»</a:t>
            </a:r>
            <a:endParaRPr lang="it-IT" sz="2400" dirty="0" smtClean="0">
              <a:latin typeface="Times New Roman" panose="02020603050405020304" pitchFamily="18" charset="0"/>
              <a:cs typeface="Times New Roman" panose="02020603050405020304" pitchFamily="18" charset="0"/>
            </a:endParaRPr>
          </a:p>
          <a:p>
            <a:endParaRPr lang="it-IT" sz="2400" i="1" dirty="0">
              <a:solidFill>
                <a:srgbClr val="000000"/>
              </a:solidFill>
              <a:latin typeface="Times New Roman" panose="02020603050405020304" pitchFamily="18" charset="0"/>
              <a:cs typeface="Times New Roman" panose="02020603050405020304" pitchFamily="18" charset="0"/>
            </a:endParaRPr>
          </a:p>
          <a:p>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 «</a:t>
            </a:r>
            <a:r>
              <a:rPr lang="it-IT" sz="2400" i="1" dirty="0">
                <a:latin typeface="Times New Roman" panose="02020603050405020304" pitchFamily="18" charset="0"/>
                <a:cs typeface="Times New Roman" panose="02020603050405020304" pitchFamily="18" charset="0"/>
              </a:rPr>
              <a:t>I </a:t>
            </a:r>
            <a:r>
              <a:rPr lang="it-IT" sz="2400" b="1" i="1" dirty="0">
                <a:latin typeface="Times New Roman" panose="02020603050405020304" pitchFamily="18" charset="0"/>
                <a:cs typeface="Times New Roman" panose="02020603050405020304" pitchFamily="18" charset="0"/>
              </a:rPr>
              <a:t>criteri di valutazione </a:t>
            </a:r>
            <a:r>
              <a:rPr lang="it-IT" sz="2400" i="1" dirty="0">
                <a:latin typeface="Times New Roman" panose="02020603050405020304" pitchFamily="18" charset="0"/>
                <a:cs typeface="Times New Roman" panose="02020603050405020304" pitchFamily="18" charset="0"/>
              </a:rPr>
              <a:t>deliberati dal collegio dei docenti per le singole discipline e già inseriti nel PTOF dovranno essere integrati in modo da ricomprendere anche la valutazione dell’insegnamento dell’educazione civica. </a:t>
            </a:r>
          </a:p>
          <a:p>
            <a:r>
              <a:rPr lang="it-IT" sz="2400" i="1" dirty="0">
                <a:latin typeface="Times New Roman" panose="02020603050405020304" pitchFamily="18" charset="0"/>
                <a:cs typeface="Times New Roman" panose="02020603050405020304" pitchFamily="18" charset="0"/>
              </a:rPr>
              <a:t>In sede di scrutinio </a:t>
            </a:r>
            <a:r>
              <a:rPr lang="it-IT" sz="2400" b="1" i="1" dirty="0">
                <a:latin typeface="Times New Roman" panose="02020603050405020304" pitchFamily="18" charset="0"/>
                <a:cs typeface="Times New Roman" panose="02020603050405020304" pitchFamily="18" charset="0"/>
              </a:rPr>
              <a:t>il docente coordinatore </a:t>
            </a:r>
            <a:r>
              <a:rPr lang="it-IT" sz="2400" i="1" dirty="0">
                <a:latin typeface="Times New Roman" panose="02020603050405020304" pitchFamily="18" charset="0"/>
                <a:cs typeface="Times New Roman" panose="02020603050405020304" pitchFamily="18" charset="0"/>
              </a:rPr>
              <a:t>dell’insegnamento </a:t>
            </a:r>
            <a:r>
              <a:rPr lang="it-IT" sz="2400" b="1" i="1" dirty="0">
                <a:latin typeface="Times New Roman" panose="02020603050405020304" pitchFamily="18" charset="0"/>
                <a:cs typeface="Times New Roman" panose="02020603050405020304" pitchFamily="18" charset="0"/>
              </a:rPr>
              <a:t>formula la proposta di valutazione</a:t>
            </a:r>
            <a:r>
              <a:rPr lang="it-IT" sz="2400" i="1" dirty="0">
                <a:latin typeface="Times New Roman" panose="02020603050405020304" pitchFamily="18" charset="0"/>
                <a:cs typeface="Times New Roman" panose="02020603050405020304" pitchFamily="18" charset="0"/>
              </a:rPr>
              <a:t>, espressa ai sensi della normativa vigente, da inserire nel documento di valutazione, acquisendo elementi conoscitivi dai docenti del team o del Consiglio di Classe cui è affidato l'insegnamento dell'educazione </a:t>
            </a:r>
            <a:r>
              <a:rPr lang="it-IT" sz="2400" i="1" dirty="0" smtClean="0">
                <a:latin typeface="Times New Roman" panose="02020603050405020304" pitchFamily="18" charset="0"/>
                <a:cs typeface="Times New Roman" panose="02020603050405020304" pitchFamily="18" charset="0"/>
              </a:rPr>
              <a:t>civica.»</a:t>
            </a:r>
            <a:endParaRPr lang="it-IT"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332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9560" y="209401"/>
            <a:ext cx="11551920" cy="6740307"/>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VALUTAZIONE (2)</a:t>
            </a:r>
          </a:p>
          <a:p>
            <a:endParaRPr lang="it-IT" sz="2400" b="1" dirty="0">
              <a:latin typeface="Times New Roman" panose="02020603050405020304" pitchFamily="18" charset="0"/>
              <a:cs typeface="Times New Roman" panose="02020603050405020304" pitchFamily="18" charset="0"/>
            </a:endParaRPr>
          </a:p>
          <a:p>
            <a:pPr algn="just"/>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 </a:t>
            </a:r>
            <a:r>
              <a:rPr lang="it-IT" sz="2400" i="1" dirty="0" smtClean="0">
                <a:latin typeface="Times New Roman" panose="02020603050405020304" pitchFamily="18" charset="0"/>
                <a:cs typeface="Times New Roman" panose="02020603050405020304" pitchFamily="18" charset="0"/>
              </a:rPr>
              <a:t>«</a:t>
            </a:r>
            <a:r>
              <a:rPr lang="it-IT" sz="2400" i="1" dirty="0" smtClean="0">
                <a:solidFill>
                  <a:srgbClr val="000000"/>
                </a:solidFill>
                <a:latin typeface="Times New Roman" panose="02020603050405020304" pitchFamily="18" charset="0"/>
                <a:cs typeface="Times New Roman" panose="02020603050405020304" pitchFamily="18" charset="0"/>
              </a:rPr>
              <a:t>La </a:t>
            </a:r>
            <a:r>
              <a:rPr lang="it-IT" sz="2400" i="1" dirty="0">
                <a:latin typeface="Times New Roman" panose="02020603050405020304" pitchFamily="18" charset="0"/>
                <a:cs typeface="Times New Roman" panose="02020603050405020304" pitchFamily="18" charset="0"/>
              </a:rPr>
              <a:t>valutazione deve essere coerente con le competenze, abilità e conoscenze indicate nella programmazione per l’insegnamento dell’educazione civica e affrontate durante l’attività didattica. I docenti della classe e il Consiglio di Classe possono avvalersi di strumenti condivisi, quali</a:t>
            </a:r>
            <a:r>
              <a:rPr lang="it-IT" sz="2400" b="1" i="1" dirty="0">
                <a:latin typeface="Times New Roman" panose="02020603050405020304" pitchFamily="18" charset="0"/>
                <a:cs typeface="Times New Roman" panose="02020603050405020304" pitchFamily="18" charset="0"/>
              </a:rPr>
              <a:t> rubriche e griglie di osservazione</a:t>
            </a:r>
            <a:r>
              <a:rPr lang="it-IT" sz="2400" i="1" dirty="0">
                <a:latin typeface="Times New Roman" panose="02020603050405020304" pitchFamily="18" charset="0"/>
                <a:cs typeface="Times New Roman" panose="02020603050405020304" pitchFamily="18" charset="0"/>
              </a:rPr>
              <a:t>, che possono essere applicati ai percorsi interdisciplinari».</a:t>
            </a:r>
            <a:endParaRPr lang="it-IT" sz="2400" dirty="0">
              <a:solidFill>
                <a:srgbClr val="000000"/>
              </a:solidFill>
              <a:latin typeface="Times New Roman" panose="02020603050405020304" pitchFamily="18" charset="0"/>
              <a:cs typeface="Times New Roman" panose="02020603050405020304" pitchFamily="18" charset="0"/>
            </a:endParaRPr>
          </a:p>
          <a:p>
            <a:pPr algn="just"/>
            <a:r>
              <a:rPr lang="it-IT" sz="2400" i="1" dirty="0" smtClean="0">
                <a:latin typeface="Times New Roman" panose="02020603050405020304" pitchFamily="18" charset="0"/>
                <a:cs typeface="Times New Roman" panose="02020603050405020304" pitchFamily="18" charset="0"/>
              </a:rPr>
              <a:t>[….]Per </a:t>
            </a:r>
            <a:r>
              <a:rPr lang="it-IT" sz="2400" i="1" dirty="0">
                <a:latin typeface="Times New Roman" panose="02020603050405020304" pitchFamily="18" charset="0"/>
                <a:cs typeface="Times New Roman" panose="02020603050405020304" pitchFamily="18" charset="0"/>
              </a:rPr>
              <a:t>gli anni scolastici </a:t>
            </a:r>
            <a:r>
              <a:rPr lang="it-IT" sz="2400" b="1" i="1" dirty="0">
                <a:latin typeface="Times New Roman" panose="02020603050405020304" pitchFamily="18" charset="0"/>
                <a:cs typeface="Times New Roman" panose="02020603050405020304" pitchFamily="18" charset="0"/>
              </a:rPr>
              <a:t>2020/2021, 2021/2022 e 2022/2023 la valutazione dell’insegnamento </a:t>
            </a:r>
            <a:r>
              <a:rPr lang="it-IT" sz="2400" b="1" i="1" dirty="0" smtClean="0">
                <a:latin typeface="Times New Roman" panose="02020603050405020304" pitchFamily="18" charset="0"/>
                <a:cs typeface="Times New Roman" panose="02020603050405020304" pitchFamily="18" charset="0"/>
              </a:rPr>
              <a:t>di educazione </a:t>
            </a:r>
            <a:r>
              <a:rPr lang="it-IT" sz="2400" b="1" i="1" dirty="0">
                <a:latin typeface="Times New Roman" panose="02020603050405020304" pitchFamily="18" charset="0"/>
                <a:cs typeface="Times New Roman" panose="02020603050405020304" pitchFamily="18" charset="0"/>
              </a:rPr>
              <a:t>civica farà riferimento agli obiettivi /risultati di apprendimento e alle competenze </a:t>
            </a:r>
            <a:r>
              <a:rPr lang="it-IT" sz="2400" i="1" dirty="0">
                <a:latin typeface="Times New Roman" panose="02020603050405020304" pitchFamily="18" charset="0"/>
                <a:cs typeface="Times New Roman" panose="02020603050405020304" pitchFamily="18" charset="0"/>
              </a:rPr>
              <a:t>che </a:t>
            </a:r>
            <a:r>
              <a:rPr lang="it-IT" sz="2400" i="1" dirty="0" smtClean="0">
                <a:latin typeface="Times New Roman" panose="02020603050405020304" pitchFamily="18" charset="0"/>
                <a:cs typeface="Times New Roman" panose="02020603050405020304" pitchFamily="18" charset="0"/>
              </a:rPr>
              <a:t>i collegi </a:t>
            </a:r>
            <a:r>
              <a:rPr lang="it-IT" sz="2400" i="1" dirty="0">
                <a:latin typeface="Times New Roman" panose="02020603050405020304" pitchFamily="18" charset="0"/>
                <a:cs typeface="Times New Roman" panose="02020603050405020304" pitchFamily="18" charset="0"/>
              </a:rPr>
              <a:t>docenti, nella propria autonomia di sperimentazione, avranno individuato e inserito </a:t>
            </a:r>
            <a:r>
              <a:rPr lang="it-IT" sz="2400" b="1" i="1" dirty="0">
                <a:latin typeface="Times New Roman" panose="02020603050405020304" pitchFamily="18" charset="0"/>
                <a:cs typeface="Times New Roman" panose="02020603050405020304" pitchFamily="18" charset="0"/>
              </a:rPr>
              <a:t>nel </a:t>
            </a:r>
            <a:r>
              <a:rPr lang="it-IT" sz="2400" b="1" i="1" dirty="0" smtClean="0">
                <a:latin typeface="Times New Roman" panose="02020603050405020304" pitchFamily="18" charset="0"/>
                <a:cs typeface="Times New Roman" panose="02020603050405020304" pitchFamily="18" charset="0"/>
              </a:rPr>
              <a:t>curricolo di </a:t>
            </a:r>
            <a:r>
              <a:rPr lang="it-IT" sz="2400" b="1" i="1" dirty="0">
                <a:latin typeface="Times New Roman" panose="02020603050405020304" pitchFamily="18" charset="0"/>
                <a:cs typeface="Times New Roman" panose="02020603050405020304" pitchFamily="18" charset="0"/>
              </a:rPr>
              <a:t>istituto</a:t>
            </a:r>
            <a:r>
              <a:rPr lang="it-IT" sz="2400" i="1" dirty="0">
                <a:latin typeface="Times New Roman" panose="02020603050405020304" pitchFamily="18" charset="0"/>
                <a:cs typeface="Times New Roman" panose="02020603050405020304" pitchFamily="18" charset="0"/>
              </a:rPr>
              <a:t>.</a:t>
            </a:r>
          </a:p>
          <a:p>
            <a:pPr algn="just"/>
            <a:r>
              <a:rPr lang="it-IT" sz="2400" i="1" dirty="0">
                <a:latin typeface="Times New Roman" panose="02020603050405020304" pitchFamily="18" charset="0"/>
                <a:cs typeface="Times New Roman" panose="02020603050405020304" pitchFamily="18" charset="0"/>
              </a:rPr>
              <a:t>A partire dall’anno scolastico </a:t>
            </a:r>
            <a:r>
              <a:rPr lang="it-IT" sz="2400" b="1" i="1" dirty="0">
                <a:latin typeface="Times New Roman" panose="02020603050405020304" pitchFamily="18" charset="0"/>
                <a:cs typeface="Times New Roman" panose="02020603050405020304" pitchFamily="18" charset="0"/>
              </a:rPr>
              <a:t>2023/2024</a:t>
            </a:r>
            <a:r>
              <a:rPr lang="it-IT" sz="2400" i="1" dirty="0">
                <a:latin typeface="Times New Roman" panose="02020603050405020304" pitchFamily="18" charset="0"/>
                <a:cs typeface="Times New Roman" panose="02020603050405020304" pitchFamily="18" charset="0"/>
              </a:rPr>
              <a:t> la valutazione avrà a riferimento i traguardi di competenza </a:t>
            </a:r>
            <a:r>
              <a:rPr lang="it-IT" sz="2400" i="1" dirty="0" smtClean="0">
                <a:latin typeface="Times New Roman" panose="02020603050405020304" pitchFamily="18" charset="0"/>
                <a:cs typeface="Times New Roman" panose="02020603050405020304" pitchFamily="18" charset="0"/>
              </a:rPr>
              <a:t>e gli </a:t>
            </a:r>
            <a:r>
              <a:rPr lang="it-IT" sz="2400" i="1" dirty="0">
                <a:latin typeface="Times New Roman" panose="02020603050405020304" pitchFamily="18" charset="0"/>
                <a:cs typeface="Times New Roman" panose="02020603050405020304" pitchFamily="18" charset="0"/>
              </a:rPr>
              <a:t>specifici obiettivi di apprendimento per la scuola del primo ciclo, gli obiettivi specifici </a:t>
            </a:r>
            <a:r>
              <a:rPr lang="it-IT" sz="2400" i="1" dirty="0" smtClean="0">
                <a:latin typeface="Times New Roman" panose="02020603050405020304" pitchFamily="18" charset="0"/>
                <a:cs typeface="Times New Roman" panose="02020603050405020304" pitchFamily="18" charset="0"/>
              </a:rPr>
              <a:t>di apprendimento </a:t>
            </a:r>
            <a:r>
              <a:rPr lang="it-IT" sz="2400" i="1" dirty="0">
                <a:latin typeface="Times New Roman" panose="02020603050405020304" pitchFamily="18" charset="0"/>
                <a:cs typeface="Times New Roman" panose="02020603050405020304" pitchFamily="18" charset="0"/>
              </a:rPr>
              <a:t>per i Licei e i risultati di apprendimento per gli Istituti tecnici e professionali </a:t>
            </a:r>
            <a:r>
              <a:rPr lang="it-IT" sz="2400" b="1" i="1" dirty="0">
                <a:latin typeface="Times New Roman" panose="02020603050405020304" pitchFamily="18" charset="0"/>
                <a:cs typeface="Times New Roman" panose="02020603050405020304" pitchFamily="18" charset="0"/>
              </a:rPr>
              <a:t>definiti </a:t>
            </a:r>
            <a:r>
              <a:rPr lang="it-IT" sz="2400" b="1" i="1" dirty="0" smtClean="0">
                <a:latin typeface="Times New Roman" panose="02020603050405020304" pitchFamily="18" charset="0"/>
                <a:cs typeface="Times New Roman" panose="02020603050405020304" pitchFamily="18" charset="0"/>
              </a:rPr>
              <a:t>dal Ministero </a:t>
            </a:r>
            <a:r>
              <a:rPr lang="it-IT" sz="2400" b="1" i="1" dirty="0">
                <a:latin typeface="Times New Roman" panose="02020603050405020304" pitchFamily="18" charset="0"/>
                <a:cs typeface="Times New Roman" panose="02020603050405020304" pitchFamily="18" charset="0"/>
              </a:rPr>
              <a:t>dell’istruzione</a:t>
            </a:r>
            <a:r>
              <a:rPr lang="it-IT" sz="2400" i="1" dirty="0" smtClean="0">
                <a:latin typeface="Times New Roman" panose="02020603050405020304" pitchFamily="18" charset="0"/>
                <a:cs typeface="Times New Roman" panose="02020603050405020304" pitchFamily="18" charset="0"/>
              </a:rPr>
              <a:t>.</a:t>
            </a:r>
          </a:p>
          <a:p>
            <a:pPr algn="just"/>
            <a:r>
              <a:rPr lang="it-IT" sz="2400" i="1" dirty="0" smtClean="0">
                <a:latin typeface="Times New Roman" panose="02020603050405020304" pitchFamily="18" charset="0"/>
                <a:cs typeface="Times New Roman" panose="02020603050405020304" pitchFamily="18" charset="0"/>
              </a:rPr>
              <a:t>[…]in </a:t>
            </a:r>
            <a:r>
              <a:rPr lang="it-IT" sz="2400" i="1" dirty="0">
                <a:latin typeface="Times New Roman" panose="02020603050405020304" pitchFamily="18" charset="0"/>
                <a:cs typeface="Times New Roman" panose="02020603050405020304" pitchFamily="18" charset="0"/>
              </a:rPr>
              <a:t>sede di </a:t>
            </a:r>
            <a:r>
              <a:rPr lang="it-IT" sz="2400" b="1" i="1" dirty="0">
                <a:latin typeface="Times New Roman" panose="02020603050405020304" pitchFamily="18" charset="0"/>
                <a:cs typeface="Times New Roman" panose="02020603050405020304" pitchFamily="18" charset="0"/>
              </a:rPr>
              <a:t>valutazione del comportamento </a:t>
            </a:r>
            <a:r>
              <a:rPr lang="it-IT" sz="2400" i="1" dirty="0">
                <a:latin typeface="Times New Roman" panose="02020603050405020304" pitchFamily="18" charset="0"/>
                <a:cs typeface="Times New Roman" panose="02020603050405020304" pitchFamily="18" charset="0"/>
              </a:rPr>
              <a:t>dell’alunno da parte del Consiglio di classe, si possa tener conto anche delle competenze conseguite nell’ambito del nuovo insegnamento di educazione civica, così come introdotto dalla </a:t>
            </a:r>
            <a:r>
              <a:rPr lang="it-IT" sz="2400" i="1" dirty="0" smtClean="0">
                <a:latin typeface="Times New Roman" panose="02020603050405020304" pitchFamily="18" charset="0"/>
                <a:cs typeface="Times New Roman" panose="02020603050405020304" pitchFamily="18" charset="0"/>
              </a:rPr>
              <a:t>Legge….»</a:t>
            </a:r>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9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9560" y="209401"/>
            <a:ext cx="11551920" cy="2308324"/>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VALUTAZIONE (3)</a:t>
            </a:r>
          </a:p>
          <a:p>
            <a:endParaRPr lang="it-IT" sz="2400" b="1" dirty="0">
              <a:latin typeface="Times New Roman" panose="02020603050405020304" pitchFamily="18" charset="0"/>
              <a:cs typeface="Times New Roman" panose="02020603050405020304" pitchFamily="18" charset="0"/>
            </a:endParaRPr>
          </a:p>
          <a:p>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a:t>
            </a:r>
            <a:r>
              <a:rPr lang="it-IT" sz="2400" i="1" dirty="0" smtClean="0">
                <a:solidFill>
                  <a:srgbClr val="000000"/>
                </a:solidFill>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Si ricorda che il voto di educazione civica </a:t>
            </a:r>
            <a:r>
              <a:rPr lang="it-IT" sz="2400" b="1" i="1" dirty="0">
                <a:latin typeface="Times New Roman" panose="02020603050405020304" pitchFamily="18" charset="0"/>
                <a:cs typeface="Times New Roman" panose="02020603050405020304" pitchFamily="18" charset="0"/>
              </a:rPr>
              <a:t>concorre all’ammissione alla classe successiva e/o all’esame di Stato </a:t>
            </a:r>
            <a:r>
              <a:rPr lang="it-IT" sz="2400" i="1" dirty="0">
                <a:latin typeface="Times New Roman" panose="02020603050405020304" pitchFamily="18" charset="0"/>
                <a:cs typeface="Times New Roman" panose="02020603050405020304" pitchFamily="18" charset="0"/>
              </a:rPr>
              <a:t>del primo e secondo ciclo di istruzione e, per le classi terze, quarte e quinte degli Istituti secondari di secondo grado, </a:t>
            </a:r>
            <a:r>
              <a:rPr lang="it-IT" sz="2400" b="1" i="1" dirty="0">
                <a:latin typeface="Times New Roman" panose="02020603050405020304" pitchFamily="18" charset="0"/>
                <a:cs typeface="Times New Roman" panose="02020603050405020304" pitchFamily="18" charset="0"/>
              </a:rPr>
              <a:t>all'attribuzione del credito scolastico.</a:t>
            </a:r>
            <a:r>
              <a:rPr lang="it-IT" sz="2400" i="1" dirty="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a:t>
            </a:r>
            <a:endParaRPr lang="it-IT"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04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60" y="0"/>
            <a:ext cx="12054840" cy="6494085"/>
          </a:xfrm>
          <a:prstGeom prst="rect">
            <a:avLst/>
          </a:prstGeom>
        </p:spPr>
        <p:txBody>
          <a:bodyPr wrap="square">
            <a:spAutoFit/>
          </a:bodyPr>
          <a:lstStyle/>
          <a:p>
            <a:pPr algn="just"/>
            <a:r>
              <a:rPr lang="it-IT" sz="2400" b="1" dirty="0" smtClean="0">
                <a:latin typeface="Times New Roman" panose="02020603050405020304" pitchFamily="18" charset="0"/>
                <a:cs typeface="Times New Roman" panose="02020603050405020304" pitchFamily="18" charset="0"/>
              </a:rPr>
              <a:t>CONTENUTI (1)</a:t>
            </a:r>
          </a:p>
          <a:p>
            <a:pPr algn="just"/>
            <a:endParaRPr lang="it-IT" sz="2400" b="1" dirty="0" smtClean="0">
              <a:latin typeface="Times New Roman" panose="02020603050405020304" pitchFamily="18" charset="0"/>
              <a:cs typeface="Times New Roman" panose="02020603050405020304" pitchFamily="18" charset="0"/>
            </a:endParaRPr>
          </a:p>
          <a:p>
            <a:pPr algn="just"/>
            <a:r>
              <a:rPr lang="it-IT" sz="2300" dirty="0" smtClean="0">
                <a:latin typeface="Times New Roman" panose="02020603050405020304" pitchFamily="18" charset="0"/>
                <a:cs typeface="Times New Roman" panose="02020603050405020304" pitchFamily="18" charset="0"/>
              </a:rPr>
              <a:t>L. 92/2019 (</a:t>
            </a:r>
            <a:r>
              <a:rPr lang="it-IT" sz="2300" dirty="0">
                <a:latin typeface="Times New Roman" panose="02020603050405020304" pitchFamily="18" charset="0"/>
                <a:cs typeface="Times New Roman" panose="02020603050405020304" pitchFamily="18" charset="0"/>
              </a:rPr>
              <a:t>Art. 3 commi 1, 2</a:t>
            </a:r>
            <a:r>
              <a:rPr lang="it-IT" sz="2300" dirty="0" smtClean="0">
                <a:latin typeface="Times New Roman" panose="02020603050405020304" pitchFamily="18" charset="0"/>
                <a:cs typeface="Times New Roman" panose="02020603050405020304" pitchFamily="18" charset="0"/>
              </a:rPr>
              <a:t>): </a:t>
            </a:r>
          </a:p>
          <a:p>
            <a:pPr algn="just"/>
            <a:r>
              <a:rPr lang="it-IT" sz="2300" i="1" dirty="0" smtClean="0">
                <a:latin typeface="Times New Roman" panose="02020603050405020304" pitchFamily="18" charset="0"/>
                <a:cs typeface="Times New Roman" panose="02020603050405020304" pitchFamily="18" charset="0"/>
              </a:rPr>
              <a:t>a) </a:t>
            </a:r>
            <a:r>
              <a:rPr lang="it-IT" sz="2300" b="1" i="1" dirty="0" smtClean="0">
                <a:latin typeface="Times New Roman" panose="02020603050405020304" pitchFamily="18" charset="0"/>
                <a:cs typeface="Times New Roman" panose="02020603050405020304" pitchFamily="18" charset="0"/>
              </a:rPr>
              <a:t>Costituzione, istituzioni dello Stato italiano, dell'Unione europea e degli organismi internazionali; storia della bandiera e dell'inno nazionale</a:t>
            </a:r>
            <a:r>
              <a:rPr lang="it-IT" sz="2300" i="1" dirty="0" smtClean="0">
                <a:latin typeface="Times New Roman" panose="02020603050405020304" pitchFamily="18" charset="0"/>
                <a:cs typeface="Times New Roman" panose="02020603050405020304" pitchFamily="18" charset="0"/>
              </a:rPr>
              <a:t>;</a:t>
            </a:r>
          </a:p>
          <a:p>
            <a:pPr algn="just"/>
            <a:r>
              <a:rPr lang="it-IT" sz="2300" i="1" dirty="0" smtClean="0">
                <a:latin typeface="Times New Roman" panose="02020603050405020304" pitchFamily="18" charset="0"/>
                <a:cs typeface="Times New Roman" panose="02020603050405020304" pitchFamily="18" charset="0"/>
              </a:rPr>
              <a:t>b</a:t>
            </a:r>
            <a:r>
              <a:rPr lang="it-IT" sz="2300" i="1" dirty="0">
                <a:latin typeface="Times New Roman" panose="02020603050405020304" pitchFamily="18" charset="0"/>
                <a:cs typeface="Times New Roman" panose="02020603050405020304" pitchFamily="18" charset="0"/>
              </a:rPr>
              <a:t>) </a:t>
            </a:r>
            <a:r>
              <a:rPr lang="it-IT" sz="2300" b="1" i="1" dirty="0">
                <a:latin typeface="Times New Roman" panose="02020603050405020304" pitchFamily="18" charset="0"/>
                <a:cs typeface="Times New Roman" panose="02020603050405020304" pitchFamily="18" charset="0"/>
              </a:rPr>
              <a:t>Agenda 2030 per lo sviluppo sostenibile</a:t>
            </a:r>
            <a:r>
              <a:rPr lang="it-IT" sz="2300" i="1" dirty="0">
                <a:latin typeface="Times New Roman" panose="02020603050405020304" pitchFamily="18" charset="0"/>
                <a:cs typeface="Times New Roman" panose="02020603050405020304" pitchFamily="18" charset="0"/>
              </a:rPr>
              <a:t>, </a:t>
            </a:r>
            <a:r>
              <a:rPr lang="it-IT" sz="2300" i="1" dirty="0" smtClean="0">
                <a:latin typeface="Times New Roman" panose="02020603050405020304" pitchFamily="18" charset="0"/>
                <a:cs typeface="Times New Roman" panose="02020603050405020304" pitchFamily="18" charset="0"/>
              </a:rPr>
              <a:t>adottata dall'Assemblea </a:t>
            </a:r>
            <a:r>
              <a:rPr lang="it-IT" sz="2300" i="1" dirty="0">
                <a:latin typeface="Times New Roman" panose="02020603050405020304" pitchFamily="18" charset="0"/>
                <a:cs typeface="Times New Roman" panose="02020603050405020304" pitchFamily="18" charset="0"/>
              </a:rPr>
              <a:t>generale delle Nazioni Unite il 25 settembre 2015;</a:t>
            </a:r>
          </a:p>
          <a:p>
            <a:pPr algn="just"/>
            <a:r>
              <a:rPr lang="it-IT" sz="2300" i="1" dirty="0">
                <a:latin typeface="Times New Roman" panose="02020603050405020304" pitchFamily="18" charset="0"/>
                <a:cs typeface="Times New Roman" panose="02020603050405020304" pitchFamily="18" charset="0"/>
              </a:rPr>
              <a:t>c) educazione alla </a:t>
            </a:r>
            <a:r>
              <a:rPr lang="it-IT" sz="2300" b="1" i="1" dirty="0">
                <a:latin typeface="Times New Roman" panose="02020603050405020304" pitchFamily="18" charset="0"/>
                <a:cs typeface="Times New Roman" panose="02020603050405020304" pitchFamily="18" charset="0"/>
              </a:rPr>
              <a:t>cittadinanza digitale</a:t>
            </a:r>
            <a:r>
              <a:rPr lang="it-IT" sz="2300" i="1" dirty="0">
                <a:latin typeface="Times New Roman" panose="02020603050405020304" pitchFamily="18" charset="0"/>
                <a:cs typeface="Times New Roman" panose="02020603050405020304" pitchFamily="18" charset="0"/>
              </a:rPr>
              <a:t>, secondo le </a:t>
            </a:r>
            <a:r>
              <a:rPr lang="it-IT" sz="2300" i="1" dirty="0" smtClean="0">
                <a:latin typeface="Times New Roman" panose="02020603050405020304" pitchFamily="18" charset="0"/>
                <a:cs typeface="Times New Roman" panose="02020603050405020304" pitchFamily="18" charset="0"/>
              </a:rPr>
              <a:t>disposizioni dell'articolo </a:t>
            </a:r>
            <a:r>
              <a:rPr lang="it-IT" sz="2300" i="1" dirty="0">
                <a:latin typeface="Times New Roman" panose="02020603050405020304" pitchFamily="18" charset="0"/>
                <a:cs typeface="Times New Roman" panose="02020603050405020304" pitchFamily="18" charset="0"/>
              </a:rPr>
              <a:t>5;</a:t>
            </a:r>
          </a:p>
          <a:p>
            <a:pPr algn="just"/>
            <a:r>
              <a:rPr lang="it-IT" sz="2300" i="1" dirty="0">
                <a:latin typeface="Times New Roman" panose="02020603050405020304" pitchFamily="18" charset="0"/>
                <a:cs typeface="Times New Roman" panose="02020603050405020304" pitchFamily="18" charset="0"/>
              </a:rPr>
              <a:t>d) </a:t>
            </a:r>
            <a:r>
              <a:rPr lang="it-IT" sz="2300" b="1" i="1" dirty="0">
                <a:latin typeface="Times New Roman" panose="02020603050405020304" pitchFamily="18" charset="0"/>
                <a:cs typeface="Times New Roman" panose="02020603050405020304" pitchFamily="18" charset="0"/>
              </a:rPr>
              <a:t>elementi fondamentali di diritto</a:t>
            </a:r>
            <a:r>
              <a:rPr lang="it-IT" sz="2300" i="1" dirty="0">
                <a:latin typeface="Times New Roman" panose="02020603050405020304" pitchFamily="18" charset="0"/>
                <a:cs typeface="Times New Roman" panose="02020603050405020304" pitchFamily="18" charset="0"/>
              </a:rPr>
              <a:t>, con particolare riguardo </a:t>
            </a:r>
            <a:r>
              <a:rPr lang="it-IT" sz="2300" i="1" dirty="0" smtClean="0">
                <a:latin typeface="Times New Roman" panose="02020603050405020304" pitchFamily="18" charset="0"/>
                <a:cs typeface="Times New Roman" panose="02020603050405020304" pitchFamily="18" charset="0"/>
              </a:rPr>
              <a:t>al </a:t>
            </a:r>
            <a:r>
              <a:rPr lang="it-IT" sz="2300" b="1" i="1" dirty="0" smtClean="0">
                <a:latin typeface="Times New Roman" panose="02020603050405020304" pitchFamily="18" charset="0"/>
                <a:cs typeface="Times New Roman" panose="02020603050405020304" pitchFamily="18" charset="0"/>
              </a:rPr>
              <a:t>diritto </a:t>
            </a:r>
            <a:r>
              <a:rPr lang="it-IT" sz="2300" b="1" i="1" dirty="0">
                <a:latin typeface="Times New Roman" panose="02020603050405020304" pitchFamily="18" charset="0"/>
                <a:cs typeface="Times New Roman" panose="02020603050405020304" pitchFamily="18" charset="0"/>
              </a:rPr>
              <a:t>del lavoro</a:t>
            </a:r>
            <a:r>
              <a:rPr lang="it-IT" sz="2300" i="1" dirty="0">
                <a:latin typeface="Times New Roman" panose="02020603050405020304" pitchFamily="18" charset="0"/>
                <a:cs typeface="Times New Roman" panose="02020603050405020304" pitchFamily="18" charset="0"/>
              </a:rPr>
              <a:t>;</a:t>
            </a:r>
          </a:p>
          <a:p>
            <a:pPr algn="just"/>
            <a:r>
              <a:rPr lang="it-IT" sz="2300" i="1" dirty="0">
                <a:latin typeface="Times New Roman" panose="02020603050405020304" pitchFamily="18" charset="0"/>
                <a:cs typeface="Times New Roman" panose="02020603050405020304" pitchFamily="18" charset="0"/>
              </a:rPr>
              <a:t>e) </a:t>
            </a:r>
            <a:r>
              <a:rPr lang="it-IT" sz="2300" b="1" i="1" dirty="0">
                <a:latin typeface="Times New Roman" panose="02020603050405020304" pitchFamily="18" charset="0"/>
                <a:cs typeface="Times New Roman" panose="02020603050405020304" pitchFamily="18" charset="0"/>
              </a:rPr>
              <a:t>educazione ambientale</a:t>
            </a:r>
            <a:r>
              <a:rPr lang="it-IT" sz="2300" i="1" dirty="0">
                <a:latin typeface="Times New Roman" panose="02020603050405020304" pitchFamily="18" charset="0"/>
                <a:cs typeface="Times New Roman" panose="02020603050405020304" pitchFamily="18" charset="0"/>
              </a:rPr>
              <a:t>, sviluppo eco-sostenibile e tutela </a:t>
            </a:r>
            <a:r>
              <a:rPr lang="it-IT" sz="2300" i="1" dirty="0" smtClean="0">
                <a:latin typeface="Times New Roman" panose="02020603050405020304" pitchFamily="18" charset="0"/>
                <a:cs typeface="Times New Roman" panose="02020603050405020304" pitchFamily="18" charset="0"/>
              </a:rPr>
              <a:t>del patrimonio </a:t>
            </a:r>
            <a:r>
              <a:rPr lang="it-IT" sz="2300" i="1" dirty="0">
                <a:latin typeface="Times New Roman" panose="02020603050405020304" pitchFamily="18" charset="0"/>
                <a:cs typeface="Times New Roman" panose="02020603050405020304" pitchFamily="18" charset="0"/>
              </a:rPr>
              <a:t>ambientale, delle </a:t>
            </a:r>
            <a:r>
              <a:rPr lang="it-IT" sz="2300" i="1" dirty="0" smtClean="0">
                <a:latin typeface="Times New Roman" panose="02020603050405020304" pitchFamily="18" charset="0"/>
                <a:cs typeface="Times New Roman" panose="02020603050405020304" pitchFamily="18" charset="0"/>
              </a:rPr>
              <a:t>identità, </a:t>
            </a:r>
            <a:r>
              <a:rPr lang="it-IT" sz="2300" i="1" dirty="0">
                <a:latin typeface="Times New Roman" panose="02020603050405020304" pitchFamily="18" charset="0"/>
                <a:cs typeface="Times New Roman" panose="02020603050405020304" pitchFamily="18" charset="0"/>
              </a:rPr>
              <a:t>delle </a:t>
            </a:r>
            <a:r>
              <a:rPr lang="it-IT" sz="2300" b="1" i="1" dirty="0">
                <a:latin typeface="Times New Roman" panose="02020603050405020304" pitchFamily="18" charset="0"/>
                <a:cs typeface="Times New Roman" panose="02020603050405020304" pitchFamily="18" charset="0"/>
              </a:rPr>
              <a:t>produzioni e </a:t>
            </a:r>
            <a:r>
              <a:rPr lang="it-IT" sz="2300" b="1" i="1" dirty="0" smtClean="0">
                <a:latin typeface="Times New Roman" panose="02020603050405020304" pitchFamily="18" charset="0"/>
                <a:cs typeface="Times New Roman" panose="02020603050405020304" pitchFamily="18" charset="0"/>
              </a:rPr>
              <a:t>delle eccellenze </a:t>
            </a:r>
            <a:r>
              <a:rPr lang="it-IT" sz="2300" b="1" i="1" dirty="0">
                <a:latin typeface="Times New Roman" panose="02020603050405020304" pitchFamily="18" charset="0"/>
                <a:cs typeface="Times New Roman" panose="02020603050405020304" pitchFamily="18" charset="0"/>
              </a:rPr>
              <a:t>territoriali e agroalimentari</a:t>
            </a:r>
            <a:r>
              <a:rPr lang="it-IT" sz="2300" i="1" dirty="0">
                <a:latin typeface="Times New Roman" panose="02020603050405020304" pitchFamily="18" charset="0"/>
                <a:cs typeface="Times New Roman" panose="02020603050405020304" pitchFamily="18" charset="0"/>
              </a:rPr>
              <a:t>;</a:t>
            </a:r>
          </a:p>
          <a:p>
            <a:pPr algn="just"/>
            <a:r>
              <a:rPr lang="it-IT" sz="2300" i="1" dirty="0">
                <a:latin typeface="Times New Roman" panose="02020603050405020304" pitchFamily="18" charset="0"/>
                <a:cs typeface="Times New Roman" panose="02020603050405020304" pitchFamily="18" charset="0"/>
              </a:rPr>
              <a:t>f) educazione alla </a:t>
            </a:r>
            <a:r>
              <a:rPr lang="it-IT" sz="2300" b="1" i="1" dirty="0" smtClean="0">
                <a:latin typeface="Times New Roman" panose="02020603050405020304" pitchFamily="18" charset="0"/>
                <a:cs typeface="Times New Roman" panose="02020603050405020304" pitchFamily="18" charset="0"/>
              </a:rPr>
              <a:t>legalità, </a:t>
            </a:r>
            <a:r>
              <a:rPr lang="it-IT" sz="2300" b="1" i="1" dirty="0">
                <a:latin typeface="Times New Roman" panose="02020603050405020304" pitchFamily="18" charset="0"/>
                <a:cs typeface="Times New Roman" panose="02020603050405020304" pitchFamily="18" charset="0"/>
              </a:rPr>
              <a:t>e al contrasto delle mafie</a:t>
            </a:r>
            <a:r>
              <a:rPr lang="it-IT" sz="2300" i="1" dirty="0">
                <a:latin typeface="Times New Roman" panose="02020603050405020304" pitchFamily="18" charset="0"/>
                <a:cs typeface="Times New Roman" panose="02020603050405020304" pitchFamily="18" charset="0"/>
              </a:rPr>
              <a:t>;</a:t>
            </a:r>
          </a:p>
          <a:p>
            <a:pPr algn="just"/>
            <a:r>
              <a:rPr lang="it-IT" sz="2300" i="1" dirty="0">
                <a:latin typeface="Times New Roman" panose="02020603050405020304" pitchFamily="18" charset="0"/>
                <a:cs typeface="Times New Roman" panose="02020603050405020304" pitchFamily="18" charset="0"/>
              </a:rPr>
              <a:t>g) educazione al rispetto e alla </a:t>
            </a:r>
            <a:r>
              <a:rPr lang="it-IT" sz="2300" b="1" i="1" dirty="0">
                <a:latin typeface="Times New Roman" panose="02020603050405020304" pitchFamily="18" charset="0"/>
                <a:cs typeface="Times New Roman" panose="02020603050405020304" pitchFamily="18" charset="0"/>
              </a:rPr>
              <a:t>valorizzazione del </a:t>
            </a:r>
            <a:r>
              <a:rPr lang="it-IT" sz="2300" b="1" i="1" dirty="0" smtClean="0">
                <a:latin typeface="Times New Roman" panose="02020603050405020304" pitchFamily="18" charset="0"/>
                <a:cs typeface="Times New Roman" panose="02020603050405020304" pitchFamily="18" charset="0"/>
              </a:rPr>
              <a:t>patrimonio culturale </a:t>
            </a:r>
            <a:r>
              <a:rPr lang="it-IT" sz="2300" b="1" i="1" dirty="0">
                <a:latin typeface="Times New Roman" panose="02020603050405020304" pitchFamily="18" charset="0"/>
                <a:cs typeface="Times New Roman" panose="02020603050405020304" pitchFamily="18" charset="0"/>
              </a:rPr>
              <a:t>e dei beni pubblici </a:t>
            </a:r>
            <a:r>
              <a:rPr lang="it-IT" sz="2300" i="1" dirty="0">
                <a:latin typeface="Times New Roman" panose="02020603050405020304" pitchFamily="18" charset="0"/>
                <a:cs typeface="Times New Roman" panose="02020603050405020304" pitchFamily="18" charset="0"/>
              </a:rPr>
              <a:t>comuni;</a:t>
            </a:r>
          </a:p>
          <a:p>
            <a:pPr algn="just"/>
            <a:r>
              <a:rPr lang="it-IT" sz="2300" i="1" dirty="0">
                <a:latin typeface="Times New Roman" panose="02020603050405020304" pitchFamily="18" charset="0"/>
                <a:cs typeface="Times New Roman" panose="02020603050405020304" pitchFamily="18" charset="0"/>
              </a:rPr>
              <a:t>h) formazione di base in materia di protezione civile.</a:t>
            </a:r>
          </a:p>
          <a:p>
            <a:pPr algn="just"/>
            <a:r>
              <a:rPr lang="it-IT" sz="2300" i="1" dirty="0" smtClean="0">
                <a:latin typeface="Times New Roman" panose="02020603050405020304" pitchFamily="18" charset="0"/>
                <a:cs typeface="Times New Roman" panose="02020603050405020304" pitchFamily="18" charset="0"/>
              </a:rPr>
              <a:t>Nell'ambito </a:t>
            </a:r>
            <a:r>
              <a:rPr lang="it-IT" sz="2300" i="1" dirty="0">
                <a:latin typeface="Times New Roman" panose="02020603050405020304" pitchFamily="18" charset="0"/>
                <a:cs typeface="Times New Roman" panose="02020603050405020304" pitchFamily="18" charset="0"/>
              </a:rPr>
              <a:t>dell'insegnamento trasversale dell'educazione </a:t>
            </a:r>
            <a:r>
              <a:rPr lang="it-IT" sz="2300" i="1" dirty="0" smtClean="0">
                <a:latin typeface="Times New Roman" panose="02020603050405020304" pitchFamily="18" charset="0"/>
                <a:cs typeface="Times New Roman" panose="02020603050405020304" pitchFamily="18" charset="0"/>
              </a:rPr>
              <a:t>civica sono altresì promosse </a:t>
            </a:r>
            <a:r>
              <a:rPr lang="it-IT" sz="2300" b="1" i="1" dirty="0">
                <a:latin typeface="Times New Roman" panose="02020603050405020304" pitchFamily="18" charset="0"/>
                <a:cs typeface="Times New Roman" panose="02020603050405020304" pitchFamily="18" charset="0"/>
              </a:rPr>
              <a:t>l'educazione stradale, l'educazione </a:t>
            </a:r>
            <a:r>
              <a:rPr lang="it-IT" sz="2300" b="1" i="1" dirty="0" smtClean="0">
                <a:latin typeface="Times New Roman" panose="02020603050405020304" pitchFamily="18" charset="0"/>
                <a:cs typeface="Times New Roman" panose="02020603050405020304" pitchFamily="18" charset="0"/>
              </a:rPr>
              <a:t>alla salute </a:t>
            </a:r>
            <a:r>
              <a:rPr lang="it-IT" sz="2300" b="1" i="1" dirty="0">
                <a:latin typeface="Times New Roman" panose="02020603050405020304" pitchFamily="18" charset="0"/>
                <a:cs typeface="Times New Roman" panose="02020603050405020304" pitchFamily="18" charset="0"/>
              </a:rPr>
              <a:t>e al benessere, l'educazione al volontariato e </a:t>
            </a:r>
            <a:r>
              <a:rPr lang="it-IT" sz="2300" b="1" i="1" dirty="0" smtClean="0">
                <a:latin typeface="Times New Roman" panose="02020603050405020304" pitchFamily="18" charset="0"/>
                <a:cs typeface="Times New Roman" panose="02020603050405020304" pitchFamily="18" charset="0"/>
              </a:rPr>
              <a:t>alla cittadinanza </a:t>
            </a:r>
            <a:r>
              <a:rPr lang="it-IT" sz="2300" b="1" i="1" dirty="0">
                <a:latin typeface="Times New Roman" panose="02020603050405020304" pitchFamily="18" charset="0"/>
                <a:cs typeface="Times New Roman" panose="02020603050405020304" pitchFamily="18" charset="0"/>
              </a:rPr>
              <a:t>attiva</a:t>
            </a:r>
            <a:r>
              <a:rPr lang="it-IT" sz="2300" i="1" dirty="0">
                <a:latin typeface="Times New Roman" panose="02020603050405020304" pitchFamily="18" charset="0"/>
                <a:cs typeface="Times New Roman" panose="02020603050405020304" pitchFamily="18" charset="0"/>
              </a:rPr>
              <a:t>. Tutte le azioni sono finalizzate ad alimentare </a:t>
            </a:r>
            <a:r>
              <a:rPr lang="it-IT" sz="2300" i="1" dirty="0" smtClean="0">
                <a:latin typeface="Times New Roman" panose="02020603050405020304" pitchFamily="18" charset="0"/>
                <a:cs typeface="Times New Roman" panose="02020603050405020304" pitchFamily="18" charset="0"/>
              </a:rPr>
              <a:t>e rafforzare il </a:t>
            </a:r>
            <a:r>
              <a:rPr lang="it-IT" sz="2300" b="1" i="1" dirty="0">
                <a:latin typeface="Times New Roman" panose="02020603050405020304" pitchFamily="18" charset="0"/>
                <a:cs typeface="Times New Roman" panose="02020603050405020304" pitchFamily="18" charset="0"/>
              </a:rPr>
              <a:t>rispetto </a:t>
            </a:r>
            <a:r>
              <a:rPr lang="it-IT" sz="2300" i="1" dirty="0">
                <a:latin typeface="Times New Roman" panose="02020603050405020304" pitchFamily="18" charset="0"/>
                <a:cs typeface="Times New Roman" panose="02020603050405020304" pitchFamily="18" charset="0"/>
              </a:rPr>
              <a:t>nei confronti delle persone, degli animali </a:t>
            </a:r>
            <a:r>
              <a:rPr lang="it-IT" sz="2300" i="1" dirty="0" smtClean="0">
                <a:latin typeface="Times New Roman" panose="02020603050405020304" pitchFamily="18" charset="0"/>
                <a:cs typeface="Times New Roman" panose="02020603050405020304" pitchFamily="18" charset="0"/>
              </a:rPr>
              <a:t>e della natura.</a:t>
            </a:r>
            <a:endParaRPr lang="it-IT" sz="23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636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60" y="0"/>
            <a:ext cx="12054840" cy="2123658"/>
          </a:xfrm>
          <a:prstGeom prst="rect">
            <a:avLst/>
          </a:prstGeom>
        </p:spPr>
        <p:txBody>
          <a:bodyPr wrap="square">
            <a:spAutoFit/>
          </a:bodyPr>
          <a:lstStyle/>
          <a:p>
            <a:pPr algn="just"/>
            <a:r>
              <a:rPr lang="it-IT" sz="2400" b="1" dirty="0" smtClean="0">
                <a:latin typeface="Times New Roman" panose="02020603050405020304" pitchFamily="18" charset="0"/>
                <a:cs typeface="Times New Roman" panose="02020603050405020304" pitchFamily="18" charset="0"/>
              </a:rPr>
              <a:t>CONTENUTI (2)</a:t>
            </a:r>
          </a:p>
          <a:p>
            <a:pPr algn="just"/>
            <a:endParaRPr lang="it-IT" sz="2400" b="1" dirty="0" smtClean="0">
              <a:latin typeface="Times New Roman" panose="02020603050405020304" pitchFamily="18" charset="0"/>
              <a:cs typeface="Times New Roman" panose="02020603050405020304" pitchFamily="18" charset="0"/>
            </a:endParaRPr>
          </a:p>
          <a:p>
            <a:pPr algn="just"/>
            <a:r>
              <a:rPr lang="it-IT" sz="2400" b="1" dirty="0" smtClean="0">
                <a:latin typeface="Times New Roman" panose="02020603050405020304" pitchFamily="18" charset="0"/>
                <a:cs typeface="Times New Roman" panose="02020603050405020304" pitchFamily="18" charset="0"/>
              </a:rPr>
              <a:t>Principi e tematiche secondo la L. 92/2019</a:t>
            </a:r>
          </a:p>
          <a:p>
            <a:pPr algn="just"/>
            <a:r>
              <a:rPr lang="it-IT" sz="1200" i="1" dirty="0">
                <a:latin typeface="Times New Roman" panose="02020603050405020304" pitchFamily="18" charset="0"/>
                <a:cs typeface="Times New Roman" panose="02020603050405020304" pitchFamily="18" charset="0"/>
              </a:rPr>
              <a:t>(L'insegnamento trasversale di Educazione civica - L’introduzione nel curricolo d’istituto e le Linee guida – A cura di Emiliano Barbuto – </a:t>
            </a:r>
            <a:r>
              <a:rPr lang="it-IT" sz="1200" i="1" dirty="0" err="1">
                <a:latin typeface="Times New Roman" panose="02020603050405020304" pitchFamily="18" charset="0"/>
                <a:cs typeface="Times New Roman" panose="02020603050405020304" pitchFamily="18" charset="0"/>
              </a:rPr>
              <a:t>EdiSES</a:t>
            </a:r>
            <a:r>
              <a:rPr lang="it-IT" sz="1200" i="1" dirty="0">
                <a:latin typeface="Times New Roman" panose="02020603050405020304" pitchFamily="18" charset="0"/>
                <a:cs typeface="Times New Roman" panose="02020603050405020304" pitchFamily="18" charset="0"/>
              </a:rPr>
              <a:t>, 2020, p. </a:t>
            </a:r>
            <a:r>
              <a:rPr lang="it-IT" sz="1200" i="1" dirty="0" smtClean="0">
                <a:latin typeface="Times New Roman" panose="02020603050405020304" pitchFamily="18" charset="0"/>
                <a:cs typeface="Times New Roman" panose="02020603050405020304" pitchFamily="18" charset="0"/>
              </a:rPr>
              <a:t>18)</a:t>
            </a:r>
            <a:endParaRPr lang="it-IT" sz="1200" dirty="0">
              <a:latin typeface="Times New Roman" panose="02020603050405020304" pitchFamily="18" charset="0"/>
              <a:cs typeface="Times New Roman" panose="02020603050405020304" pitchFamily="18" charset="0"/>
            </a:endParaRPr>
          </a:p>
          <a:p>
            <a:pPr algn="just"/>
            <a:endParaRPr lang="it-IT" sz="2400" b="1" dirty="0" smtClean="0">
              <a:latin typeface="Times New Roman" panose="02020603050405020304" pitchFamily="18" charset="0"/>
              <a:cs typeface="Times New Roman" panose="02020603050405020304" pitchFamily="18" charset="0"/>
            </a:endParaRPr>
          </a:p>
          <a:p>
            <a:pPr algn="just"/>
            <a:endParaRPr lang="it-IT" sz="2400" b="1" dirty="0" smtClean="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79828" y="2228698"/>
            <a:ext cx="1477107" cy="400110"/>
          </a:xfrm>
          <a:prstGeom prst="rect">
            <a:avLst/>
          </a:prstGeom>
          <a:solidFill>
            <a:schemeClr val="accent4">
              <a:lumMod val="60000"/>
              <a:lumOff val="40000"/>
            </a:schemeClr>
          </a:solidFill>
          <a:ln>
            <a:solidFill>
              <a:schemeClr val="tx1"/>
            </a:solidFill>
          </a:ln>
        </p:spPr>
        <p:txBody>
          <a:bodyPr wrap="square" rtlCol="0">
            <a:spAutoFit/>
          </a:bodyPr>
          <a:lstStyle/>
          <a:p>
            <a:pPr algn="ctr"/>
            <a:r>
              <a:rPr lang="it-IT" sz="2000" b="1" dirty="0" smtClean="0">
                <a:solidFill>
                  <a:srgbClr val="FF0000"/>
                </a:solidFill>
                <a:latin typeface="Times New Roman" panose="02020603050405020304" pitchFamily="18" charset="0"/>
                <a:cs typeface="Times New Roman" panose="02020603050405020304" pitchFamily="18" charset="0"/>
              </a:rPr>
              <a:t>Principi</a:t>
            </a:r>
            <a:endParaRPr lang="it-IT" sz="2000" b="1" dirty="0">
              <a:solidFill>
                <a:srgbClr val="FF0000"/>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379828" y="4298672"/>
            <a:ext cx="1477107" cy="400110"/>
          </a:xfrm>
          <a:prstGeom prst="rect">
            <a:avLst/>
          </a:prstGeom>
          <a:solidFill>
            <a:srgbClr val="CCECFF"/>
          </a:solidFill>
          <a:ln>
            <a:solidFill>
              <a:schemeClr val="tx1"/>
            </a:solidFill>
          </a:ln>
        </p:spPr>
        <p:txBody>
          <a:bodyPr wrap="square" rtlCol="0">
            <a:spAutoFit/>
          </a:bodyPr>
          <a:lstStyle/>
          <a:p>
            <a:pPr algn="ctr"/>
            <a:r>
              <a:rPr lang="it-IT" sz="2000" b="1" dirty="0" smtClean="0">
                <a:solidFill>
                  <a:srgbClr val="002060"/>
                </a:solidFill>
                <a:latin typeface="Times New Roman" panose="02020603050405020304" pitchFamily="18" charset="0"/>
                <a:cs typeface="Times New Roman" panose="02020603050405020304" pitchFamily="18" charset="0"/>
              </a:rPr>
              <a:t>Tematiche</a:t>
            </a:r>
            <a:endParaRPr lang="it-IT" sz="2000" b="1" dirty="0">
              <a:solidFill>
                <a:srgbClr val="002060"/>
              </a:solidFill>
              <a:latin typeface="Times New Roman" panose="02020603050405020304" pitchFamily="18" charset="0"/>
              <a:cs typeface="Times New Roman" panose="02020603050405020304" pitchFamily="18" charset="0"/>
            </a:endParaRPr>
          </a:p>
        </p:txBody>
      </p:sp>
      <p:cxnSp>
        <p:nvCxnSpPr>
          <p:cNvPr id="6" name="Connettore 2 5"/>
          <p:cNvCxnSpPr>
            <a:stCxn id="3" idx="2"/>
            <a:endCxn id="4" idx="0"/>
          </p:cNvCxnSpPr>
          <p:nvPr/>
        </p:nvCxnSpPr>
        <p:spPr>
          <a:xfrm>
            <a:off x="1118382" y="2628808"/>
            <a:ext cx="0" cy="1669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CasellaDiTesto 6"/>
          <p:cNvSpPr txBox="1"/>
          <p:nvPr/>
        </p:nvSpPr>
        <p:spPr>
          <a:xfrm>
            <a:off x="4618892" y="2754281"/>
            <a:ext cx="7076049" cy="3477875"/>
          </a:xfrm>
          <a:prstGeom prst="rect">
            <a:avLst/>
          </a:prstGeom>
          <a:noFill/>
        </p:spPr>
        <p:txBody>
          <a:bodyPr wrap="square" rtlCol="0">
            <a:spAutoFit/>
          </a:bodyPr>
          <a:lstStyle/>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Costituzione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Agenda 2030</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Cittadinanza digitale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Elementi di Diritto</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Educazione ambientale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Educazione alla legalità</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Valorizzazione del patrimonio culturale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Protezione civile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Educazione stradale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Educazione alla salute</a:t>
            </a:r>
          </a:p>
          <a:p>
            <a:pPr marL="457200" indent="-457200">
              <a:buAutoNum type="arabicPeriod"/>
            </a:pPr>
            <a:r>
              <a:rPr lang="it-IT" sz="2000" dirty="0" smtClean="0">
                <a:solidFill>
                  <a:srgbClr val="002060"/>
                </a:solidFill>
                <a:latin typeface="Times New Roman" panose="02020603050405020304" pitchFamily="18" charset="0"/>
                <a:cs typeface="Times New Roman" panose="02020603050405020304" pitchFamily="18" charset="0"/>
              </a:rPr>
              <a:t>Volontariato e cittadinanza attiva</a:t>
            </a:r>
            <a:endParaRPr lang="it-IT" sz="2000" dirty="0">
              <a:solidFill>
                <a:srgbClr val="002060"/>
              </a:solidFill>
              <a:latin typeface="Times New Roman" panose="02020603050405020304" pitchFamily="18" charset="0"/>
              <a:cs typeface="Times New Roman" panose="02020603050405020304" pitchFamily="18" charset="0"/>
            </a:endParaRPr>
          </a:p>
        </p:txBody>
      </p:sp>
      <p:sp>
        <p:nvSpPr>
          <p:cNvPr id="8" name="Parentesi graffa aperta 7"/>
          <p:cNvSpPr/>
          <p:nvPr/>
        </p:nvSpPr>
        <p:spPr>
          <a:xfrm>
            <a:off x="4224997" y="2754281"/>
            <a:ext cx="393895" cy="33792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cxnSp>
        <p:nvCxnSpPr>
          <p:cNvPr id="11" name="Connettore 2 10"/>
          <p:cNvCxnSpPr>
            <a:stCxn id="4" idx="3"/>
          </p:cNvCxnSpPr>
          <p:nvPr/>
        </p:nvCxnSpPr>
        <p:spPr>
          <a:xfrm flipV="1">
            <a:off x="1856935" y="4493220"/>
            <a:ext cx="2110154" cy="5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3725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60" y="266016"/>
            <a:ext cx="12054840" cy="5262979"/>
          </a:xfrm>
          <a:prstGeom prst="rect">
            <a:avLst/>
          </a:prstGeom>
        </p:spPr>
        <p:txBody>
          <a:bodyPr wrap="square">
            <a:spAutoFit/>
          </a:bodyPr>
          <a:lstStyle/>
          <a:p>
            <a:pPr algn="just"/>
            <a:r>
              <a:rPr lang="it-IT" sz="2400" b="1" dirty="0" smtClean="0">
                <a:latin typeface="Times New Roman" panose="02020603050405020304" pitchFamily="18" charset="0"/>
                <a:cs typeface="Times New Roman" panose="02020603050405020304" pitchFamily="18" charset="0"/>
              </a:rPr>
              <a:t>CONTENUTI (3)</a:t>
            </a:r>
          </a:p>
          <a:p>
            <a:pPr algn="just"/>
            <a:endParaRPr lang="it-IT" sz="2400" dirty="0" smtClean="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D.M</a:t>
            </a:r>
            <a:r>
              <a:rPr lang="it-IT" sz="2400" dirty="0">
                <a:latin typeface="Times New Roman" panose="02020603050405020304" pitchFamily="18" charset="0"/>
                <a:cs typeface="Times New Roman" panose="02020603050405020304" pitchFamily="18" charset="0"/>
              </a:rPr>
              <a:t>. 35/2020 </a:t>
            </a:r>
            <a:r>
              <a:rPr lang="it-IT" sz="2400" dirty="0" err="1">
                <a:latin typeface="Times New Roman" panose="02020603050405020304" pitchFamily="18" charset="0"/>
                <a:cs typeface="Times New Roman" panose="02020603050405020304" pitchFamily="18" charset="0"/>
              </a:rPr>
              <a:t>All</a:t>
            </a:r>
            <a:r>
              <a:rPr lang="it-IT" sz="2400" dirty="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A. </a:t>
            </a:r>
          </a:p>
          <a:p>
            <a:r>
              <a:rPr lang="it-IT" sz="2400" b="1" i="1" dirty="0" smtClean="0">
                <a:latin typeface="Times New Roman" panose="02020603050405020304" pitchFamily="18" charset="0"/>
                <a:cs typeface="Times New Roman" panose="02020603050405020304" pitchFamily="18" charset="0"/>
              </a:rPr>
              <a:t>TRE NUCLEI CONCETTUALI «</a:t>
            </a:r>
            <a:r>
              <a:rPr lang="it-IT" sz="2400" i="1" dirty="0" smtClean="0">
                <a:latin typeface="Times New Roman" panose="02020603050405020304" pitchFamily="18" charset="0"/>
                <a:cs typeface="Times New Roman" panose="02020603050405020304" pitchFamily="18" charset="0"/>
              </a:rPr>
              <a:t> </a:t>
            </a:r>
            <a:r>
              <a:rPr lang="it-IT" sz="2400" i="1" dirty="0">
                <a:latin typeface="Times New Roman" panose="02020603050405020304" pitchFamily="18" charset="0"/>
                <a:cs typeface="Times New Roman" panose="02020603050405020304" pitchFamily="18" charset="0"/>
              </a:rPr>
              <a:t>cioè quei contenuti ritenuti essenziali per realizzare le finalità indicate nella Legge, sono già impliciti negli epistemi delle discipline</a:t>
            </a:r>
            <a:r>
              <a:rPr lang="it-IT" sz="2400" i="1" dirty="0" smtClean="0">
                <a:latin typeface="Times New Roman" panose="02020603050405020304" pitchFamily="18" charset="0"/>
                <a:cs typeface="Times New Roman" panose="02020603050405020304" pitchFamily="18" charset="0"/>
              </a:rPr>
              <a:t>.»</a:t>
            </a:r>
            <a:endParaRPr lang="it-IT" sz="2400" b="1" i="1" dirty="0" smtClean="0">
              <a:latin typeface="Times New Roman" panose="02020603050405020304" pitchFamily="18" charset="0"/>
              <a:cs typeface="Times New Roman" panose="02020603050405020304" pitchFamily="18" charset="0"/>
            </a:endParaRPr>
          </a:p>
          <a:p>
            <a:pPr algn="just"/>
            <a:endParaRPr lang="it-IT" sz="2400" i="1" dirty="0" smtClean="0">
              <a:latin typeface="Times New Roman" panose="02020603050405020304" pitchFamily="18" charset="0"/>
              <a:cs typeface="Times New Roman" panose="02020603050405020304" pitchFamily="18" charset="0"/>
            </a:endParaRPr>
          </a:p>
          <a:p>
            <a:pPr marL="342900" indent="-342900" algn="just">
              <a:buAutoNum type="arabicPeriod"/>
            </a:pPr>
            <a:r>
              <a:rPr lang="it-IT" sz="2400" b="1" i="1" dirty="0" smtClean="0">
                <a:latin typeface="Times New Roman" panose="02020603050405020304" pitchFamily="18" charset="0"/>
                <a:cs typeface="Times New Roman" panose="02020603050405020304" pitchFamily="18" charset="0"/>
              </a:rPr>
              <a:t>COSTITUZIONE</a:t>
            </a:r>
            <a:r>
              <a:rPr lang="it-IT" sz="2400" i="1" dirty="0">
                <a:latin typeface="Times New Roman" panose="02020603050405020304" pitchFamily="18" charset="0"/>
                <a:cs typeface="Times New Roman" panose="02020603050405020304" pitchFamily="18" charset="0"/>
              </a:rPr>
              <a:t>, diritto (nazionale e internazionale), legalità e </a:t>
            </a:r>
            <a:r>
              <a:rPr lang="it-IT" sz="2400" i="1" dirty="0" smtClean="0">
                <a:latin typeface="Times New Roman" panose="02020603050405020304" pitchFamily="18" charset="0"/>
                <a:cs typeface="Times New Roman" panose="02020603050405020304" pitchFamily="18" charset="0"/>
              </a:rPr>
              <a:t>solidarietà;</a:t>
            </a:r>
          </a:p>
          <a:p>
            <a:pPr algn="just"/>
            <a:r>
              <a:rPr lang="it-IT" sz="2400" b="1" i="1" dirty="0" smtClean="0">
                <a:latin typeface="Times New Roman" panose="02020603050405020304" pitchFamily="18" charset="0"/>
                <a:cs typeface="Times New Roman" panose="02020603050405020304" pitchFamily="18" charset="0"/>
              </a:rPr>
              <a:t>2. SVILUPPO </a:t>
            </a:r>
            <a:r>
              <a:rPr lang="it-IT" sz="2400" b="1" i="1" dirty="0">
                <a:latin typeface="Times New Roman" panose="02020603050405020304" pitchFamily="18" charset="0"/>
                <a:cs typeface="Times New Roman" panose="02020603050405020304" pitchFamily="18" charset="0"/>
              </a:rPr>
              <a:t>SOSTENIBILE</a:t>
            </a:r>
            <a:r>
              <a:rPr lang="it-IT" sz="2400" i="1" dirty="0">
                <a:latin typeface="Times New Roman" panose="02020603050405020304" pitchFamily="18" charset="0"/>
                <a:cs typeface="Times New Roman" panose="02020603050405020304" pitchFamily="18" charset="0"/>
              </a:rPr>
              <a:t>, educazione ambientale, conoscenza e tutela del patrimonio e</a:t>
            </a:r>
          </a:p>
          <a:p>
            <a:pPr algn="just"/>
            <a:r>
              <a:rPr lang="it-IT" sz="2400" i="1" dirty="0">
                <a:latin typeface="Times New Roman" panose="02020603050405020304" pitchFamily="18" charset="0"/>
                <a:cs typeface="Times New Roman" panose="02020603050405020304" pitchFamily="18" charset="0"/>
              </a:rPr>
              <a:t>del </a:t>
            </a:r>
            <a:r>
              <a:rPr lang="it-IT" sz="2400" i="1" dirty="0" smtClean="0">
                <a:latin typeface="Times New Roman" panose="02020603050405020304" pitchFamily="18" charset="0"/>
                <a:cs typeface="Times New Roman" panose="02020603050405020304" pitchFamily="18" charset="0"/>
              </a:rPr>
              <a:t>territorio;</a:t>
            </a:r>
          </a:p>
          <a:p>
            <a:pPr algn="just"/>
            <a:r>
              <a:rPr lang="it-IT" sz="2400" b="1" i="1" dirty="0">
                <a:latin typeface="Times New Roman" panose="02020603050405020304" pitchFamily="18" charset="0"/>
                <a:cs typeface="Times New Roman" panose="02020603050405020304" pitchFamily="18" charset="0"/>
              </a:rPr>
              <a:t>3. CITTADINANZA </a:t>
            </a:r>
            <a:r>
              <a:rPr lang="it-IT" sz="2400" b="1" i="1" dirty="0" smtClean="0">
                <a:latin typeface="Times New Roman" panose="02020603050405020304" pitchFamily="18" charset="0"/>
                <a:cs typeface="Times New Roman" panose="02020603050405020304" pitchFamily="18" charset="0"/>
              </a:rPr>
              <a:t>DIGITALE.</a:t>
            </a:r>
          </a:p>
          <a:p>
            <a:pPr algn="just"/>
            <a:endParaRPr lang="it-IT" sz="2400" i="1" dirty="0">
              <a:latin typeface="Times New Roman" panose="02020603050405020304" pitchFamily="18" charset="0"/>
              <a:cs typeface="Times New Roman" panose="02020603050405020304" pitchFamily="18" charset="0"/>
            </a:endParaRPr>
          </a:p>
          <a:p>
            <a:pPr algn="just"/>
            <a:r>
              <a:rPr lang="it-IT" sz="2400" i="1"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Si tratta dunque di far emergere </a:t>
            </a:r>
            <a:r>
              <a:rPr lang="it-IT" sz="2400" b="1" i="1" dirty="0">
                <a:latin typeface="Times New Roman" panose="02020603050405020304" pitchFamily="18" charset="0"/>
                <a:cs typeface="Times New Roman" panose="02020603050405020304" pitchFamily="18" charset="0"/>
              </a:rPr>
              <a:t>elementi latenti </a:t>
            </a:r>
            <a:r>
              <a:rPr lang="it-IT" sz="2400" i="1" dirty="0">
                <a:latin typeface="Times New Roman" panose="02020603050405020304" pitchFamily="18" charset="0"/>
                <a:cs typeface="Times New Roman" panose="02020603050405020304" pitchFamily="18" charset="0"/>
              </a:rPr>
              <a:t>negli attuali ordinamenti didattici e di rendere consapevole la loro interconnessione, nel rispetto e in coerenza con i processi di crescita dei bambini e dei ragazzi nei diversi gradi di scuola</a:t>
            </a:r>
            <a:r>
              <a:rPr lang="it-IT" sz="2400"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5881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60" y="0"/>
            <a:ext cx="12054840" cy="2123658"/>
          </a:xfrm>
          <a:prstGeom prst="rect">
            <a:avLst/>
          </a:prstGeom>
        </p:spPr>
        <p:txBody>
          <a:bodyPr wrap="square">
            <a:spAutoFit/>
          </a:bodyPr>
          <a:lstStyle/>
          <a:p>
            <a:pPr algn="just"/>
            <a:r>
              <a:rPr lang="it-IT" sz="2400" b="1" dirty="0" smtClean="0">
                <a:latin typeface="Times New Roman" panose="02020603050405020304" pitchFamily="18" charset="0"/>
                <a:cs typeface="Times New Roman" panose="02020603050405020304" pitchFamily="18" charset="0"/>
              </a:rPr>
              <a:t>CONTENUTI (4)</a:t>
            </a:r>
          </a:p>
          <a:p>
            <a:pPr algn="just"/>
            <a:endParaRPr lang="it-IT" sz="2400" b="1" dirty="0">
              <a:latin typeface="Times New Roman" panose="02020603050405020304" pitchFamily="18" charset="0"/>
              <a:cs typeface="Times New Roman" panose="02020603050405020304" pitchFamily="18" charset="0"/>
            </a:endParaRPr>
          </a:p>
          <a:p>
            <a:pPr algn="just"/>
            <a:r>
              <a:rPr lang="it-IT" sz="2400" b="1" dirty="0" smtClean="0">
                <a:latin typeface="Times New Roman" panose="02020603050405020304" pitchFamily="18" charset="0"/>
                <a:cs typeface="Times New Roman" panose="02020603050405020304" pitchFamily="18" charset="0"/>
              </a:rPr>
              <a:t>Nuclei concettuali e tematiche riviste in base all’allegato A al D.M. 35/2020</a:t>
            </a:r>
          </a:p>
          <a:p>
            <a:pPr algn="just"/>
            <a:r>
              <a:rPr lang="it-IT" sz="1200" i="1" dirty="0" smtClean="0">
                <a:latin typeface="Times New Roman" panose="02020603050405020304" pitchFamily="18" charset="0"/>
                <a:cs typeface="Times New Roman" panose="02020603050405020304" pitchFamily="18" charset="0"/>
              </a:rPr>
              <a:t>(L'insegnamento </a:t>
            </a:r>
            <a:r>
              <a:rPr lang="it-IT" sz="1200" i="1" dirty="0">
                <a:latin typeface="Times New Roman" panose="02020603050405020304" pitchFamily="18" charset="0"/>
                <a:cs typeface="Times New Roman" panose="02020603050405020304" pitchFamily="18" charset="0"/>
              </a:rPr>
              <a:t>trasversale di Educazione civica - L’introduzione nel curricolo d’istituto e le Linee guida – A cura di Emiliano Barbuto – </a:t>
            </a:r>
            <a:r>
              <a:rPr lang="it-IT" sz="1200" i="1" dirty="0" err="1">
                <a:latin typeface="Times New Roman" panose="02020603050405020304" pitchFamily="18" charset="0"/>
                <a:cs typeface="Times New Roman" panose="02020603050405020304" pitchFamily="18" charset="0"/>
              </a:rPr>
              <a:t>EdiSES</a:t>
            </a:r>
            <a:r>
              <a:rPr lang="it-IT" sz="1200" i="1" dirty="0">
                <a:latin typeface="Times New Roman" panose="02020603050405020304" pitchFamily="18" charset="0"/>
                <a:cs typeface="Times New Roman" panose="02020603050405020304" pitchFamily="18" charset="0"/>
              </a:rPr>
              <a:t>, 2020, p. </a:t>
            </a:r>
            <a:r>
              <a:rPr lang="it-IT" sz="1200" i="1" dirty="0" smtClean="0">
                <a:latin typeface="Times New Roman" panose="02020603050405020304" pitchFamily="18" charset="0"/>
                <a:cs typeface="Times New Roman" panose="02020603050405020304" pitchFamily="18" charset="0"/>
              </a:rPr>
              <a:t>19)</a:t>
            </a:r>
            <a:endParaRPr lang="it-IT" sz="1200" dirty="0">
              <a:latin typeface="Times New Roman" panose="02020603050405020304" pitchFamily="18" charset="0"/>
              <a:cs typeface="Times New Roman" panose="02020603050405020304" pitchFamily="18" charset="0"/>
            </a:endParaRPr>
          </a:p>
          <a:p>
            <a:pPr algn="just"/>
            <a:endParaRPr lang="it-IT" sz="2400" b="1" dirty="0" smtClean="0">
              <a:latin typeface="Times New Roman" panose="02020603050405020304" pitchFamily="18" charset="0"/>
              <a:cs typeface="Times New Roman" panose="02020603050405020304" pitchFamily="18" charset="0"/>
            </a:endParaRPr>
          </a:p>
          <a:p>
            <a:pPr algn="just"/>
            <a:endParaRPr lang="it-IT" sz="2400" b="1" dirty="0" smtClean="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2156222" y="1867001"/>
            <a:ext cx="3235569" cy="707886"/>
          </a:xfrm>
          <a:prstGeom prst="rect">
            <a:avLst/>
          </a:prstGeom>
          <a:solidFill>
            <a:schemeClr val="bg2">
              <a:lumMod val="75000"/>
            </a:schemeClr>
          </a:solidFill>
          <a:ln>
            <a:solidFill>
              <a:schemeClr val="tx1"/>
            </a:solidFill>
          </a:ln>
        </p:spPr>
        <p:txBody>
          <a:bodyPr wrap="square" rtlCol="0">
            <a:spAutoFit/>
          </a:bodyPr>
          <a:lstStyle/>
          <a:p>
            <a:pPr algn="ctr"/>
            <a:r>
              <a:rPr lang="it-IT" sz="2000" b="1" dirty="0" smtClean="0">
                <a:latin typeface="Times New Roman" panose="02020603050405020304" pitchFamily="18" charset="0"/>
                <a:cs typeface="Times New Roman" panose="02020603050405020304" pitchFamily="18" charset="0"/>
              </a:rPr>
              <a:t>COSTITUZIONE</a:t>
            </a:r>
          </a:p>
          <a:p>
            <a:pPr algn="ctr"/>
            <a:endParaRPr lang="it-IT" sz="2000" b="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156220" y="3436658"/>
            <a:ext cx="3235569" cy="707886"/>
          </a:xfrm>
          <a:prstGeom prst="rect">
            <a:avLst/>
          </a:prstGeom>
          <a:solidFill>
            <a:schemeClr val="bg2">
              <a:lumMod val="75000"/>
            </a:schemeClr>
          </a:solidFill>
          <a:ln>
            <a:solidFill>
              <a:schemeClr val="tx1"/>
            </a:solidFill>
          </a:ln>
        </p:spPr>
        <p:txBody>
          <a:bodyPr wrap="square" rtlCol="0">
            <a:spAutoFit/>
          </a:bodyPr>
          <a:lstStyle/>
          <a:p>
            <a:pPr algn="ctr"/>
            <a:r>
              <a:rPr lang="it-IT" sz="2000" b="1" dirty="0" smtClean="0">
                <a:latin typeface="Times New Roman" panose="02020603050405020304" pitchFamily="18" charset="0"/>
                <a:cs typeface="Times New Roman" panose="02020603050405020304" pitchFamily="18" charset="0"/>
              </a:rPr>
              <a:t>SVILUPPO SOSTENIBILE</a:t>
            </a:r>
            <a:endParaRPr lang="it-IT" sz="2000" b="1"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2156221" y="5284750"/>
            <a:ext cx="3235569" cy="707886"/>
          </a:xfrm>
          <a:prstGeom prst="rect">
            <a:avLst/>
          </a:prstGeom>
          <a:solidFill>
            <a:schemeClr val="bg2">
              <a:lumMod val="75000"/>
            </a:schemeClr>
          </a:solidFill>
          <a:ln>
            <a:solidFill>
              <a:schemeClr val="tx1"/>
            </a:solidFill>
          </a:ln>
        </p:spPr>
        <p:txBody>
          <a:bodyPr wrap="square" rtlCol="0">
            <a:spAutoFit/>
          </a:bodyPr>
          <a:lstStyle/>
          <a:p>
            <a:pPr algn="ctr"/>
            <a:r>
              <a:rPr lang="it-IT" sz="2000" b="1" dirty="0" smtClean="0">
                <a:latin typeface="Times New Roman" panose="02020603050405020304" pitchFamily="18" charset="0"/>
                <a:cs typeface="Times New Roman" panose="02020603050405020304" pitchFamily="18" charset="0"/>
              </a:rPr>
              <a:t>CITTADINANZA DIGITALE</a:t>
            </a:r>
            <a:endParaRPr lang="it-IT" sz="2000" b="1"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6485205" y="1731607"/>
            <a:ext cx="5570807" cy="1015663"/>
          </a:xfrm>
          <a:prstGeom prst="rect">
            <a:avLst/>
          </a:prstGeom>
          <a:noFill/>
          <a:ln>
            <a:solidFill>
              <a:schemeClr val="tx1"/>
            </a:solidFill>
          </a:ln>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La Costituzione, lo Stato, le Leggi</a:t>
            </a:r>
          </a:p>
          <a:p>
            <a:r>
              <a:rPr lang="it-IT" sz="2000" dirty="0" smtClean="0">
                <a:latin typeface="Times New Roman" panose="02020603050405020304" pitchFamily="18" charset="0"/>
                <a:cs typeface="Times New Roman" panose="02020603050405020304" pitchFamily="18" charset="0"/>
              </a:rPr>
              <a:t>Gli ordinamenti</a:t>
            </a:r>
          </a:p>
          <a:p>
            <a:r>
              <a:rPr lang="it-IT" sz="2000" dirty="0" smtClean="0">
                <a:latin typeface="Times New Roman" panose="02020603050405020304" pitchFamily="18" charset="0"/>
                <a:cs typeface="Times New Roman" panose="02020603050405020304" pitchFamily="18" charset="0"/>
              </a:rPr>
              <a:t>Legalità, convivenza civile e cittadinanza attiva</a:t>
            </a:r>
            <a:endParaRPr lang="it-IT" sz="2000" dirty="0">
              <a:latin typeface="Times New Roman" panose="02020603050405020304" pitchFamily="18" charset="0"/>
              <a:cs typeface="Times New Roman" panose="02020603050405020304" pitchFamily="18" charset="0"/>
            </a:endParaRPr>
          </a:p>
        </p:txBody>
      </p:sp>
      <p:cxnSp>
        <p:nvCxnSpPr>
          <p:cNvPr id="8" name="Connettore 2 7"/>
          <p:cNvCxnSpPr>
            <a:stCxn id="3" idx="3"/>
          </p:cNvCxnSpPr>
          <p:nvPr/>
        </p:nvCxnSpPr>
        <p:spPr>
          <a:xfrm>
            <a:off x="5391791" y="2220944"/>
            <a:ext cx="10934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CasellaDiTesto 8"/>
          <p:cNvSpPr txBox="1"/>
          <p:nvPr/>
        </p:nvSpPr>
        <p:spPr>
          <a:xfrm>
            <a:off x="6485206" y="3485468"/>
            <a:ext cx="5570806" cy="707886"/>
          </a:xfrm>
          <a:prstGeom prst="rect">
            <a:avLst/>
          </a:prstGeom>
          <a:noFill/>
          <a:ln>
            <a:solidFill>
              <a:schemeClr val="tx1"/>
            </a:solidFill>
          </a:ln>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Ambiente</a:t>
            </a:r>
          </a:p>
          <a:p>
            <a:r>
              <a:rPr lang="it-IT" sz="2000" dirty="0" smtClean="0">
                <a:latin typeface="Times New Roman" panose="02020603050405020304" pitchFamily="18" charset="0"/>
                <a:cs typeface="Times New Roman" panose="02020603050405020304" pitchFamily="18" charset="0"/>
              </a:rPr>
              <a:t>Vita e diritti fondamentali</a:t>
            </a:r>
            <a:endParaRPr lang="it-IT" sz="2000"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6485206" y="4858168"/>
            <a:ext cx="5570806" cy="1631216"/>
          </a:xfrm>
          <a:prstGeom prst="rect">
            <a:avLst/>
          </a:prstGeom>
          <a:noFill/>
          <a:ln>
            <a:solidFill>
              <a:schemeClr val="tx1"/>
            </a:solidFill>
          </a:ln>
        </p:spPr>
        <p:txBody>
          <a:bodyPr wrap="square" rtlCol="0">
            <a:spAutoFit/>
          </a:bodyPr>
          <a:lstStyle/>
          <a:p>
            <a:r>
              <a:rPr lang="it-IT" sz="2000" dirty="0" smtClean="0">
                <a:latin typeface="Times New Roman" panose="02020603050405020304" pitchFamily="18" charset="0"/>
                <a:cs typeface="Times New Roman" panose="02020603050405020304" pitchFamily="18" charset="0"/>
              </a:rPr>
              <a:t>Media </a:t>
            </a:r>
            <a:r>
              <a:rPr lang="it-IT" sz="2000" dirty="0" err="1" smtClean="0">
                <a:latin typeface="Times New Roman" panose="02020603050405020304" pitchFamily="18" charset="0"/>
                <a:cs typeface="Times New Roman" panose="02020603050405020304" pitchFamily="18" charset="0"/>
              </a:rPr>
              <a:t>Education</a:t>
            </a:r>
            <a:endParaRPr lang="it-IT" sz="2000" dirty="0" smtClean="0">
              <a:latin typeface="Times New Roman" panose="02020603050405020304" pitchFamily="18" charset="0"/>
              <a:cs typeface="Times New Roman" panose="02020603050405020304" pitchFamily="18" charset="0"/>
            </a:endParaRPr>
          </a:p>
          <a:p>
            <a:r>
              <a:rPr lang="it-IT" sz="2000" dirty="0" smtClean="0">
                <a:latin typeface="Times New Roman" panose="02020603050405020304" pitchFamily="18" charset="0"/>
                <a:cs typeface="Times New Roman" panose="02020603050405020304" pitchFamily="18" charset="0"/>
              </a:rPr>
              <a:t>Comunicare correttamente con le tecnologie digitali</a:t>
            </a:r>
          </a:p>
          <a:p>
            <a:r>
              <a:rPr lang="it-IT" sz="2000" dirty="0" smtClean="0">
                <a:latin typeface="Times New Roman" panose="02020603050405020304" pitchFamily="18" charset="0"/>
                <a:cs typeface="Times New Roman" panose="02020603050405020304" pitchFamily="18" charset="0"/>
              </a:rPr>
              <a:t>Le tecnologie digitali al servizio del cittadino</a:t>
            </a:r>
          </a:p>
          <a:p>
            <a:r>
              <a:rPr lang="it-IT" sz="2000" dirty="0" smtClean="0">
                <a:latin typeface="Times New Roman" panose="02020603050405020304" pitchFamily="18" charset="0"/>
                <a:cs typeface="Times New Roman" panose="02020603050405020304" pitchFamily="18" charset="0"/>
              </a:rPr>
              <a:t>Tutelare la propria identità e la privacy</a:t>
            </a:r>
          </a:p>
          <a:p>
            <a:r>
              <a:rPr lang="it-IT" sz="2000" dirty="0" smtClean="0">
                <a:latin typeface="Times New Roman" panose="02020603050405020304" pitchFamily="18" charset="0"/>
                <a:cs typeface="Times New Roman" panose="02020603050405020304" pitchFamily="18" charset="0"/>
              </a:rPr>
              <a:t>Tecnologie digitali, salute e benessere psico-fisico</a:t>
            </a:r>
            <a:endParaRPr lang="it-IT" sz="2000" dirty="0">
              <a:latin typeface="Times New Roman" panose="02020603050405020304" pitchFamily="18" charset="0"/>
              <a:cs typeface="Times New Roman" panose="02020603050405020304" pitchFamily="18" charset="0"/>
            </a:endParaRPr>
          </a:p>
        </p:txBody>
      </p:sp>
      <p:cxnSp>
        <p:nvCxnSpPr>
          <p:cNvPr id="14" name="Connettore 2 13"/>
          <p:cNvCxnSpPr/>
          <p:nvPr/>
        </p:nvCxnSpPr>
        <p:spPr>
          <a:xfrm>
            <a:off x="5391789" y="3790601"/>
            <a:ext cx="1093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ttore 2 18"/>
          <p:cNvCxnSpPr/>
          <p:nvPr/>
        </p:nvCxnSpPr>
        <p:spPr>
          <a:xfrm>
            <a:off x="5391788" y="5638693"/>
            <a:ext cx="1093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28" name="Picture 4" descr="Perchè la bandiera italiana è di colore verde, bianco, ros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898192" y="1748143"/>
            <a:ext cx="1529845" cy="1020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r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193" y="3228105"/>
            <a:ext cx="1405939" cy="13949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 migliori portatili per gli studenti del 2021: i modelli più cool per  scuola e università | TechRad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444" y="5180615"/>
            <a:ext cx="1753459" cy="98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19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60" y="266016"/>
            <a:ext cx="11918852" cy="4524315"/>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SCUOLA E FAMIGLIA</a:t>
            </a:r>
          </a:p>
          <a:p>
            <a:endParaRPr lang="it-IT" sz="2400" dirty="0">
              <a:latin typeface="Times New Roman" panose="02020603050405020304" pitchFamily="18" charset="0"/>
              <a:cs typeface="Times New Roman" panose="02020603050405020304" pitchFamily="18" charset="0"/>
            </a:endParaRPr>
          </a:p>
          <a:p>
            <a:pPr algn="just"/>
            <a:r>
              <a:rPr lang="it-IT" sz="2400" dirty="0" smtClean="0">
                <a:latin typeface="Times New Roman" panose="02020603050405020304" pitchFamily="18" charset="0"/>
                <a:cs typeface="Times New Roman" panose="02020603050405020304" pitchFamily="18" charset="0"/>
              </a:rPr>
              <a:t>L. 92/2019 Art</a:t>
            </a:r>
            <a:r>
              <a:rPr lang="it-IT" sz="2400" dirty="0">
                <a:latin typeface="Times New Roman" panose="02020603050405020304" pitchFamily="18" charset="0"/>
                <a:cs typeface="Times New Roman" panose="02020603050405020304" pitchFamily="18" charset="0"/>
              </a:rPr>
              <a:t>. 7 comma 1</a:t>
            </a:r>
            <a:r>
              <a:rPr lang="it-IT" sz="2400"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«..la </a:t>
            </a:r>
            <a:r>
              <a:rPr lang="it-IT" sz="2400" i="1" dirty="0">
                <a:latin typeface="Times New Roman" panose="02020603050405020304" pitchFamily="18" charset="0"/>
                <a:cs typeface="Times New Roman" panose="02020603050405020304" pitchFamily="18" charset="0"/>
              </a:rPr>
              <a:t>scuola </a:t>
            </a:r>
            <a:r>
              <a:rPr lang="it-IT" sz="2400" b="1" i="1" dirty="0">
                <a:latin typeface="Times New Roman" panose="02020603050405020304" pitchFamily="18" charset="0"/>
                <a:cs typeface="Times New Roman" panose="02020603050405020304" pitchFamily="18" charset="0"/>
              </a:rPr>
              <a:t>rafforza la collaborazione </a:t>
            </a:r>
            <a:r>
              <a:rPr lang="it-IT" sz="2400" b="1" i="1" dirty="0" smtClean="0">
                <a:latin typeface="Times New Roman" panose="02020603050405020304" pitchFamily="18" charset="0"/>
                <a:cs typeface="Times New Roman" panose="02020603050405020304" pitchFamily="18" charset="0"/>
              </a:rPr>
              <a:t>con le </a:t>
            </a:r>
            <a:r>
              <a:rPr lang="it-IT" sz="2400" b="1" i="1" dirty="0">
                <a:latin typeface="Times New Roman" panose="02020603050405020304" pitchFamily="18" charset="0"/>
                <a:cs typeface="Times New Roman" panose="02020603050405020304" pitchFamily="18" charset="0"/>
              </a:rPr>
              <a:t>famiglie</a:t>
            </a:r>
            <a:r>
              <a:rPr lang="it-IT" sz="2400" i="1" dirty="0">
                <a:latin typeface="Times New Roman" panose="02020603050405020304" pitchFamily="18" charset="0"/>
                <a:cs typeface="Times New Roman" panose="02020603050405020304" pitchFamily="18" charset="0"/>
              </a:rPr>
              <a:t>, anche integrando il Patto educativo </a:t>
            </a:r>
            <a:r>
              <a:rPr lang="it-IT" sz="2400" i="1" dirty="0" smtClean="0">
                <a:latin typeface="Times New Roman" panose="02020603050405020304" pitchFamily="18" charset="0"/>
                <a:cs typeface="Times New Roman" panose="02020603050405020304" pitchFamily="18" charset="0"/>
              </a:rPr>
              <a:t>di corresponsabilità».</a:t>
            </a:r>
          </a:p>
          <a:p>
            <a:pPr algn="just"/>
            <a:endParaRPr lang="it-IT" sz="2400" i="1" dirty="0">
              <a:latin typeface="Times New Roman" panose="02020603050405020304" pitchFamily="18" charset="0"/>
              <a:cs typeface="Times New Roman" panose="02020603050405020304" pitchFamily="18" charset="0"/>
            </a:endParaRPr>
          </a:p>
          <a:p>
            <a:pPr algn="just"/>
            <a:r>
              <a:rPr lang="it-IT" sz="2400" dirty="0">
                <a:solidFill>
                  <a:srgbClr val="000000"/>
                </a:solidFill>
                <a:latin typeface="Times New Roman" panose="02020603050405020304" pitchFamily="18" charset="0"/>
                <a:cs typeface="Times New Roman" panose="02020603050405020304" pitchFamily="18" charset="0"/>
              </a:rPr>
              <a:t>D.M. 35/2020 </a:t>
            </a:r>
            <a:r>
              <a:rPr lang="it-IT" sz="2400" dirty="0" err="1">
                <a:solidFill>
                  <a:srgbClr val="000000"/>
                </a:solidFill>
                <a:latin typeface="Times New Roman" panose="02020603050405020304" pitchFamily="18" charset="0"/>
                <a:cs typeface="Times New Roman" panose="02020603050405020304" pitchFamily="18" charset="0"/>
              </a:rPr>
              <a:t>All</a:t>
            </a:r>
            <a:r>
              <a:rPr lang="it-IT" sz="2400" dirty="0">
                <a:solidFill>
                  <a:srgbClr val="000000"/>
                </a:solidFill>
                <a:latin typeface="Times New Roman" panose="02020603050405020304" pitchFamily="18" charset="0"/>
                <a:cs typeface="Times New Roman" panose="02020603050405020304" pitchFamily="18" charset="0"/>
              </a:rPr>
              <a:t>. A</a:t>
            </a:r>
            <a:r>
              <a:rPr lang="it-IT" sz="2400" dirty="0" smtClean="0">
                <a:solidFill>
                  <a:srgbClr val="000000"/>
                </a:solidFill>
                <a:latin typeface="Times New Roman" panose="02020603050405020304" pitchFamily="18" charset="0"/>
                <a:cs typeface="Times New Roman" panose="02020603050405020304" pitchFamily="18" charset="0"/>
              </a:rPr>
              <a:t>: </a:t>
            </a:r>
            <a:r>
              <a:rPr lang="it-IT" sz="2400" i="1" dirty="0" smtClean="0">
                <a:solidFill>
                  <a:srgbClr val="000000"/>
                </a:solidFill>
                <a:latin typeface="Times New Roman" panose="02020603050405020304" pitchFamily="18" charset="0"/>
                <a:cs typeface="Times New Roman" panose="02020603050405020304" pitchFamily="18" charset="0"/>
              </a:rPr>
              <a:t>«</a:t>
            </a:r>
            <a:r>
              <a:rPr lang="it-IT" sz="2400" i="1" dirty="0" smtClean="0">
                <a:latin typeface="Times New Roman" panose="02020603050405020304" pitchFamily="18" charset="0"/>
                <a:cs typeface="Times New Roman" panose="02020603050405020304" pitchFamily="18" charset="0"/>
              </a:rPr>
              <a:t>Nell’articolo </a:t>
            </a:r>
            <a:r>
              <a:rPr lang="it-IT" sz="2400" i="1" dirty="0">
                <a:latin typeface="Times New Roman" panose="02020603050405020304" pitchFamily="18" charset="0"/>
                <a:cs typeface="Times New Roman" panose="02020603050405020304" pitchFamily="18" charset="0"/>
              </a:rPr>
              <a:t>7 della Legge è affermata la necessità che </a:t>
            </a:r>
            <a:r>
              <a:rPr lang="it-IT" sz="2400" b="1" i="1" dirty="0">
                <a:latin typeface="Times New Roman" panose="02020603050405020304" pitchFamily="18" charset="0"/>
                <a:cs typeface="Times New Roman" panose="02020603050405020304" pitchFamily="18" charset="0"/>
              </a:rPr>
              <a:t>le istituzioni scolastiche rafforzino la collaborazione con le famiglie </a:t>
            </a:r>
            <a:r>
              <a:rPr lang="it-IT" sz="2400" i="1" dirty="0">
                <a:latin typeface="Times New Roman" panose="02020603050405020304" pitchFamily="18" charset="0"/>
                <a:cs typeface="Times New Roman" panose="02020603050405020304" pitchFamily="18" charset="0"/>
              </a:rPr>
              <a:t>al fine di promuovere comportamenti improntati a una cittadinanza consapevole, non solo dei diritti, dei doveri e delle regole di convivenza, ma anche delle sfide del presente e dell’immediato futuro, </a:t>
            </a:r>
            <a:r>
              <a:rPr lang="it-IT" sz="2400" b="1" i="1" dirty="0">
                <a:latin typeface="Times New Roman" panose="02020603050405020304" pitchFamily="18" charset="0"/>
                <a:cs typeface="Times New Roman" panose="02020603050405020304" pitchFamily="18" charset="0"/>
              </a:rPr>
              <a:t>anche integrando il Patto educativo di corresponsabilità</a:t>
            </a:r>
            <a:r>
              <a:rPr lang="it-IT" sz="2400" i="1" dirty="0">
                <a:latin typeface="Times New Roman" panose="02020603050405020304" pitchFamily="18" charset="0"/>
                <a:cs typeface="Times New Roman" panose="02020603050405020304" pitchFamily="18" charset="0"/>
              </a:rPr>
              <a:t> ed estendendolo alla scuola primaria</a:t>
            </a:r>
            <a:r>
              <a:rPr lang="it-IT" sz="2400" i="1" dirty="0" smtClean="0">
                <a:latin typeface="Times New Roman" panose="02020603050405020304" pitchFamily="18" charset="0"/>
                <a:cs typeface="Times New Roman" panose="02020603050405020304" pitchFamily="18" charset="0"/>
              </a:rPr>
              <a:t>.»</a:t>
            </a:r>
          </a:p>
          <a:p>
            <a:endParaRPr lang="it-IT" sz="2400" i="1" dirty="0" smtClean="0">
              <a:latin typeface="Times New Roman" panose="02020603050405020304" pitchFamily="18" charset="0"/>
              <a:cs typeface="Times New Roman" panose="02020603050405020304" pitchFamily="18" charset="0"/>
            </a:endParaRPr>
          </a:p>
          <a:p>
            <a:endParaRPr lang="it-IT" sz="2400" i="1" dirty="0" smtClean="0">
              <a:latin typeface="Times New Roman" panose="02020603050405020304" pitchFamily="18" charset="0"/>
              <a:cs typeface="Times New Roman" panose="02020603050405020304" pitchFamily="18" charset="0"/>
            </a:endParaRPr>
          </a:p>
        </p:txBody>
      </p:sp>
      <p:pic>
        <p:nvPicPr>
          <p:cNvPr id="7170" name="Picture 2" descr="Docenti: serve un patto tra scuola e famiglie | RomaS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381" y="4472382"/>
            <a:ext cx="3446585" cy="207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46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2880" y="117693"/>
            <a:ext cx="11826240" cy="4524315"/>
          </a:xfrm>
          <a:prstGeom prst="rect">
            <a:avLst/>
          </a:prstGeom>
        </p:spPr>
        <p:txBody>
          <a:bodyPr wrap="square">
            <a:spAutoFit/>
          </a:bodyPr>
          <a:lstStyle/>
          <a:p>
            <a:r>
              <a:rPr lang="it-IT" sz="2400" b="1" dirty="0" smtClean="0">
                <a:solidFill>
                  <a:srgbClr val="000000"/>
                </a:solidFill>
                <a:latin typeface="Times New Roman" panose="02020603050405020304" pitchFamily="18" charset="0"/>
                <a:cs typeface="Times New Roman" panose="02020603050405020304" pitchFamily="18" charset="0"/>
              </a:rPr>
              <a:t>ASPETTI METODOLOGICI</a:t>
            </a:r>
            <a:endParaRPr lang="it-IT" sz="2400" b="1" dirty="0">
              <a:solidFill>
                <a:srgbClr val="000000"/>
              </a:solidFill>
              <a:latin typeface="Times New Roman" panose="02020603050405020304" pitchFamily="18" charset="0"/>
              <a:cs typeface="Times New Roman" panose="02020603050405020304" pitchFamily="18" charset="0"/>
            </a:endParaRPr>
          </a:p>
          <a:p>
            <a:endParaRPr lang="it-IT" sz="2400" dirty="0" smtClean="0">
              <a:solidFill>
                <a:srgbClr val="000000"/>
              </a:solidFill>
              <a:latin typeface="Times New Roman" panose="02020603050405020304" pitchFamily="18" charset="0"/>
              <a:cs typeface="Times New Roman" panose="02020603050405020304" pitchFamily="18" charset="0"/>
            </a:endParaRPr>
          </a:p>
          <a:p>
            <a:pPr algn="just"/>
            <a:r>
              <a:rPr lang="it-IT" sz="2400" dirty="0" smtClean="0">
                <a:solidFill>
                  <a:srgbClr val="000000"/>
                </a:solidFill>
                <a:latin typeface="Times New Roman" panose="02020603050405020304" pitchFamily="18" charset="0"/>
                <a:cs typeface="Times New Roman" panose="02020603050405020304" pitchFamily="18" charset="0"/>
              </a:rPr>
              <a:t>Dm 35/2020 </a:t>
            </a:r>
            <a:r>
              <a:rPr lang="it-IT" sz="2400" dirty="0" err="1" smtClean="0">
                <a:solidFill>
                  <a:srgbClr val="000000"/>
                </a:solidFill>
                <a:latin typeface="Times New Roman" panose="02020603050405020304" pitchFamily="18" charset="0"/>
                <a:cs typeface="Times New Roman" panose="02020603050405020304" pitchFamily="18" charset="0"/>
              </a:rPr>
              <a:t>All</a:t>
            </a:r>
            <a:r>
              <a:rPr lang="it-IT" sz="2400" dirty="0" smtClean="0">
                <a:solidFill>
                  <a:srgbClr val="000000"/>
                </a:solidFill>
                <a:latin typeface="Times New Roman" panose="02020603050405020304" pitchFamily="18" charset="0"/>
                <a:cs typeface="Times New Roman" panose="02020603050405020304" pitchFamily="18" charset="0"/>
              </a:rPr>
              <a:t>. A: </a:t>
            </a:r>
            <a:r>
              <a:rPr lang="it-IT" sz="2400" i="1" dirty="0" smtClean="0">
                <a:solidFill>
                  <a:srgbClr val="000000"/>
                </a:solidFill>
                <a:latin typeface="Times New Roman" panose="02020603050405020304" pitchFamily="18" charset="0"/>
                <a:cs typeface="Times New Roman" panose="02020603050405020304" pitchFamily="18" charset="0"/>
              </a:rPr>
              <a:t>Nel </a:t>
            </a:r>
            <a:r>
              <a:rPr lang="it-IT" sz="2400" i="1" dirty="0">
                <a:solidFill>
                  <a:srgbClr val="000000"/>
                </a:solidFill>
                <a:latin typeface="Times New Roman" panose="02020603050405020304" pitchFamily="18" charset="0"/>
                <a:cs typeface="Times New Roman" panose="02020603050405020304" pitchFamily="18" charset="0"/>
              </a:rPr>
              <a:t>tempo dedicato a questo insegnamento, i docenti, sulla base della programmazione già svolta in seno al Consiglio di classe con la definizione preventiva dei </a:t>
            </a:r>
            <a:r>
              <a:rPr lang="it-IT" sz="2400" b="1" i="1" dirty="0">
                <a:solidFill>
                  <a:srgbClr val="000000"/>
                </a:solidFill>
                <a:latin typeface="Times New Roman" panose="02020603050405020304" pitchFamily="18" charset="0"/>
                <a:cs typeface="Times New Roman" panose="02020603050405020304" pitchFamily="18" charset="0"/>
              </a:rPr>
              <a:t>traguardi di competenza e degli obiettivi/risultati di apprendimento</a:t>
            </a:r>
            <a:r>
              <a:rPr lang="it-IT" sz="2400" i="1" dirty="0">
                <a:solidFill>
                  <a:srgbClr val="000000"/>
                </a:solidFill>
                <a:latin typeface="Times New Roman" panose="02020603050405020304" pitchFamily="18" charset="0"/>
                <a:cs typeface="Times New Roman" panose="02020603050405020304" pitchFamily="18" charset="0"/>
              </a:rPr>
              <a:t>, potranno proporre </a:t>
            </a:r>
            <a:r>
              <a:rPr lang="it-IT" sz="2400" b="1" i="1" dirty="0">
                <a:solidFill>
                  <a:srgbClr val="000000"/>
                </a:solidFill>
                <a:latin typeface="Times New Roman" panose="02020603050405020304" pitchFamily="18" charset="0"/>
                <a:cs typeface="Times New Roman" panose="02020603050405020304" pitchFamily="18" charset="0"/>
              </a:rPr>
              <a:t>attività didattiche </a:t>
            </a:r>
            <a:r>
              <a:rPr lang="it-IT" sz="2400" i="1" dirty="0">
                <a:solidFill>
                  <a:srgbClr val="000000"/>
                </a:solidFill>
                <a:latin typeface="Times New Roman" panose="02020603050405020304" pitchFamily="18" charset="0"/>
                <a:cs typeface="Times New Roman" panose="02020603050405020304" pitchFamily="18" charset="0"/>
              </a:rPr>
              <a:t>che sviluppino, con sistematicità e progressività, </a:t>
            </a:r>
            <a:r>
              <a:rPr lang="it-IT" sz="2400" b="1" i="1" dirty="0">
                <a:solidFill>
                  <a:srgbClr val="000000"/>
                </a:solidFill>
                <a:latin typeface="Times New Roman" panose="02020603050405020304" pitchFamily="18" charset="0"/>
                <a:cs typeface="Times New Roman" panose="02020603050405020304" pitchFamily="18" charset="0"/>
              </a:rPr>
              <a:t>conoscenze e abilità relative ai tre nuclei fondamentali </a:t>
            </a:r>
            <a:r>
              <a:rPr lang="it-IT" sz="2400" i="1" dirty="0">
                <a:solidFill>
                  <a:srgbClr val="000000"/>
                </a:solidFill>
                <a:latin typeface="Times New Roman" panose="02020603050405020304" pitchFamily="18" charset="0"/>
                <a:cs typeface="Times New Roman" panose="02020603050405020304" pitchFamily="18" charset="0"/>
              </a:rPr>
              <a:t>sopra indicati, </a:t>
            </a:r>
            <a:r>
              <a:rPr lang="it-IT" sz="2400" b="1" i="1" dirty="0">
                <a:solidFill>
                  <a:srgbClr val="000000"/>
                </a:solidFill>
                <a:latin typeface="Times New Roman" panose="02020603050405020304" pitchFamily="18" charset="0"/>
                <a:cs typeface="Times New Roman" panose="02020603050405020304" pitchFamily="18" charset="0"/>
              </a:rPr>
              <a:t>avvalendosi </a:t>
            </a:r>
            <a:r>
              <a:rPr lang="it-IT" sz="2400" b="1" i="1" u="sng" dirty="0">
                <a:solidFill>
                  <a:srgbClr val="000000"/>
                </a:solidFill>
                <a:latin typeface="Times New Roman" panose="02020603050405020304" pitchFamily="18" charset="0"/>
                <a:cs typeface="Times New Roman" panose="02020603050405020304" pitchFamily="18" charset="0"/>
              </a:rPr>
              <a:t>di unità didattiche di singoli docenti e di unità di apprendimento e moduli interdisciplinari trasversali </a:t>
            </a:r>
            <a:r>
              <a:rPr lang="it-IT" sz="2400" i="1" dirty="0">
                <a:solidFill>
                  <a:srgbClr val="000000"/>
                </a:solidFill>
                <a:latin typeface="Times New Roman" panose="02020603050405020304" pitchFamily="18" charset="0"/>
                <a:cs typeface="Times New Roman" panose="02020603050405020304" pitchFamily="18" charset="0"/>
              </a:rPr>
              <a:t>condivisi da più docenti. Avranno cura, altresì, di </a:t>
            </a:r>
            <a:r>
              <a:rPr lang="it-IT" sz="2400" b="1" i="1" dirty="0">
                <a:solidFill>
                  <a:srgbClr val="000000"/>
                </a:solidFill>
                <a:latin typeface="Times New Roman" panose="02020603050405020304" pitchFamily="18" charset="0"/>
                <a:cs typeface="Times New Roman" panose="02020603050405020304" pitchFamily="18" charset="0"/>
              </a:rPr>
              <a:t>definire il tempo impiegato </a:t>
            </a:r>
            <a:r>
              <a:rPr lang="it-IT" sz="2400" i="1" dirty="0">
                <a:solidFill>
                  <a:srgbClr val="000000"/>
                </a:solidFill>
                <a:latin typeface="Times New Roman" panose="02020603050405020304" pitchFamily="18" charset="0"/>
                <a:cs typeface="Times New Roman" panose="02020603050405020304" pitchFamily="18" charset="0"/>
              </a:rPr>
              <a:t>per lo svolgimento di ciascuna azione didattica, al fine di </a:t>
            </a:r>
            <a:r>
              <a:rPr lang="it-IT" sz="2400" b="1" i="1" dirty="0">
                <a:solidFill>
                  <a:srgbClr val="000000"/>
                </a:solidFill>
                <a:latin typeface="Times New Roman" panose="02020603050405020304" pitchFamily="18" charset="0"/>
                <a:cs typeface="Times New Roman" panose="02020603050405020304" pitchFamily="18" charset="0"/>
              </a:rPr>
              <a:t>documentare l’assolvimento</a:t>
            </a:r>
            <a:r>
              <a:rPr lang="it-IT" sz="2400" i="1" dirty="0">
                <a:solidFill>
                  <a:srgbClr val="000000"/>
                </a:solidFill>
                <a:latin typeface="Times New Roman" panose="02020603050405020304" pitchFamily="18" charset="0"/>
                <a:cs typeface="Times New Roman" panose="02020603050405020304" pitchFamily="18" charset="0"/>
              </a:rPr>
              <a:t> della quota oraria minima annuale prevista di 33 ore</a:t>
            </a:r>
            <a:r>
              <a:rPr lang="it-IT" sz="2400" i="1" dirty="0" smtClean="0">
                <a:solidFill>
                  <a:srgbClr val="000000"/>
                </a:solidFill>
                <a:latin typeface="Times New Roman" panose="02020603050405020304" pitchFamily="18" charset="0"/>
                <a:cs typeface="Times New Roman" panose="02020603050405020304" pitchFamily="18" charset="0"/>
              </a:rPr>
              <a:t>.»</a:t>
            </a:r>
          </a:p>
          <a:p>
            <a:endParaRPr lang="it-IT" sz="2400" i="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679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60" y="540336"/>
            <a:ext cx="11834446" cy="4431983"/>
          </a:xfrm>
          <a:prstGeom prst="rect">
            <a:avLst/>
          </a:prstGeom>
        </p:spPr>
        <p:txBody>
          <a:bodyPr wrap="square">
            <a:spAutoFit/>
          </a:bodyPr>
          <a:lstStyle/>
          <a:p>
            <a:r>
              <a:rPr lang="it-IT" sz="2400" b="1" dirty="0" smtClean="0">
                <a:latin typeface="Times New Roman" panose="02020603050405020304" pitchFamily="18" charset="0"/>
                <a:cs typeface="Times New Roman" panose="02020603050405020304" pitchFamily="18" charset="0"/>
              </a:rPr>
              <a:t>SCUOLA E TERRITORIO</a:t>
            </a:r>
          </a:p>
          <a:p>
            <a:endParaRPr lang="it-IT" sz="2400" b="1"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L. </a:t>
            </a:r>
            <a:r>
              <a:rPr lang="it-IT" sz="2400" dirty="0" smtClean="0">
                <a:latin typeface="Times New Roman" panose="02020603050405020304" pitchFamily="18" charset="0"/>
                <a:cs typeface="Times New Roman" panose="02020603050405020304" pitchFamily="18" charset="0"/>
              </a:rPr>
              <a:t>92/2019 Art</a:t>
            </a:r>
            <a:r>
              <a:rPr lang="it-IT" sz="2400" dirty="0">
                <a:latin typeface="Times New Roman" panose="02020603050405020304" pitchFamily="18" charset="0"/>
                <a:cs typeface="Times New Roman" panose="02020603050405020304" pitchFamily="18" charset="0"/>
              </a:rPr>
              <a:t>. 8 comma 1</a:t>
            </a:r>
            <a:r>
              <a:rPr lang="it-IT" sz="2400"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rPr>
              <a:t>«L'insegnamento </a:t>
            </a:r>
            <a:r>
              <a:rPr lang="it-IT" sz="2400" i="1" dirty="0">
                <a:latin typeface="Times New Roman" panose="02020603050405020304" pitchFamily="18" charset="0"/>
                <a:cs typeface="Times New Roman" panose="02020603050405020304" pitchFamily="18" charset="0"/>
              </a:rPr>
              <a:t>trasversale dell'educazione civica è</a:t>
            </a:r>
            <a:r>
              <a:rPr lang="it-IT" sz="2400" i="1" dirty="0" smtClean="0">
                <a:latin typeface="Times New Roman" panose="02020603050405020304" pitchFamily="18" charset="0"/>
                <a:cs typeface="Times New Roman" panose="02020603050405020304" pitchFamily="18" charset="0"/>
              </a:rPr>
              <a:t> </a:t>
            </a:r>
            <a:r>
              <a:rPr lang="it-IT" sz="2400" b="1" i="1" dirty="0" smtClean="0">
                <a:latin typeface="Times New Roman" panose="02020603050405020304" pitchFamily="18" charset="0"/>
                <a:cs typeface="Times New Roman" panose="02020603050405020304" pitchFamily="18" charset="0"/>
              </a:rPr>
              <a:t>integrato con </a:t>
            </a:r>
            <a:r>
              <a:rPr lang="it-IT" sz="2400" b="1" i="1" dirty="0">
                <a:latin typeface="Times New Roman" panose="02020603050405020304" pitchFamily="18" charset="0"/>
                <a:cs typeface="Times New Roman" panose="02020603050405020304" pitchFamily="18" charset="0"/>
              </a:rPr>
              <a:t>esperienze extra-scolastiche</a:t>
            </a:r>
            <a:r>
              <a:rPr lang="it-IT" sz="2400" i="1" dirty="0">
                <a:latin typeface="Times New Roman" panose="02020603050405020304" pitchFamily="18" charset="0"/>
                <a:cs typeface="Times New Roman" panose="02020603050405020304" pitchFamily="18" charset="0"/>
              </a:rPr>
              <a:t>, a partire dalla </a:t>
            </a:r>
            <a:r>
              <a:rPr lang="it-IT" sz="2400" b="1" i="1" dirty="0">
                <a:latin typeface="Times New Roman" panose="02020603050405020304" pitchFamily="18" charset="0"/>
                <a:cs typeface="Times New Roman" panose="02020603050405020304" pitchFamily="18" charset="0"/>
              </a:rPr>
              <a:t>costituzione </a:t>
            </a:r>
            <a:r>
              <a:rPr lang="it-IT" sz="2400" b="1" i="1" dirty="0" smtClean="0">
                <a:latin typeface="Times New Roman" panose="02020603050405020304" pitchFamily="18" charset="0"/>
                <a:cs typeface="Times New Roman" panose="02020603050405020304" pitchFamily="18" charset="0"/>
              </a:rPr>
              <a:t>di reti </a:t>
            </a:r>
            <a:r>
              <a:rPr lang="it-IT" sz="2400" i="1" dirty="0">
                <a:latin typeface="Times New Roman" panose="02020603050405020304" pitchFamily="18" charset="0"/>
                <a:cs typeface="Times New Roman" panose="02020603050405020304" pitchFamily="18" charset="0"/>
              </a:rPr>
              <a:t>anche di durata pluriennale con altri soggetti istituzionali</a:t>
            </a:r>
            <a:r>
              <a:rPr lang="it-IT" sz="2400" i="1" dirty="0" smtClean="0">
                <a:latin typeface="Times New Roman" panose="02020603050405020304" pitchFamily="18" charset="0"/>
                <a:cs typeface="Times New Roman" panose="02020603050405020304" pitchFamily="18" charset="0"/>
              </a:rPr>
              <a:t>, con </a:t>
            </a:r>
            <a:r>
              <a:rPr lang="it-IT" sz="2400" b="1" i="1" dirty="0">
                <a:latin typeface="Times New Roman" panose="02020603050405020304" pitchFamily="18" charset="0"/>
                <a:cs typeface="Times New Roman" panose="02020603050405020304" pitchFamily="18" charset="0"/>
              </a:rPr>
              <a:t>il mondo del volontariato e del Terzo settore</a:t>
            </a:r>
            <a:r>
              <a:rPr lang="it-IT" sz="2400" i="1" dirty="0">
                <a:latin typeface="Times New Roman" panose="02020603050405020304" pitchFamily="18" charset="0"/>
                <a:cs typeface="Times New Roman" panose="02020603050405020304" pitchFamily="18" charset="0"/>
              </a:rPr>
              <a:t>, con </a:t>
            </a:r>
            <a:r>
              <a:rPr lang="it-IT" sz="2400" i="1" dirty="0" smtClean="0">
                <a:latin typeface="Times New Roman" panose="02020603050405020304" pitchFamily="18" charset="0"/>
                <a:cs typeface="Times New Roman" panose="02020603050405020304" pitchFamily="18" charset="0"/>
              </a:rPr>
              <a:t>particolare riguardo </a:t>
            </a:r>
            <a:r>
              <a:rPr lang="it-IT" sz="2400" i="1" dirty="0">
                <a:latin typeface="Times New Roman" panose="02020603050405020304" pitchFamily="18" charset="0"/>
                <a:cs typeface="Times New Roman" panose="02020603050405020304" pitchFamily="18" charset="0"/>
              </a:rPr>
              <a:t>a quelli impegnati nella promozione della </a:t>
            </a:r>
            <a:r>
              <a:rPr lang="it-IT" sz="2400" i="1" dirty="0" smtClean="0">
                <a:latin typeface="Times New Roman" panose="02020603050405020304" pitchFamily="18" charset="0"/>
                <a:cs typeface="Times New Roman" panose="02020603050405020304" pitchFamily="18" charset="0"/>
              </a:rPr>
              <a:t>cittadinanza attiva».</a:t>
            </a:r>
          </a:p>
          <a:p>
            <a:pPr algn="just"/>
            <a:endParaRPr lang="it-IT" dirty="0" smtClean="0"/>
          </a:p>
          <a:p>
            <a:pPr algn="just"/>
            <a:r>
              <a:rPr lang="it-IT" sz="2400" i="1" dirty="0" smtClean="0">
                <a:latin typeface="Times New Roman" panose="02020603050405020304" pitchFamily="18" charset="0"/>
                <a:cs typeface="Times New Roman" panose="02020603050405020304" pitchFamily="18" charset="0"/>
              </a:rPr>
              <a:t>I </a:t>
            </a:r>
            <a:r>
              <a:rPr lang="it-IT" sz="2400" b="1" i="1" dirty="0">
                <a:latin typeface="Times New Roman" panose="02020603050405020304" pitchFamily="18" charset="0"/>
                <a:cs typeface="Times New Roman" panose="02020603050405020304" pitchFamily="18" charset="0"/>
              </a:rPr>
              <a:t>comuni possono promuovere ulteriori iniziative </a:t>
            </a:r>
            <a:r>
              <a:rPr lang="it-IT" sz="2400" b="1" i="1" dirty="0" smtClean="0">
                <a:latin typeface="Times New Roman" panose="02020603050405020304" pitchFamily="18" charset="0"/>
                <a:cs typeface="Times New Roman" panose="02020603050405020304" pitchFamily="18" charset="0"/>
              </a:rPr>
              <a:t>in collaborazione </a:t>
            </a:r>
            <a:r>
              <a:rPr lang="it-IT" sz="2400" i="1" dirty="0">
                <a:latin typeface="Times New Roman" panose="02020603050405020304" pitchFamily="18" charset="0"/>
                <a:cs typeface="Times New Roman" panose="02020603050405020304" pitchFamily="18" charset="0"/>
              </a:rPr>
              <a:t>con le scuole, con particolare riguardo </a:t>
            </a:r>
            <a:r>
              <a:rPr lang="it-IT" sz="2400" i="1" dirty="0" smtClean="0">
                <a:latin typeface="Times New Roman" panose="02020603050405020304" pitchFamily="18" charset="0"/>
                <a:cs typeface="Times New Roman" panose="02020603050405020304" pitchFamily="18" charset="0"/>
              </a:rPr>
              <a:t>alla conoscenza </a:t>
            </a:r>
            <a:r>
              <a:rPr lang="it-IT" sz="2400" i="1" dirty="0">
                <a:latin typeface="Times New Roman" panose="02020603050405020304" pitchFamily="18" charset="0"/>
                <a:cs typeface="Times New Roman" panose="02020603050405020304" pitchFamily="18" charset="0"/>
              </a:rPr>
              <a:t>del funzionamento delle amministrazioni locali e dei </a:t>
            </a:r>
            <a:r>
              <a:rPr lang="it-IT" sz="2400" i="1" dirty="0" smtClean="0">
                <a:latin typeface="Times New Roman" panose="02020603050405020304" pitchFamily="18" charset="0"/>
                <a:cs typeface="Times New Roman" panose="02020603050405020304" pitchFamily="18" charset="0"/>
              </a:rPr>
              <a:t>loro organi</a:t>
            </a:r>
            <a:r>
              <a:rPr lang="it-IT" sz="2400" i="1" dirty="0">
                <a:latin typeface="Times New Roman" panose="02020603050405020304" pitchFamily="18" charset="0"/>
                <a:cs typeface="Times New Roman" panose="02020603050405020304" pitchFamily="18" charset="0"/>
              </a:rPr>
              <a:t>, alla conoscenza storica del territorio e alla </a:t>
            </a:r>
            <a:r>
              <a:rPr lang="it-IT" sz="2400" i="1" dirty="0" smtClean="0">
                <a:latin typeface="Times New Roman" panose="02020603050405020304" pitchFamily="18" charset="0"/>
                <a:cs typeface="Times New Roman" panose="02020603050405020304" pitchFamily="18" charset="0"/>
              </a:rPr>
              <a:t>fruizione stabile </a:t>
            </a:r>
            <a:r>
              <a:rPr lang="it-IT" sz="2400" i="1" dirty="0">
                <a:latin typeface="Times New Roman" panose="02020603050405020304" pitchFamily="18" charset="0"/>
                <a:cs typeface="Times New Roman" panose="02020603050405020304" pitchFamily="18" charset="0"/>
              </a:rPr>
              <a:t>di spazi verdi e spazi culturali</a:t>
            </a:r>
            <a:r>
              <a:rPr lang="it-IT" sz="2400" i="1" dirty="0" smtClean="0">
                <a:latin typeface="Times New Roman" panose="02020603050405020304" pitchFamily="18" charset="0"/>
                <a:cs typeface="Times New Roman" panose="02020603050405020304" pitchFamily="18" charset="0"/>
              </a:rPr>
              <a:t>. </a:t>
            </a:r>
          </a:p>
          <a:p>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331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7286" y="1127554"/>
            <a:ext cx="11582400" cy="1477328"/>
          </a:xfrm>
          <a:prstGeom prst="rect">
            <a:avLst/>
          </a:prstGeom>
        </p:spPr>
        <p:txBody>
          <a:bodyPr wrap="square">
            <a:spAutoFit/>
          </a:bodyPr>
          <a:lstStyle/>
          <a:p>
            <a:pPr algn="just"/>
            <a:r>
              <a:rPr lang="it-IT" sz="2400" dirty="0" smtClean="0">
                <a:latin typeface="Times New Roman" panose="02020603050405020304" pitchFamily="18" charset="0"/>
                <a:cs typeface="Times New Roman" panose="02020603050405020304" pitchFamily="18" charset="0"/>
              </a:rPr>
              <a:t>Il curricolo rappresenta </a:t>
            </a:r>
            <a:r>
              <a:rPr lang="it-IT" sz="2400" i="1" dirty="0" smtClean="0">
                <a:latin typeface="Times New Roman" panose="02020603050405020304" pitchFamily="18" charset="0"/>
                <a:cs typeface="Times New Roman" panose="02020603050405020304" pitchFamily="18" charset="0"/>
              </a:rPr>
              <a:t>«l’</a:t>
            </a:r>
            <a:r>
              <a:rPr lang="it-IT" sz="2400" b="1" i="1" dirty="0" smtClean="0">
                <a:latin typeface="Times New Roman" panose="02020603050405020304" pitchFamily="18" charset="0"/>
                <a:cs typeface="Times New Roman" panose="02020603050405020304" pitchFamily="18" charset="0"/>
              </a:rPr>
              <a:t>identità formativa della scuola </a:t>
            </a:r>
            <a:r>
              <a:rPr lang="it-IT" sz="2400" i="1" dirty="0" smtClean="0">
                <a:latin typeface="Times New Roman" panose="02020603050405020304" pitchFamily="18" charset="0"/>
                <a:cs typeface="Times New Roman" panose="02020603050405020304" pitchFamily="18" charset="0"/>
              </a:rPr>
              <a:t>stessa e la mediazione progettuale tra le prescrizioni nazionali e le domande e le opportunità formative emergenti da uno specifico contesto territoriale»</a:t>
            </a:r>
            <a:r>
              <a:rPr lang="it-IT" i="1" dirty="0">
                <a:latin typeface="Times New Roman" panose="02020603050405020304" pitchFamily="18" charset="0"/>
                <a:cs typeface="Times New Roman" panose="02020603050405020304" pitchFamily="18" charset="0"/>
              </a:rPr>
              <a:t> </a:t>
            </a:r>
            <a:r>
              <a:rPr lang="it-IT" sz="16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 </a:t>
            </a:r>
            <a:r>
              <a:rPr lang="it-IT" sz="1200" i="1" dirty="0" smtClean="0">
                <a:latin typeface="Times New Roman" panose="02020603050405020304" pitchFamily="18" charset="0"/>
                <a:cs typeface="Times New Roman" panose="02020603050405020304" pitchFamily="18" charset="0"/>
              </a:rPr>
              <a:t>11).</a:t>
            </a:r>
            <a:r>
              <a:rPr lang="it-IT" dirty="0" smtClean="0"/>
              <a:t> </a:t>
            </a:r>
          </a:p>
          <a:p>
            <a:endParaRPr lang="it-IT" dirty="0"/>
          </a:p>
        </p:txBody>
      </p:sp>
      <p:sp>
        <p:nvSpPr>
          <p:cNvPr id="3" name="CasellaDiTesto 2"/>
          <p:cNvSpPr txBox="1"/>
          <p:nvPr/>
        </p:nvSpPr>
        <p:spPr>
          <a:xfrm>
            <a:off x="2316480" y="106680"/>
            <a:ext cx="745236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COS’È IL CURRICOLO (1)</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Pacchetto scuola anno scolastico 2020/2021 | Comune di Pontassie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695" y="2956560"/>
            <a:ext cx="5311774" cy="371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05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 y="135880"/>
            <a:ext cx="11536680" cy="4524315"/>
          </a:xfrm>
          <a:prstGeom prst="rect">
            <a:avLst/>
          </a:prstGeom>
        </p:spPr>
        <p:txBody>
          <a:bodyPr wrap="square">
            <a:spAutoFit/>
          </a:bodyPr>
          <a:lstStyle/>
          <a:p>
            <a:r>
              <a:rPr lang="it-IT" sz="2400" b="1" dirty="0" smtClean="0">
                <a:solidFill>
                  <a:srgbClr val="000000"/>
                </a:solidFill>
                <a:latin typeface="Times New Roman" panose="02020603050405020304" pitchFamily="18" charset="0"/>
                <a:cs typeface="Times New Roman" panose="02020603050405020304" pitchFamily="18" charset="0"/>
              </a:rPr>
              <a:t>MONITORAGGIO</a:t>
            </a:r>
          </a:p>
          <a:p>
            <a:endParaRPr lang="it-IT" sz="2400" dirty="0" smtClean="0">
              <a:solidFill>
                <a:srgbClr val="000000"/>
              </a:solidFill>
              <a:latin typeface="Times New Roman" panose="02020603050405020304" pitchFamily="18" charset="0"/>
              <a:cs typeface="Times New Roman" panose="02020603050405020304" pitchFamily="18" charset="0"/>
            </a:endParaRPr>
          </a:p>
          <a:p>
            <a:pPr algn="just"/>
            <a:r>
              <a:rPr lang="it-IT" sz="2400" dirty="0" smtClean="0">
                <a:solidFill>
                  <a:srgbClr val="000000"/>
                </a:solidFill>
                <a:latin typeface="Times New Roman" panose="02020603050405020304" pitchFamily="18" charset="0"/>
                <a:cs typeface="Times New Roman" panose="02020603050405020304" pitchFamily="18" charset="0"/>
              </a:rPr>
              <a:t>D.M. 35/2020 Art. 4 comma 2: «</a:t>
            </a:r>
            <a:r>
              <a:rPr lang="it-IT" sz="2400" i="1" dirty="0" smtClean="0">
                <a:latin typeface="Times New Roman" panose="02020603050405020304" pitchFamily="18" charset="0"/>
                <a:cs typeface="Times New Roman" panose="02020603050405020304" pitchFamily="18" charset="0"/>
              </a:rPr>
              <a:t>Il </a:t>
            </a:r>
            <a:r>
              <a:rPr lang="it-IT" sz="2400" i="1" dirty="0">
                <a:latin typeface="Times New Roman" panose="02020603050405020304" pitchFamily="18" charset="0"/>
                <a:cs typeface="Times New Roman" panose="02020603050405020304" pitchFamily="18" charset="0"/>
              </a:rPr>
              <a:t>Ministro dell’istruzione definisce tempi, forme e modalità di </a:t>
            </a:r>
            <a:r>
              <a:rPr lang="it-IT" sz="2400" b="1" i="1" dirty="0">
                <a:latin typeface="Times New Roman" panose="02020603050405020304" pitchFamily="18" charset="0"/>
                <a:cs typeface="Times New Roman" panose="02020603050405020304" pitchFamily="18" charset="0"/>
              </a:rPr>
              <a:t>monitoraggio</a:t>
            </a:r>
            <a:r>
              <a:rPr lang="it-IT" sz="2400" i="1" dirty="0">
                <a:latin typeface="Times New Roman" panose="02020603050405020304" pitchFamily="18" charset="0"/>
                <a:cs typeface="Times New Roman" panose="02020603050405020304" pitchFamily="18" charset="0"/>
              </a:rPr>
              <a:t> delle attività </a:t>
            </a:r>
            <a:r>
              <a:rPr lang="it-IT" sz="2400" i="1" dirty="0" smtClean="0">
                <a:latin typeface="Times New Roman" panose="02020603050405020304" pitchFamily="18" charset="0"/>
                <a:cs typeface="Times New Roman" panose="02020603050405020304" pitchFamily="18" charset="0"/>
              </a:rPr>
              <a:t>svolte dalle </a:t>
            </a:r>
            <a:r>
              <a:rPr lang="it-IT" sz="2400" i="1" dirty="0">
                <a:latin typeface="Times New Roman" panose="02020603050405020304" pitchFamily="18" charset="0"/>
                <a:cs typeface="Times New Roman" panose="02020603050405020304" pitchFamily="18" charset="0"/>
              </a:rPr>
              <a:t>istituzioni scolastiche, ai fini della necessaria istruttoria per l’integrazione delle Linee </a:t>
            </a:r>
            <a:r>
              <a:rPr lang="it-IT" sz="2400" i="1" dirty="0" smtClean="0">
                <a:latin typeface="Times New Roman" panose="02020603050405020304" pitchFamily="18" charset="0"/>
                <a:cs typeface="Times New Roman" panose="02020603050405020304" pitchFamily="18" charset="0"/>
              </a:rPr>
              <a:t>guida per </a:t>
            </a:r>
            <a:r>
              <a:rPr lang="it-IT" sz="2400" i="1" dirty="0">
                <a:latin typeface="Times New Roman" panose="02020603050405020304" pitchFamily="18" charset="0"/>
                <a:cs typeface="Times New Roman" panose="02020603050405020304" pitchFamily="18" charset="0"/>
              </a:rPr>
              <a:t>l’insegnamento dell’educazione civica di cui al comma 3</a:t>
            </a:r>
            <a:r>
              <a:rPr lang="it-IT" sz="2400" i="1" dirty="0" smtClean="0">
                <a:latin typeface="Times New Roman" panose="02020603050405020304" pitchFamily="18" charset="0"/>
                <a:cs typeface="Times New Roman" panose="02020603050405020304" pitchFamily="18" charset="0"/>
              </a:rPr>
              <a:t>.»</a:t>
            </a:r>
          </a:p>
          <a:p>
            <a:pPr algn="just"/>
            <a:endParaRPr lang="it-IT" sz="2400" i="1" dirty="0">
              <a:latin typeface="Times New Roman" panose="02020603050405020304" pitchFamily="18" charset="0"/>
              <a:cs typeface="Times New Roman" panose="02020603050405020304" pitchFamily="18" charset="0"/>
            </a:endParaRPr>
          </a:p>
          <a:p>
            <a:pPr algn="just"/>
            <a:r>
              <a:rPr lang="it-IT" sz="2400" dirty="0">
                <a:solidFill>
                  <a:srgbClr val="000000"/>
                </a:solidFill>
                <a:latin typeface="Times New Roman" panose="02020603050405020304" pitchFamily="18" charset="0"/>
                <a:cs typeface="Times New Roman" panose="02020603050405020304" pitchFamily="18" charset="0"/>
              </a:rPr>
              <a:t>D.M. 35/2020 Art. 4 comma </a:t>
            </a:r>
            <a:r>
              <a:rPr lang="it-IT" sz="2400" dirty="0" smtClean="0">
                <a:solidFill>
                  <a:srgbClr val="000000"/>
                </a:solidFill>
                <a:latin typeface="Times New Roman" panose="02020603050405020304" pitchFamily="18" charset="0"/>
                <a:cs typeface="Times New Roman" panose="02020603050405020304" pitchFamily="18" charset="0"/>
              </a:rPr>
              <a:t>3: «</a:t>
            </a:r>
            <a:r>
              <a:rPr lang="it-IT" sz="2400" i="1" dirty="0" smtClean="0">
                <a:latin typeface="Times New Roman" panose="02020603050405020304" pitchFamily="18" charset="0"/>
                <a:cs typeface="Times New Roman" panose="02020603050405020304" pitchFamily="18" charset="0"/>
              </a:rPr>
              <a:t>Entro </a:t>
            </a:r>
            <a:r>
              <a:rPr lang="it-IT" sz="2400" i="1" dirty="0">
                <a:latin typeface="Times New Roman" panose="02020603050405020304" pitchFamily="18" charset="0"/>
                <a:cs typeface="Times New Roman" panose="02020603050405020304" pitchFamily="18" charset="0"/>
              </a:rPr>
              <a:t>l’anno scolastico 2022/2023, il Ministro dell’istruzione integra le Linee guida </a:t>
            </a:r>
            <a:r>
              <a:rPr lang="it-IT" sz="2400" i="1" dirty="0" smtClean="0">
                <a:latin typeface="Times New Roman" panose="02020603050405020304" pitchFamily="18" charset="0"/>
                <a:cs typeface="Times New Roman" panose="02020603050405020304" pitchFamily="18" charset="0"/>
              </a:rPr>
              <a:t>per l’insegnamento </a:t>
            </a:r>
            <a:r>
              <a:rPr lang="it-IT" sz="2400" i="1" dirty="0">
                <a:latin typeface="Times New Roman" panose="02020603050405020304" pitchFamily="18" charset="0"/>
                <a:cs typeface="Times New Roman" panose="02020603050405020304" pitchFamily="18" charset="0"/>
              </a:rPr>
              <a:t>dell’educazione civica, definendo i traguardi di sviluppo delle competenze, </a:t>
            </a:r>
            <a:r>
              <a:rPr lang="it-IT" sz="2400" i="1" dirty="0" smtClean="0">
                <a:latin typeface="Times New Roman" panose="02020603050405020304" pitchFamily="18" charset="0"/>
                <a:cs typeface="Times New Roman" panose="02020603050405020304" pitchFamily="18" charset="0"/>
              </a:rPr>
              <a:t>gli obiettivi </a:t>
            </a:r>
            <a:r>
              <a:rPr lang="it-IT" sz="2400" i="1" dirty="0">
                <a:latin typeface="Times New Roman" panose="02020603050405020304" pitchFamily="18" charset="0"/>
                <a:cs typeface="Times New Roman" panose="02020603050405020304" pitchFamily="18" charset="0"/>
              </a:rPr>
              <a:t>specifici di apprendimento e i risultati attesi sulla base delle attività delle </a:t>
            </a:r>
            <a:r>
              <a:rPr lang="it-IT" sz="2400" i="1" dirty="0" smtClean="0">
                <a:latin typeface="Times New Roman" panose="02020603050405020304" pitchFamily="18" charset="0"/>
                <a:cs typeface="Times New Roman" panose="02020603050405020304" pitchFamily="18" charset="0"/>
              </a:rPr>
              <a:t>istituzioni scolastiche </a:t>
            </a:r>
            <a:r>
              <a:rPr lang="it-IT" sz="2400" i="1" dirty="0">
                <a:latin typeface="Times New Roman" panose="02020603050405020304" pitchFamily="18" charset="0"/>
                <a:cs typeface="Times New Roman" panose="02020603050405020304" pitchFamily="18" charset="0"/>
              </a:rPr>
              <a:t>e degli esiti del monitoraggio di cui al comma 2</a:t>
            </a:r>
            <a:r>
              <a:rPr lang="it-IT" sz="2400" i="1"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59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3400" y="2270700"/>
            <a:ext cx="11536680" cy="1938992"/>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Art. 2 comma 1: </a:t>
            </a:r>
            <a:r>
              <a:rPr lang="it-IT" sz="2400" i="1" dirty="0" smtClean="0">
                <a:latin typeface="Times New Roman" panose="02020603050405020304" pitchFamily="18" charset="0"/>
                <a:cs typeface="Times New Roman" panose="02020603050405020304" pitchFamily="18" charset="0"/>
              </a:rPr>
              <a:t>«L’insegnamento </a:t>
            </a:r>
            <a:r>
              <a:rPr lang="it-IT" sz="2400" i="1" dirty="0">
                <a:latin typeface="Times New Roman" panose="02020603050405020304" pitchFamily="18" charset="0"/>
                <a:cs typeface="Times New Roman" panose="02020603050405020304" pitchFamily="18" charset="0"/>
              </a:rPr>
              <a:t>trasversale dell’educazione civica è integrato con esperienze extrascolastiche realizzate a partire dalla costituzione di reti, anche di durata pluriennale, con altri soggetti istituzionali e con Enti del Terzo settore già impegnati nella promozione della cittadinanza attiva</a:t>
            </a:r>
            <a:r>
              <a:rPr lang="it-IT" sz="2400" i="1" dirty="0" smtClean="0">
                <a:latin typeface="Times New Roman" panose="02020603050405020304" pitchFamily="18" charset="0"/>
                <a:cs typeface="Times New Roman" panose="02020603050405020304" pitchFamily="18" charset="0"/>
              </a:rPr>
              <a:t>.»</a:t>
            </a:r>
          </a:p>
          <a:p>
            <a:endParaRPr lang="it-IT" sz="2400" i="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28600" y="320040"/>
            <a:ext cx="11841480" cy="1569660"/>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DECRETO </a:t>
            </a:r>
            <a:r>
              <a:rPr lang="it-IT" sz="3200" b="1" dirty="0">
                <a:solidFill>
                  <a:srgbClr val="FF0000"/>
                </a:solidFill>
                <a:latin typeface="Times New Roman" panose="02020603050405020304" pitchFamily="18" charset="0"/>
                <a:cs typeface="Times New Roman" panose="02020603050405020304" pitchFamily="18" charset="0"/>
              </a:rPr>
              <a:t>MINISTERIALE N. 9  DEL 7 GENNAIO 2001: Collaborazioni scuola-territorio per l’attuazione di esperienze extrascolastiche di educazione </a:t>
            </a:r>
            <a:r>
              <a:rPr lang="it-IT" sz="3200" b="1" dirty="0" smtClean="0">
                <a:solidFill>
                  <a:srgbClr val="FF0000"/>
                </a:solidFill>
                <a:latin typeface="Times New Roman" panose="02020603050405020304" pitchFamily="18" charset="0"/>
                <a:cs typeface="Times New Roman" panose="02020603050405020304" pitchFamily="18" charset="0"/>
              </a:rPr>
              <a:t>civica (1)</a:t>
            </a: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130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964353"/>
            <a:ext cx="11536680" cy="4893647"/>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Art. 3 comma 1: </a:t>
            </a:r>
            <a:r>
              <a:rPr lang="it-IT" sz="2400" i="1" dirty="0" smtClean="0">
                <a:latin typeface="Times New Roman" panose="02020603050405020304" pitchFamily="18" charset="0"/>
                <a:cs typeface="Times New Roman" panose="02020603050405020304" pitchFamily="18" charset="0"/>
              </a:rPr>
              <a:t>«</a:t>
            </a:r>
            <a:r>
              <a:rPr lang="it-IT" sz="2400" i="1" dirty="0">
                <a:latin typeface="Times New Roman" panose="02020603050405020304" pitchFamily="18" charset="0"/>
                <a:cs typeface="Times New Roman" panose="02020603050405020304" pitchFamily="18" charset="0"/>
              </a:rPr>
              <a:t>Gli accordi di rete, di durata annuale o pluriennale, prevedono per ciascuno degli anni di riferimento, </a:t>
            </a:r>
            <a:r>
              <a:rPr lang="it-IT" sz="2400" i="1" dirty="0" smtClean="0">
                <a:latin typeface="Times New Roman" panose="02020603050405020304" pitchFamily="18" charset="0"/>
                <a:cs typeface="Times New Roman" panose="02020603050405020304" pitchFamily="18" charset="0"/>
              </a:rPr>
              <a:t>i seguenti </a:t>
            </a:r>
            <a:r>
              <a:rPr lang="it-IT" sz="2400" i="1" dirty="0">
                <a:latin typeface="Times New Roman" panose="02020603050405020304" pitchFamily="18" charset="0"/>
                <a:cs typeface="Times New Roman" panose="02020603050405020304" pitchFamily="18" charset="0"/>
              </a:rPr>
              <a:t>elementi:</a:t>
            </a:r>
          </a:p>
          <a:p>
            <a:r>
              <a:rPr lang="it-IT" sz="2400" i="1" dirty="0">
                <a:latin typeface="Times New Roman" panose="02020603050405020304" pitchFamily="18" charset="0"/>
                <a:cs typeface="Times New Roman" panose="02020603050405020304" pitchFamily="18" charset="0"/>
              </a:rPr>
              <a:t>a) </a:t>
            </a:r>
            <a:r>
              <a:rPr lang="it-IT" sz="2400" b="1" i="1" dirty="0">
                <a:latin typeface="Times New Roman" panose="02020603050405020304" pitchFamily="18" charset="0"/>
                <a:cs typeface="Times New Roman" panose="02020603050405020304" pitchFamily="18" charset="0"/>
              </a:rPr>
              <a:t>finalità della collaborazione</a:t>
            </a:r>
            <a:r>
              <a:rPr lang="it-IT" sz="2400" i="1" dirty="0">
                <a:latin typeface="Times New Roman" panose="02020603050405020304" pitchFamily="18" charset="0"/>
                <a:cs typeface="Times New Roman" panose="02020603050405020304" pitchFamily="18" charset="0"/>
              </a:rPr>
              <a:t>, coerenti con gli specifici traguardi per lo sviluppo delle competenze</a:t>
            </a:r>
            <a:r>
              <a:rPr lang="it-IT" sz="2400" i="1" dirty="0" smtClean="0">
                <a:latin typeface="Times New Roman" panose="02020603050405020304" pitchFamily="18" charset="0"/>
                <a:cs typeface="Times New Roman" panose="02020603050405020304" pitchFamily="18" charset="0"/>
              </a:rPr>
              <a:t>, obiettivi </a:t>
            </a:r>
            <a:r>
              <a:rPr lang="it-IT" sz="2400" i="1" dirty="0">
                <a:latin typeface="Times New Roman" panose="02020603050405020304" pitchFamily="18" charset="0"/>
                <a:cs typeface="Times New Roman" panose="02020603050405020304" pitchFamily="18" charset="0"/>
              </a:rPr>
              <a:t>specifici di apprendimento e risultati di apprendimento, indicati nel percorso trasversale </a:t>
            </a:r>
            <a:r>
              <a:rPr lang="it-IT" sz="2400" i="1" dirty="0" smtClean="0">
                <a:latin typeface="Times New Roman" panose="02020603050405020304" pitchFamily="18" charset="0"/>
                <a:cs typeface="Times New Roman" panose="02020603050405020304" pitchFamily="18" charset="0"/>
              </a:rPr>
              <a:t>di educazione </a:t>
            </a:r>
            <a:r>
              <a:rPr lang="it-IT" sz="2400" i="1" dirty="0">
                <a:latin typeface="Times New Roman" panose="02020603050405020304" pitchFamily="18" charset="0"/>
                <a:cs typeface="Times New Roman" panose="02020603050405020304" pitchFamily="18" charset="0"/>
              </a:rPr>
              <a:t>civica, programmato dagli organi collegiali competenti delle Istituzioni scolastiche, </a:t>
            </a:r>
            <a:r>
              <a:rPr lang="it-IT" sz="2400" i="1" dirty="0" smtClean="0">
                <a:latin typeface="Times New Roman" panose="02020603050405020304" pitchFamily="18" charset="0"/>
                <a:cs typeface="Times New Roman" panose="02020603050405020304" pitchFamily="18" charset="0"/>
              </a:rPr>
              <a:t>in aderenza </a:t>
            </a:r>
            <a:r>
              <a:rPr lang="it-IT" sz="2400" i="1" dirty="0">
                <a:latin typeface="Times New Roman" panose="02020603050405020304" pitchFamily="18" charset="0"/>
                <a:cs typeface="Times New Roman" panose="02020603050405020304" pitchFamily="18" charset="0"/>
              </a:rPr>
              <a:t>agli Allegati B e C delle Linee Guida;</a:t>
            </a:r>
          </a:p>
          <a:p>
            <a:r>
              <a:rPr lang="it-IT" sz="2400" i="1" dirty="0">
                <a:latin typeface="Times New Roman" panose="02020603050405020304" pitchFamily="18" charset="0"/>
                <a:cs typeface="Times New Roman" panose="02020603050405020304" pitchFamily="18" charset="0"/>
              </a:rPr>
              <a:t>b) </a:t>
            </a:r>
            <a:r>
              <a:rPr lang="it-IT" sz="2400" b="1" i="1" dirty="0">
                <a:latin typeface="Times New Roman" panose="02020603050405020304" pitchFamily="18" charset="0"/>
                <a:cs typeface="Times New Roman" panose="02020603050405020304" pitchFamily="18" charset="0"/>
              </a:rPr>
              <a:t>caratteristiche generali degli interventi </a:t>
            </a:r>
            <a:r>
              <a:rPr lang="it-IT" sz="2400" i="1" dirty="0">
                <a:latin typeface="Times New Roman" panose="02020603050405020304" pitchFamily="18" charset="0"/>
                <a:cs typeface="Times New Roman" panose="02020603050405020304" pitchFamily="18" charset="0"/>
              </a:rPr>
              <a:t>(tematiche da affrontare, tempi e luoghi degli interventi</a:t>
            </a:r>
            <a:r>
              <a:rPr lang="it-IT" sz="2400" i="1" dirty="0" smtClean="0">
                <a:latin typeface="Times New Roman" panose="02020603050405020304" pitchFamily="18" charset="0"/>
                <a:cs typeface="Times New Roman" panose="02020603050405020304" pitchFamily="18" charset="0"/>
              </a:rPr>
              <a:t>, destinatari</a:t>
            </a:r>
            <a:r>
              <a:rPr lang="it-IT" sz="2400" i="1" dirty="0">
                <a:latin typeface="Times New Roman" panose="02020603050405020304" pitchFamily="18" charset="0"/>
                <a:cs typeface="Times New Roman" panose="02020603050405020304" pitchFamily="18" charset="0"/>
              </a:rPr>
              <a:t>, metodologie, risultati attesi, eventuali prodotti e </a:t>
            </a:r>
            <a:r>
              <a:rPr lang="it-IT" sz="2400" i="1" dirty="0" err="1">
                <a:latin typeface="Times New Roman" panose="02020603050405020304" pitchFamily="18" charset="0"/>
                <a:cs typeface="Times New Roman" panose="02020603050405020304" pitchFamily="18" charset="0"/>
              </a:rPr>
              <a:t>storytelling</a:t>
            </a:r>
            <a:r>
              <a:rPr lang="it-IT" sz="2400" i="1" dirty="0">
                <a:latin typeface="Times New Roman" panose="02020603050405020304" pitchFamily="18" charset="0"/>
                <a:cs typeface="Times New Roman" panose="02020603050405020304" pitchFamily="18" charset="0"/>
              </a:rPr>
              <a:t> collaborativo);</a:t>
            </a:r>
          </a:p>
          <a:p>
            <a:r>
              <a:rPr lang="it-IT" sz="2400" i="1" dirty="0">
                <a:latin typeface="Times New Roman" panose="02020603050405020304" pitchFamily="18" charset="0"/>
                <a:cs typeface="Times New Roman" panose="02020603050405020304" pitchFamily="18" charset="0"/>
              </a:rPr>
              <a:t>c) schede di </a:t>
            </a:r>
            <a:r>
              <a:rPr lang="it-IT" sz="2400" b="1" i="1" dirty="0">
                <a:latin typeface="Times New Roman" panose="02020603050405020304" pitchFamily="18" charset="0"/>
                <a:cs typeface="Times New Roman" panose="02020603050405020304" pitchFamily="18" charset="0"/>
              </a:rPr>
              <a:t>monitoraggio</a:t>
            </a:r>
            <a:r>
              <a:rPr lang="it-IT" sz="2400" i="1" dirty="0">
                <a:latin typeface="Times New Roman" panose="02020603050405020304" pitchFamily="18" charset="0"/>
                <a:cs typeface="Times New Roman" panose="02020603050405020304" pitchFamily="18" charset="0"/>
              </a:rPr>
              <a:t> delle azioni e </a:t>
            </a:r>
            <a:r>
              <a:rPr lang="it-IT" sz="2400" b="1" i="1" dirty="0">
                <a:latin typeface="Times New Roman" panose="02020603050405020304" pitchFamily="18" charset="0"/>
                <a:cs typeface="Times New Roman" panose="02020603050405020304" pitchFamily="18" charset="0"/>
              </a:rPr>
              <a:t>relazioni finali </a:t>
            </a:r>
            <a:r>
              <a:rPr lang="it-IT" sz="2400" i="1" dirty="0">
                <a:latin typeface="Times New Roman" panose="02020603050405020304" pitchFamily="18" charset="0"/>
                <a:cs typeface="Times New Roman" panose="02020603050405020304" pitchFamily="18" charset="0"/>
              </a:rPr>
              <a:t>sui risultati raggiunti;</a:t>
            </a:r>
          </a:p>
          <a:p>
            <a:r>
              <a:rPr lang="it-IT" sz="2400" i="1" dirty="0">
                <a:latin typeface="Times New Roman" panose="02020603050405020304" pitchFamily="18" charset="0"/>
                <a:cs typeface="Times New Roman" panose="02020603050405020304" pitchFamily="18" charset="0"/>
              </a:rPr>
              <a:t>d) </a:t>
            </a:r>
            <a:r>
              <a:rPr lang="it-IT" sz="2400" b="1" i="1" dirty="0">
                <a:latin typeface="Times New Roman" panose="02020603050405020304" pitchFamily="18" charset="0"/>
                <a:cs typeface="Times New Roman" panose="02020603050405020304" pitchFamily="18" charset="0"/>
              </a:rPr>
              <a:t>attestati di partecipazione</a:t>
            </a:r>
            <a:r>
              <a:rPr lang="it-IT" sz="2400" i="1" dirty="0">
                <a:latin typeface="Times New Roman" panose="02020603050405020304" pitchFamily="18" charset="0"/>
                <a:cs typeface="Times New Roman" panose="02020603050405020304" pitchFamily="18" charset="0"/>
              </a:rPr>
              <a:t>;</a:t>
            </a:r>
          </a:p>
          <a:p>
            <a:r>
              <a:rPr lang="it-IT" sz="2400" i="1" dirty="0">
                <a:latin typeface="Times New Roman" panose="02020603050405020304" pitchFamily="18" charset="0"/>
                <a:cs typeface="Times New Roman" panose="02020603050405020304" pitchFamily="18" charset="0"/>
              </a:rPr>
              <a:t>e) </a:t>
            </a:r>
            <a:r>
              <a:rPr lang="it-IT" sz="2400" b="1" i="1" dirty="0">
                <a:latin typeface="Times New Roman" panose="02020603050405020304" pitchFamily="18" charset="0"/>
                <a:cs typeface="Times New Roman" panose="02020603050405020304" pitchFamily="18" charset="0"/>
              </a:rPr>
              <a:t>questionari</a:t>
            </a:r>
            <a:r>
              <a:rPr lang="it-IT" sz="2400" i="1" dirty="0">
                <a:latin typeface="Times New Roman" panose="02020603050405020304" pitchFamily="18" charset="0"/>
                <a:cs typeface="Times New Roman" panose="02020603050405020304" pitchFamily="18" charset="0"/>
              </a:rPr>
              <a:t> per le studentesse e gli studenti del secondo ciclo, in grado di contribuire alla crescita </a:t>
            </a:r>
            <a:r>
              <a:rPr lang="it-IT" sz="2400" i="1" dirty="0" smtClean="0">
                <a:latin typeface="Times New Roman" panose="02020603050405020304" pitchFamily="18" charset="0"/>
                <a:cs typeface="Times New Roman" panose="02020603050405020304" pitchFamily="18" charset="0"/>
              </a:rPr>
              <a:t>di un </a:t>
            </a:r>
            <a:r>
              <a:rPr lang="it-IT" sz="2400" i="1" dirty="0">
                <a:latin typeface="Times New Roman" panose="02020603050405020304" pitchFamily="18" charset="0"/>
                <a:cs typeface="Times New Roman" panose="02020603050405020304" pitchFamily="18" charset="0"/>
              </a:rPr>
              <a:t>loro giudizio critico e consapevole</a:t>
            </a:r>
            <a:r>
              <a:rPr lang="it-IT" sz="2400" i="1" dirty="0" smtClean="0">
                <a:latin typeface="Times New Roman" panose="02020603050405020304" pitchFamily="18" charset="0"/>
                <a:cs typeface="Times New Roman" panose="02020603050405020304" pitchFamily="18" charset="0"/>
              </a:rPr>
              <a:t>.»</a:t>
            </a:r>
            <a:endParaRPr lang="it-IT" sz="2400" i="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28600" y="320040"/>
            <a:ext cx="11841480" cy="2062103"/>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DECRETO </a:t>
            </a:r>
            <a:r>
              <a:rPr lang="it-IT" sz="3200" b="1" dirty="0">
                <a:solidFill>
                  <a:srgbClr val="FF0000"/>
                </a:solidFill>
                <a:latin typeface="Times New Roman" panose="02020603050405020304" pitchFamily="18" charset="0"/>
                <a:cs typeface="Times New Roman" panose="02020603050405020304" pitchFamily="18" charset="0"/>
              </a:rPr>
              <a:t>MINISTERIALE N. 9  DEL 7 GENNAIO 2001: Collaborazioni scuola-territorio per l’attuazione di esperienze extrascolastiche di educazione civica </a:t>
            </a:r>
            <a:r>
              <a:rPr lang="it-IT" sz="3200" b="1" dirty="0" smtClean="0">
                <a:solidFill>
                  <a:srgbClr val="FF0000"/>
                </a:solidFill>
                <a:latin typeface="Times New Roman" panose="02020603050405020304" pitchFamily="18" charset="0"/>
                <a:cs typeface="Times New Roman" panose="02020603050405020304" pitchFamily="18" charset="0"/>
              </a:rPr>
              <a:t>(2)</a:t>
            </a:r>
            <a:endParaRPr lang="it-IT" sz="3200" b="1" dirty="0">
              <a:solidFill>
                <a:srgbClr val="FF0000"/>
              </a:solidFill>
              <a:latin typeface="Times New Roman" panose="02020603050405020304" pitchFamily="18" charset="0"/>
              <a:cs typeface="Times New Roman" panose="02020603050405020304" pitchFamily="18" charset="0"/>
            </a:endParaRPr>
          </a:p>
          <a:p>
            <a:pPr algn="ct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821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964353"/>
            <a:ext cx="11536680" cy="1569660"/>
          </a:xfrm>
          <a:prstGeom prst="rect">
            <a:avLst/>
          </a:prstGeom>
        </p:spPr>
        <p:txBody>
          <a:bodyPr wrap="square">
            <a:spAutoFit/>
          </a:bodyPr>
          <a:lstStyle/>
          <a:p>
            <a:r>
              <a:rPr lang="it-IT" sz="2400" dirty="0" smtClean="0">
                <a:latin typeface="Times New Roman" panose="02020603050405020304" pitchFamily="18" charset="0"/>
                <a:cs typeface="Times New Roman" panose="02020603050405020304" pitchFamily="18" charset="0"/>
              </a:rPr>
              <a:t>Art. 6 comma 1</a:t>
            </a:r>
            <a:r>
              <a:rPr lang="it-IT" sz="2400" i="1" dirty="0" smtClean="0">
                <a:latin typeface="Times New Roman" panose="02020603050405020304" pitchFamily="18" charset="0"/>
                <a:cs typeface="Times New Roman" panose="02020603050405020304" pitchFamily="18" charset="0"/>
              </a:rPr>
              <a:t>: «Per </a:t>
            </a:r>
            <a:r>
              <a:rPr lang="it-IT" sz="2400" i="1" dirty="0">
                <a:latin typeface="Times New Roman" panose="02020603050405020304" pitchFamily="18" charset="0"/>
                <a:cs typeface="Times New Roman" panose="02020603050405020304" pitchFamily="18" charset="0"/>
              </a:rPr>
              <a:t>le studentesse e gli studenti delle Istituzioni scolastiche di secondo grado, </a:t>
            </a:r>
            <a:r>
              <a:rPr lang="it-IT" sz="2400" b="1" i="1" dirty="0">
                <a:latin typeface="Times New Roman" panose="02020603050405020304" pitchFamily="18" charset="0"/>
                <a:cs typeface="Times New Roman" panose="02020603050405020304" pitchFamily="18" charset="0"/>
              </a:rPr>
              <a:t>le esperienze extrascolastiche </a:t>
            </a:r>
            <a:r>
              <a:rPr lang="it-IT" sz="2400" i="1" dirty="0">
                <a:latin typeface="Times New Roman" panose="02020603050405020304" pitchFamily="18" charset="0"/>
                <a:cs typeface="Times New Roman" panose="02020603050405020304" pitchFamily="18" charset="0"/>
              </a:rPr>
              <a:t>integranti l’insegnamento trasversale dell’educazione civica ai sensi del presente decreto, condotte nel corso del quinquennio, </a:t>
            </a:r>
            <a:r>
              <a:rPr lang="it-IT" sz="2400" b="1" i="1" dirty="0">
                <a:latin typeface="Times New Roman" panose="02020603050405020304" pitchFamily="18" charset="0"/>
                <a:cs typeface="Times New Roman" panose="02020603050405020304" pitchFamily="18" charset="0"/>
              </a:rPr>
              <a:t>sono riportate </a:t>
            </a:r>
            <a:r>
              <a:rPr lang="it-IT" sz="2400" i="1" dirty="0">
                <a:latin typeface="Times New Roman" panose="02020603050405020304" pitchFamily="18" charset="0"/>
                <a:cs typeface="Times New Roman" panose="02020603050405020304" pitchFamily="18" charset="0"/>
              </a:rPr>
              <a:t>nell’apposita sezione “Attività extra-scolastiche” del </a:t>
            </a:r>
            <a:r>
              <a:rPr lang="it-IT" sz="2400" b="1" i="1" dirty="0">
                <a:latin typeface="Times New Roman" panose="02020603050405020304" pitchFamily="18" charset="0"/>
                <a:cs typeface="Times New Roman" panose="02020603050405020304" pitchFamily="18" charset="0"/>
              </a:rPr>
              <a:t>Curriculum dello studente</a:t>
            </a:r>
            <a:r>
              <a:rPr lang="it-IT" sz="2400" i="1" dirty="0" smtClean="0">
                <a:latin typeface="Times New Roman" panose="02020603050405020304" pitchFamily="18" charset="0"/>
                <a:cs typeface="Times New Roman" panose="02020603050405020304" pitchFamily="18" charset="0"/>
              </a:rPr>
              <a:t>.»</a:t>
            </a:r>
            <a:endParaRPr lang="it-IT" sz="2400" i="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28600" y="320040"/>
            <a:ext cx="11841480" cy="1569660"/>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DECRETO </a:t>
            </a:r>
            <a:r>
              <a:rPr lang="it-IT" sz="3200" b="1" dirty="0">
                <a:solidFill>
                  <a:srgbClr val="FF0000"/>
                </a:solidFill>
                <a:latin typeface="Times New Roman" panose="02020603050405020304" pitchFamily="18" charset="0"/>
                <a:cs typeface="Times New Roman" panose="02020603050405020304" pitchFamily="18" charset="0"/>
              </a:rPr>
              <a:t>MINISTERIALE N. 9  DEL 7 GENNAIO 2001: Collaborazioni scuola-territorio per l’attuazione di esperienze extrascolastiche di educazione civica </a:t>
            </a:r>
            <a:r>
              <a:rPr lang="it-IT" sz="3200" b="1" dirty="0" smtClean="0">
                <a:solidFill>
                  <a:srgbClr val="FF0000"/>
                </a:solidFill>
                <a:latin typeface="Times New Roman" panose="02020603050405020304" pitchFamily="18" charset="0"/>
                <a:cs typeface="Times New Roman" panose="02020603050405020304" pitchFamily="18" charset="0"/>
              </a:rPr>
              <a:t>(3)</a:t>
            </a:r>
            <a:endParaRPr lang="it-IT"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032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460" y="832131"/>
            <a:ext cx="11582400" cy="3477875"/>
          </a:xfrm>
          <a:prstGeom prst="rect">
            <a:avLst/>
          </a:prstGeom>
        </p:spPr>
        <p:txBody>
          <a:bodyPr wrap="square">
            <a:spAutoFit/>
          </a:bodyPr>
          <a:lstStyle/>
          <a:p>
            <a:pPr algn="just"/>
            <a:r>
              <a:rPr lang="it-IT" sz="2400" dirty="0" smtClean="0">
                <a:latin typeface="Times New Roman" panose="02020603050405020304" pitchFamily="18" charset="0"/>
                <a:cs typeface="Times New Roman" panose="02020603050405020304" pitchFamily="18" charset="0"/>
              </a:rPr>
              <a:t>Il </a:t>
            </a:r>
            <a:r>
              <a:rPr lang="it-IT" sz="2400" b="1" dirty="0">
                <a:latin typeface="Times New Roman" panose="02020603050405020304" pitchFamily="18" charset="0"/>
                <a:cs typeface="Times New Roman" panose="02020603050405020304" pitchFamily="18" charset="0"/>
              </a:rPr>
              <a:t>ruolo del contesto </a:t>
            </a:r>
            <a:r>
              <a:rPr lang="it-IT" sz="2400" dirty="0">
                <a:latin typeface="Times New Roman" panose="02020603050405020304" pitchFamily="18" charset="0"/>
                <a:cs typeface="Times New Roman" panose="02020603050405020304" pitchFamily="18" charset="0"/>
              </a:rPr>
              <a:t>è fondamentale nel curricolo in quanto esso deve rispondere ai bisogni degli studenti, rappresentare un’occasione per un coinvolgimento attivo delle famiglie nella vita della scuola e sviluppare una proposta formativa adeguata alle esigenze della comunità territoriale. </a:t>
            </a:r>
            <a:endParaRPr lang="it-IT" sz="2400" dirty="0" smtClean="0">
              <a:latin typeface="Times New Roman" panose="02020603050405020304" pitchFamily="18" charset="0"/>
              <a:cs typeface="Times New Roman" panose="02020603050405020304" pitchFamily="18" charset="0"/>
            </a:endParaRPr>
          </a:p>
          <a:p>
            <a:pPr algn="just"/>
            <a:r>
              <a:rPr lang="it-IT" sz="2400" i="1" dirty="0" smtClean="0">
                <a:latin typeface="Times New Roman" panose="02020603050405020304" pitchFamily="18" charset="0"/>
                <a:cs typeface="Times New Roman" panose="02020603050405020304" pitchFamily="18" charset="0"/>
              </a:rPr>
              <a:t>«La </a:t>
            </a:r>
            <a:r>
              <a:rPr lang="it-IT" sz="2400" i="1" dirty="0">
                <a:latin typeface="Times New Roman" panose="02020603050405020304" pitchFamily="18" charset="0"/>
                <a:cs typeface="Times New Roman" panose="02020603050405020304" pitchFamily="18" charset="0"/>
              </a:rPr>
              <a:t>scuola si caratterizza sempre più come un agente culturale che si apre al territorio, ne coglie le esigenze educative, le interpreta e le rielabora in un progetto che essa stessa si impegna a realizzare</a:t>
            </a:r>
            <a:r>
              <a:rPr lang="it-IT" sz="2400" i="1" dirty="0" smtClean="0">
                <a:latin typeface="Times New Roman" panose="02020603050405020304" pitchFamily="18" charset="0"/>
                <a:cs typeface="Times New Roman" panose="02020603050405020304" pitchFamily="18" charset="0"/>
              </a:rPr>
              <a:t>.»</a:t>
            </a:r>
            <a:r>
              <a:rPr lang="it-IT" sz="1600"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(Insegnare domani Avvertenze generali, Nunziante </a:t>
            </a:r>
            <a:r>
              <a:rPr lang="it-IT" sz="1200" i="1" dirty="0" err="1">
                <a:latin typeface="Times New Roman" panose="02020603050405020304" pitchFamily="18" charset="0"/>
                <a:cs typeface="Times New Roman" panose="02020603050405020304" pitchFamily="18" charset="0"/>
              </a:rPr>
              <a:t>Capaldo</a:t>
            </a:r>
            <a:r>
              <a:rPr lang="it-IT" sz="1200" i="1" dirty="0">
                <a:latin typeface="Times New Roman" panose="02020603050405020304" pitchFamily="18" charset="0"/>
                <a:cs typeface="Times New Roman" panose="02020603050405020304" pitchFamily="18" charset="0"/>
              </a:rPr>
              <a:t> e Luciano </a:t>
            </a:r>
            <a:r>
              <a:rPr lang="it-IT" sz="1200" i="1" dirty="0" err="1">
                <a:latin typeface="Times New Roman" panose="02020603050405020304" pitchFamily="18" charset="0"/>
                <a:cs typeface="Times New Roman" panose="02020603050405020304" pitchFamily="18" charset="0"/>
              </a:rPr>
              <a:t>Rondanini</a:t>
            </a:r>
            <a:r>
              <a:rPr lang="it-IT" sz="1200" i="1" dirty="0">
                <a:latin typeface="Times New Roman" panose="02020603050405020304" pitchFamily="18" charset="0"/>
                <a:cs typeface="Times New Roman" panose="02020603050405020304" pitchFamily="18" charset="0"/>
              </a:rPr>
              <a:t> - Edizioni Centro Studi </a:t>
            </a:r>
            <a:r>
              <a:rPr lang="it-IT" sz="1200" i="1" dirty="0" err="1">
                <a:latin typeface="Times New Roman" panose="02020603050405020304" pitchFamily="18" charset="0"/>
                <a:cs typeface="Times New Roman" panose="02020603050405020304" pitchFamily="18" charset="0"/>
              </a:rPr>
              <a:t>Erickson</a:t>
            </a:r>
            <a:r>
              <a:rPr lang="it-IT" sz="1200" i="1" dirty="0">
                <a:latin typeface="Times New Roman" panose="02020603050405020304" pitchFamily="18" charset="0"/>
                <a:cs typeface="Times New Roman" panose="02020603050405020304" pitchFamily="18" charset="0"/>
              </a:rPr>
              <a:t>, Trento, pp. 745-758, 2018</a:t>
            </a:r>
            <a:r>
              <a:rPr lang="it-IT" sz="1200" i="1" dirty="0" smtClean="0">
                <a:latin typeface="Times New Roman" panose="02020603050405020304" pitchFamily="18" charset="0"/>
                <a:cs typeface="Times New Roman" panose="02020603050405020304" pitchFamily="18" charset="0"/>
              </a:rPr>
              <a:t>).</a:t>
            </a:r>
            <a:endParaRPr lang="it-IT" sz="1200" dirty="0"/>
          </a:p>
          <a:p>
            <a:pPr algn="just"/>
            <a:r>
              <a:rPr lang="it-IT" dirty="0" smtClean="0"/>
              <a:t> </a:t>
            </a:r>
            <a:endParaRPr lang="it-IT" dirty="0"/>
          </a:p>
          <a:p>
            <a:endParaRPr lang="it-IT" dirty="0"/>
          </a:p>
        </p:txBody>
      </p:sp>
      <p:sp>
        <p:nvSpPr>
          <p:cNvPr id="3" name="CasellaDiTesto 2"/>
          <p:cNvSpPr txBox="1"/>
          <p:nvPr/>
        </p:nvSpPr>
        <p:spPr>
          <a:xfrm>
            <a:off x="2316480" y="106680"/>
            <a:ext cx="745236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COS’È IL CURRICOLO (2)</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Scopri Caltanissetta - Viaggio in Sicil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825240"/>
            <a:ext cx="697992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46960" y="167640"/>
            <a:ext cx="8199120" cy="1261884"/>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TIPI DI CURRICOLO</a:t>
            </a:r>
          </a:p>
          <a:p>
            <a:pPr algn="ct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pp.34-35)</a:t>
            </a:r>
            <a:endParaRPr lang="it-IT" sz="1200" dirty="0"/>
          </a:p>
          <a:p>
            <a:pPr algn="ctr"/>
            <a:endParaRPr lang="it-IT" sz="3200" b="1" dirty="0">
              <a:solidFill>
                <a:srgbClr val="FF0000"/>
              </a:solidFill>
              <a:latin typeface="Times New Roman" panose="02020603050405020304" pitchFamily="18" charset="0"/>
              <a:cs typeface="Times New Roman" panose="02020603050405020304" pitchFamily="18" charset="0"/>
            </a:endParaRPr>
          </a:p>
        </p:txBody>
      </p:sp>
      <p:sp>
        <p:nvSpPr>
          <p:cNvPr id="2" name="Freccia bidirezionale orizzontale 1"/>
          <p:cNvSpPr/>
          <p:nvPr/>
        </p:nvSpPr>
        <p:spPr>
          <a:xfrm>
            <a:off x="3598398" y="3003688"/>
            <a:ext cx="5430130" cy="1252025"/>
          </a:xfrm>
          <a:prstGeom prst="leftRightArrow">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07963" y="1641676"/>
            <a:ext cx="4300024" cy="461665"/>
          </a:xfrm>
          <a:prstGeom prst="rect">
            <a:avLst/>
          </a:prstGeom>
          <a:blipFill>
            <a:blip r:embed="rId2"/>
            <a:tile tx="0" ty="0" sx="100000" sy="100000" flip="none" algn="tl"/>
          </a:blipFill>
        </p:spPr>
        <p:txBody>
          <a:bodyPr wrap="square" rtlCol="0">
            <a:spAutoFit/>
          </a:bodyPr>
          <a:lstStyle/>
          <a:p>
            <a:pPr algn="ctr"/>
            <a:r>
              <a:rPr lang="it-IT" sz="2400" b="1" dirty="0">
                <a:solidFill>
                  <a:srgbClr val="002E8A"/>
                </a:solidFill>
                <a:latin typeface="Times New Roman" panose="02020603050405020304" pitchFamily="18" charset="0"/>
                <a:cs typeface="Times New Roman" panose="02020603050405020304" pitchFamily="18" charset="0"/>
              </a:rPr>
              <a:t>Continuum </a:t>
            </a:r>
            <a:r>
              <a:rPr lang="it-IT" sz="2400" b="1" dirty="0" smtClean="0">
                <a:solidFill>
                  <a:srgbClr val="002E8A"/>
                </a:solidFill>
                <a:latin typeface="Times New Roman" panose="02020603050405020304" pitchFamily="18" charset="0"/>
                <a:cs typeface="Times New Roman" panose="02020603050405020304" pitchFamily="18" charset="0"/>
              </a:rPr>
              <a:t>esplicito-implicito</a:t>
            </a:r>
            <a:endParaRPr lang="it-IT" sz="2400" dirty="0"/>
          </a:p>
        </p:txBody>
      </p:sp>
      <p:sp>
        <p:nvSpPr>
          <p:cNvPr id="6" name="CasellaDiTesto 5"/>
          <p:cNvSpPr txBox="1"/>
          <p:nvPr/>
        </p:nvSpPr>
        <p:spPr>
          <a:xfrm>
            <a:off x="562708" y="5156111"/>
            <a:ext cx="4300024" cy="461665"/>
          </a:xfrm>
          <a:prstGeom prst="rect">
            <a:avLst/>
          </a:prstGeom>
          <a:blipFill>
            <a:blip r:embed="rId2"/>
            <a:tile tx="0" ty="0" sx="100000" sy="100000" flip="none" algn="tl"/>
          </a:blipFill>
        </p:spPr>
        <p:txBody>
          <a:bodyPr wrap="square" rtlCol="0">
            <a:spAutoFit/>
          </a:bodyPr>
          <a:lstStyle/>
          <a:p>
            <a:pPr algn="ctr"/>
            <a:r>
              <a:rPr lang="it-IT" sz="2400" b="1" dirty="0" smtClean="0">
                <a:solidFill>
                  <a:srgbClr val="008000"/>
                </a:solidFill>
                <a:latin typeface="Times New Roman" panose="02020603050405020304" pitchFamily="18" charset="0"/>
                <a:cs typeface="Times New Roman" panose="02020603050405020304" pitchFamily="18" charset="0"/>
              </a:rPr>
              <a:t>Continuum formale-informale</a:t>
            </a:r>
            <a:endParaRPr lang="it-IT" sz="2400" dirty="0">
              <a:solidFill>
                <a:srgbClr val="008000"/>
              </a:solidFill>
            </a:endParaRPr>
          </a:p>
        </p:txBody>
      </p:sp>
      <p:sp>
        <p:nvSpPr>
          <p:cNvPr id="7" name="CasellaDiTesto 6"/>
          <p:cNvSpPr txBox="1"/>
          <p:nvPr/>
        </p:nvSpPr>
        <p:spPr>
          <a:xfrm>
            <a:off x="7579556" y="1613540"/>
            <a:ext cx="4300024" cy="461665"/>
          </a:xfrm>
          <a:prstGeom prst="rect">
            <a:avLst/>
          </a:prstGeom>
          <a:blipFill>
            <a:blip r:embed="rId2"/>
            <a:tile tx="0" ty="0" sx="100000" sy="100000" flip="none" algn="tl"/>
          </a:blipFill>
        </p:spPr>
        <p:txBody>
          <a:bodyPr wrap="square" rtlCol="0">
            <a:spAutoFit/>
          </a:bodyPr>
          <a:lstStyle/>
          <a:p>
            <a:pPr algn="ctr"/>
            <a:r>
              <a:rPr lang="it-IT" sz="2400" b="1" dirty="0" smtClean="0">
                <a:solidFill>
                  <a:srgbClr val="FF3300"/>
                </a:solidFill>
                <a:latin typeface="Times New Roman" panose="02020603050405020304" pitchFamily="18" charset="0"/>
                <a:cs typeface="Times New Roman" panose="02020603050405020304" pitchFamily="18" charset="0"/>
              </a:rPr>
              <a:t>Continuum dichiarato-agito</a:t>
            </a:r>
            <a:endParaRPr lang="it-IT" sz="2400" dirty="0">
              <a:solidFill>
                <a:srgbClr val="FF3300"/>
              </a:solidFill>
            </a:endParaRPr>
          </a:p>
        </p:txBody>
      </p:sp>
      <p:sp>
        <p:nvSpPr>
          <p:cNvPr id="8" name="CasellaDiTesto 7"/>
          <p:cNvSpPr txBox="1"/>
          <p:nvPr/>
        </p:nvSpPr>
        <p:spPr>
          <a:xfrm>
            <a:off x="7731956" y="5156085"/>
            <a:ext cx="4300024" cy="461665"/>
          </a:xfrm>
          <a:prstGeom prst="rect">
            <a:avLst/>
          </a:prstGeom>
          <a:blipFill>
            <a:blip r:embed="rId2"/>
            <a:tile tx="0" ty="0" sx="100000" sy="100000" flip="none" algn="tl"/>
          </a:blipFill>
        </p:spPr>
        <p:txBody>
          <a:bodyPr wrap="square" rtlCol="0">
            <a:spAutoFit/>
          </a:bodyPr>
          <a:lstStyle/>
          <a:p>
            <a:pPr algn="ctr"/>
            <a:r>
              <a:rPr lang="it-IT" sz="2400" b="1" dirty="0" smtClean="0">
                <a:solidFill>
                  <a:srgbClr val="333333"/>
                </a:solidFill>
                <a:latin typeface="Times New Roman" panose="02020603050405020304" pitchFamily="18" charset="0"/>
                <a:cs typeface="Times New Roman" panose="02020603050405020304" pitchFamily="18" charset="0"/>
              </a:rPr>
              <a:t>Continuum atteso-percepito</a:t>
            </a:r>
            <a:endParaRPr lang="it-IT" sz="2400" b="1"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556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46960" y="167640"/>
            <a:ext cx="8199120" cy="1261884"/>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DISEGNI CURRICOLARI</a:t>
            </a:r>
          </a:p>
          <a:p>
            <a:pPr algn="ctr"/>
            <a:r>
              <a:rPr lang="it-IT" sz="1200" i="1" dirty="0">
                <a:latin typeface="Times New Roman" panose="02020603050405020304" pitchFamily="18" charset="0"/>
                <a:cs typeface="Times New Roman" panose="02020603050405020304" pitchFamily="18" charset="0"/>
              </a:rPr>
              <a:t>(</a:t>
            </a:r>
            <a:r>
              <a:rPr lang="it-IT" sz="1200" i="1" dirty="0" err="1">
                <a:latin typeface="Times New Roman" panose="02020603050405020304" pitchFamily="18" charset="0"/>
                <a:cs typeface="Times New Roman" panose="02020603050405020304" pitchFamily="18" charset="0"/>
              </a:rPr>
              <a:t>Castoldi</a:t>
            </a:r>
            <a:r>
              <a:rPr lang="it-IT" sz="1200" i="1" dirty="0">
                <a:latin typeface="Times New Roman" panose="02020603050405020304" pitchFamily="18" charset="0"/>
                <a:cs typeface="Times New Roman" panose="02020603050405020304" pitchFamily="18" charset="0"/>
              </a:rPr>
              <a:t> Mario – Curricolo per competenze: percorsi e strumenti – Carocci editore, Studi superiori 2013, pp. 41, 42)</a:t>
            </a:r>
            <a:endParaRPr lang="it-IT" sz="1200" dirty="0"/>
          </a:p>
          <a:p>
            <a:pPr algn="ctr"/>
            <a:endParaRPr lang="it-IT" sz="3200" b="1" dirty="0">
              <a:solidFill>
                <a:srgbClr val="FF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283112" y="1429524"/>
            <a:ext cx="11582400" cy="4524315"/>
          </a:xfrm>
          <a:prstGeom prst="rect">
            <a:avLst/>
          </a:prstGeom>
        </p:spPr>
        <p:txBody>
          <a:bodyPr wrap="square">
            <a:spAutoFit/>
          </a:bodyPr>
          <a:lstStyle/>
          <a:p>
            <a:pPr marL="457200" indent="-457200">
              <a:lnSpc>
                <a:spcPct val="250000"/>
              </a:lnSpc>
              <a:buFont typeface="+mj-lt"/>
              <a:buAutoNum type="alphaUcPeriod"/>
            </a:pPr>
            <a:r>
              <a:rPr lang="it-IT" sz="2400" b="1" dirty="0" smtClean="0">
                <a:solidFill>
                  <a:srgbClr val="006666"/>
                </a:solidFill>
                <a:latin typeface="Times New Roman" panose="02020603050405020304" pitchFamily="18" charset="0"/>
                <a:cs typeface="Times New Roman" panose="02020603050405020304" pitchFamily="18" charset="0"/>
              </a:rPr>
              <a:t>Disegni sequenziali</a:t>
            </a:r>
          </a:p>
          <a:p>
            <a:pPr marL="457200" indent="-457200">
              <a:lnSpc>
                <a:spcPct val="250000"/>
              </a:lnSpc>
              <a:buFont typeface="+mj-lt"/>
              <a:buAutoNum type="alphaUcPeriod"/>
            </a:pPr>
            <a:r>
              <a:rPr lang="it-IT" sz="2400" b="1" dirty="0" smtClean="0">
                <a:solidFill>
                  <a:srgbClr val="D60093"/>
                </a:solidFill>
                <a:latin typeface="Times New Roman" panose="02020603050405020304" pitchFamily="18" charset="0"/>
                <a:cs typeface="Times New Roman" panose="02020603050405020304" pitchFamily="18" charset="0"/>
              </a:rPr>
              <a:t>Disegni circolari</a:t>
            </a:r>
          </a:p>
          <a:p>
            <a:pPr marL="457200" indent="-457200">
              <a:lnSpc>
                <a:spcPct val="250000"/>
              </a:lnSpc>
              <a:buFont typeface="+mj-lt"/>
              <a:buAutoNum type="alphaUcPeriod"/>
            </a:pPr>
            <a:r>
              <a:rPr lang="it-IT" sz="2400" b="1" dirty="0" smtClean="0">
                <a:solidFill>
                  <a:srgbClr val="FF3300"/>
                </a:solidFill>
                <a:latin typeface="Times New Roman" panose="02020603050405020304" pitchFamily="18" charset="0"/>
                <a:cs typeface="Times New Roman" panose="02020603050405020304" pitchFamily="18" charset="0"/>
              </a:rPr>
              <a:t>Disegni a spirale</a:t>
            </a:r>
          </a:p>
          <a:p>
            <a:pPr marL="457200" indent="-457200">
              <a:lnSpc>
                <a:spcPct val="250000"/>
              </a:lnSpc>
              <a:buFont typeface="+mj-lt"/>
              <a:buAutoNum type="alphaUcPeriod"/>
            </a:pPr>
            <a:r>
              <a:rPr lang="it-IT" sz="2400" b="1" dirty="0" smtClean="0">
                <a:solidFill>
                  <a:srgbClr val="3333FF"/>
                </a:solidFill>
                <a:latin typeface="Times New Roman" panose="02020603050405020304" pitchFamily="18" charset="0"/>
                <a:cs typeface="Times New Roman" panose="02020603050405020304" pitchFamily="18" charset="0"/>
              </a:rPr>
              <a:t>Disegni di tipo sistemico</a:t>
            </a:r>
          </a:p>
          <a:p>
            <a:endParaRPr lang="it-IT" sz="2400" b="1" dirty="0">
              <a:latin typeface="Times New Roman" panose="02020603050405020304" pitchFamily="18" charset="0"/>
              <a:cs typeface="Times New Roman" panose="02020603050405020304" pitchFamily="18" charset="0"/>
            </a:endParaRPr>
          </a:p>
          <a:p>
            <a:endParaRPr lang="it-IT" sz="2400" b="1" dirty="0" smtClean="0">
              <a:latin typeface="Times New Roman" panose="02020603050405020304" pitchFamily="18" charset="0"/>
              <a:cs typeface="Times New Roman" panose="02020603050405020304" pitchFamily="18" charset="0"/>
            </a:endParaRPr>
          </a:p>
        </p:txBody>
      </p:sp>
      <p:pic>
        <p:nvPicPr>
          <p:cNvPr id="2050" name="Picture 2" descr="PERCORSI E INCONTRI SUL COLLE DI ROSATE. - Mercoledì 06 Dicembre 2017 17:30  - Bergamo L'Eco di Bergamo - Notizie di Bergamo e provi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999" y="1781216"/>
            <a:ext cx="3811514" cy="34970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53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7180" y="911275"/>
            <a:ext cx="11582400" cy="5139869"/>
          </a:xfrm>
          <a:prstGeom prst="rect">
            <a:avLst/>
          </a:prstGeom>
        </p:spPr>
        <p:txBody>
          <a:bodyPr wrap="square">
            <a:spAutoFit/>
          </a:bodyPr>
          <a:lstStyle/>
          <a:p>
            <a:r>
              <a:rPr lang="it-IT" sz="2400" dirty="0">
                <a:latin typeface="Times New Roman" panose="02020603050405020304" pitchFamily="18" charset="0"/>
                <a:cs typeface="Times New Roman" panose="02020603050405020304" pitchFamily="18" charset="0"/>
              </a:rPr>
              <a:t>L’elaborazione di un curricolo  rappresenta una “</a:t>
            </a:r>
            <a:r>
              <a:rPr lang="it-IT" sz="2400" b="1" dirty="0">
                <a:latin typeface="Times New Roman" panose="02020603050405020304" pitchFamily="18" charset="0"/>
                <a:cs typeface="Times New Roman" panose="02020603050405020304" pitchFamily="18" charset="0"/>
              </a:rPr>
              <a:t>sfida culturale forte</a:t>
            </a:r>
            <a:r>
              <a:rPr lang="it-IT" sz="2400" dirty="0">
                <a:latin typeface="Times New Roman" panose="02020603050405020304" pitchFamily="18" charset="0"/>
                <a:cs typeface="Times New Roman" panose="02020603050405020304" pitchFamily="18" charset="0"/>
              </a:rPr>
              <a:t>” perché la scuola deve fare i conti con l’idea di persona, cultura, cittadino e formazione, saper leggere e interpretare un contesto in forte cambiamento ed essere in grado di trovare un equilibrio tra vincoli normativi e il </a:t>
            </a:r>
            <a:r>
              <a:rPr lang="it-IT" sz="2400" dirty="0" smtClean="0">
                <a:latin typeface="Times New Roman" panose="02020603050405020304" pitchFamily="18" charset="0"/>
                <a:cs typeface="Times New Roman" panose="02020603050405020304" pitchFamily="18" charset="0"/>
              </a:rPr>
              <a:t>territorio </a:t>
            </a:r>
            <a:r>
              <a:rPr lang="it-IT" sz="1200" i="1" dirty="0" smtClean="0">
                <a:latin typeface="Times New Roman" panose="02020603050405020304" pitchFamily="18" charset="0"/>
                <a:cs typeface="Times New Roman" panose="02020603050405020304" pitchFamily="18" charset="0"/>
              </a:rPr>
              <a:t>(</a:t>
            </a:r>
            <a:r>
              <a:rPr lang="it-IT" sz="1200" i="1" dirty="0" err="1" smtClean="0">
                <a:latin typeface="Times New Roman" panose="02020603050405020304" pitchFamily="18" charset="0"/>
                <a:cs typeface="Times New Roman" panose="02020603050405020304" pitchFamily="18" charset="0"/>
              </a:rPr>
              <a:t>Castoldi</a:t>
            </a:r>
            <a:r>
              <a:rPr lang="it-IT" sz="1200" i="1" dirty="0" smtClean="0">
                <a:latin typeface="Times New Roman" panose="02020603050405020304" pitchFamily="18" charset="0"/>
                <a:cs typeface="Times New Roman" panose="02020603050405020304" pitchFamily="18" charset="0"/>
              </a:rPr>
              <a:t> </a:t>
            </a:r>
            <a:r>
              <a:rPr lang="it-IT" sz="1200" i="1" dirty="0">
                <a:latin typeface="Times New Roman" panose="02020603050405020304" pitchFamily="18" charset="0"/>
                <a:cs typeface="Times New Roman" panose="02020603050405020304" pitchFamily="18" charset="0"/>
              </a:rPr>
              <a:t>Mario – Curricolo per competenze: percorsi e strumenti – Carocci editore, Studi superiori </a:t>
            </a:r>
            <a:r>
              <a:rPr lang="it-IT" sz="1200" i="1" dirty="0" smtClean="0">
                <a:latin typeface="Times New Roman" panose="02020603050405020304" pitchFamily="18" charset="0"/>
                <a:cs typeface="Times New Roman" panose="02020603050405020304" pitchFamily="18" charset="0"/>
              </a:rPr>
              <a:t>2013, p. 57)</a:t>
            </a:r>
          </a:p>
          <a:p>
            <a:endParaRPr lang="it-IT" sz="2400" dirty="0">
              <a:latin typeface="Times New Roman" panose="02020603050405020304" pitchFamily="18" charset="0"/>
              <a:cs typeface="Times New Roman" panose="02020603050405020304" pitchFamily="18" charset="0"/>
            </a:endParaRPr>
          </a:p>
          <a:p>
            <a:r>
              <a:rPr lang="it-IT" sz="2400" dirty="0" smtClean="0">
                <a:latin typeface="Times New Roman" panose="02020603050405020304" pitchFamily="18" charset="0"/>
                <a:cs typeface="Times New Roman" panose="02020603050405020304" pitchFamily="18" charset="0"/>
              </a:rPr>
              <a:t>“La </a:t>
            </a:r>
            <a:r>
              <a:rPr lang="it-IT" sz="2400" dirty="0">
                <a:latin typeface="Times New Roman" panose="02020603050405020304" pitchFamily="18" charset="0"/>
                <a:cs typeface="Times New Roman" panose="02020603050405020304" pitchFamily="18" charset="0"/>
              </a:rPr>
              <a:t>costruzione del curricolo è il processo attraverso il quale si sviluppano e organizzano la </a:t>
            </a:r>
            <a:r>
              <a:rPr lang="it-IT" sz="2400" b="1" dirty="0">
                <a:latin typeface="Times New Roman" panose="02020603050405020304" pitchFamily="18" charset="0"/>
                <a:cs typeface="Times New Roman" panose="02020603050405020304" pitchFamily="18" charset="0"/>
              </a:rPr>
              <a:t>ricerca e l’innovazione educativa</a:t>
            </a:r>
            <a:r>
              <a:rPr lang="it-IT" sz="2400" dirty="0" smtClean="0">
                <a:latin typeface="Times New Roman" panose="02020603050405020304" pitchFamily="18" charset="0"/>
                <a:cs typeface="Times New Roman" panose="02020603050405020304" pitchFamily="18" charset="0"/>
              </a:rPr>
              <a:t>” </a:t>
            </a:r>
            <a:r>
              <a:rPr lang="it-IT" sz="1200" i="1" dirty="0" smtClean="0">
                <a:latin typeface="Times New Roman" panose="02020603050405020304" pitchFamily="18" charset="0"/>
                <a:cs typeface="Times New Roman" panose="02020603050405020304" pitchFamily="18" charset="0"/>
              </a:rPr>
              <a:t>(</a:t>
            </a:r>
            <a:r>
              <a:rPr lang="it-IT" sz="1200" i="1" dirty="0">
                <a:latin typeface="Times New Roman" panose="02020603050405020304" pitchFamily="18" charset="0"/>
                <a:cs typeface="Times New Roman" panose="02020603050405020304" pitchFamily="18" charset="0"/>
              </a:rPr>
              <a:t>Indicazioni nazionali per il curricolo della scuola dell’infanzia e del primo ciclo </a:t>
            </a:r>
            <a:r>
              <a:rPr lang="it-IT" sz="1200" i="1" dirty="0" smtClean="0">
                <a:latin typeface="Times New Roman" panose="02020603050405020304" pitchFamily="18" charset="0"/>
                <a:cs typeface="Times New Roman" panose="02020603050405020304" pitchFamily="18" charset="0"/>
              </a:rPr>
              <a:t>d’istruzione).</a:t>
            </a:r>
          </a:p>
          <a:p>
            <a:endParaRPr lang="it-IT" sz="2000" dirty="0">
              <a:latin typeface="Times New Roman" panose="02020603050405020304" pitchFamily="18" charset="0"/>
              <a:cs typeface="Times New Roman" panose="02020603050405020304" pitchFamily="18" charset="0"/>
            </a:endParaRPr>
          </a:p>
          <a:p>
            <a:endParaRPr lang="it-IT" sz="2000"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endParaRPr lang="it-IT" dirty="0"/>
          </a:p>
          <a:p>
            <a:endParaRPr lang="it-IT" dirty="0"/>
          </a:p>
          <a:p>
            <a:endParaRPr lang="it-IT" sz="2400" dirty="0">
              <a:latin typeface="Times New Roman" panose="02020603050405020304" pitchFamily="18" charset="0"/>
              <a:cs typeface="Times New Roman" panose="02020603050405020304" pitchFamily="18" charset="0"/>
            </a:endParaRPr>
          </a:p>
          <a:p>
            <a:endParaRPr lang="it-IT" dirty="0"/>
          </a:p>
          <a:p>
            <a:endParaRPr lang="it-IT" dirty="0"/>
          </a:p>
        </p:txBody>
      </p:sp>
      <p:sp>
        <p:nvSpPr>
          <p:cNvPr id="3" name="CasellaDiTesto 2"/>
          <p:cNvSpPr txBox="1"/>
          <p:nvPr/>
        </p:nvSpPr>
        <p:spPr>
          <a:xfrm>
            <a:off x="2346960" y="167640"/>
            <a:ext cx="8199120" cy="584775"/>
          </a:xfrm>
          <a:prstGeom prst="rect">
            <a:avLst/>
          </a:prstGeom>
          <a:noFill/>
        </p:spPr>
        <p:txBody>
          <a:bodyPr wrap="square" rtlCol="0">
            <a:spAutoFit/>
          </a:bodyPr>
          <a:lstStyle/>
          <a:p>
            <a:pPr algn="ctr"/>
            <a:r>
              <a:rPr lang="it-IT" sz="3200" b="1" dirty="0" smtClean="0">
                <a:solidFill>
                  <a:srgbClr val="FF0000"/>
                </a:solidFill>
                <a:latin typeface="Times New Roman" panose="02020603050405020304" pitchFamily="18" charset="0"/>
                <a:cs typeface="Times New Roman" panose="02020603050405020304" pitchFamily="18" charset="0"/>
              </a:rPr>
              <a:t>L’ELABORAZIONE DEL CURRICOLO (1)</a:t>
            </a:r>
            <a:endParaRPr lang="it-IT"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5" descr="C:\Programmi\File comuni\Microsoft Shared\Clipart\cagcat50\pe01561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37" y="4529798"/>
            <a:ext cx="2535960" cy="168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3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5728</Words>
  <Application>Microsoft Office PowerPoint</Application>
  <PresentationFormat>Widescreen</PresentationFormat>
  <Paragraphs>330</Paragraphs>
  <Slides>53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53</vt:i4>
      </vt:variant>
    </vt:vector>
  </HeadingPairs>
  <TitlesOfParts>
    <vt:vector size="60" baseType="lpstr">
      <vt:lpstr>Arial</vt:lpstr>
      <vt:lpstr>Calibri</vt:lpstr>
      <vt:lpstr>Calibri Light</vt:lpstr>
      <vt:lpstr>Garamond</vt:lpstr>
      <vt:lpstr>Times New Roman</vt:lpstr>
      <vt:lpstr>Wingdings</vt:lpstr>
      <vt:lpstr>Tema di Office</vt:lpstr>
      <vt:lpstr>Presentazione standard di PowerPoint</vt:lpstr>
      <vt:lpstr>Presentazione standard di PowerPoint</vt:lpstr>
      <vt:lpstr>Presentazione standard di PowerPoint</vt:lpstr>
      <vt:lpstr>Introduzione:  CARATTERISTICHE GENERALI DEL CURRICOLO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PROGETTARE IL CURRICOLO DI EDUCAZIONE CIVICA PER GLI ISTITUTI DI SECONDO GRADO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CURRICOLODI EDUCAZIONE CIVICA</dc:title>
  <dc:creator>Utente</dc:creator>
  <cp:lastModifiedBy>Utente</cp:lastModifiedBy>
  <cp:revision>329</cp:revision>
  <dcterms:created xsi:type="dcterms:W3CDTF">2021-01-16T08:44:32Z</dcterms:created>
  <dcterms:modified xsi:type="dcterms:W3CDTF">2021-03-17T17:42:34Z</dcterms:modified>
</cp:coreProperties>
</file>