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98" r:id="rId31"/>
    <p:sldId id="285" r:id="rId32"/>
    <p:sldId id="286" r:id="rId33"/>
    <p:sldId id="287" r:id="rId34"/>
    <p:sldId id="288" r:id="rId35"/>
    <p:sldId id="299" r:id="rId36"/>
    <p:sldId id="300" r:id="rId37"/>
    <p:sldId id="289" r:id="rId38"/>
    <p:sldId id="290" r:id="rId39"/>
    <p:sldId id="291" r:id="rId40"/>
    <p:sldId id="292" r:id="rId41"/>
    <p:sldId id="293" r:id="rId42"/>
    <p:sldId id="294" r:id="rId43"/>
    <p:sldId id="295" r:id="rId44"/>
    <p:sldId id="296" r:id="rId45"/>
    <p:sldId id="297"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1pPr>
    <a:lvl2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2pPr>
    <a:lvl3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3pPr>
    <a:lvl4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4pPr>
    <a:lvl5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5pPr>
    <a:lvl6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6pPr>
    <a:lvl7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7pPr>
    <a:lvl8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8pPr>
    <a:lvl9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3B3D40"/>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1"/>
          </a:solidFill>
        </a:fill>
      </a:tcStyle>
    </a:firstCol>
    <a:la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381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1"/>
          </a:solidFill>
        </a:fill>
      </a:tcStyle>
    </a:lastRow>
    <a:fir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381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3B3D40"/>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3"/>
          </a:solidFill>
        </a:fill>
      </a:tcStyle>
    </a:firstCol>
    <a:la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381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3"/>
          </a:solidFill>
        </a:fill>
      </a:tcStyle>
    </a:lastRow>
    <a:fir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381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3B3D40"/>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6"/>
          </a:solidFill>
        </a:fill>
      </a:tcStyle>
    </a:firstCol>
    <a:la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381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6"/>
          </a:solidFill>
        </a:fill>
      </a:tcStyle>
    </a:lastRow>
    <a:fir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381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3B3D4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8"/>
          </a:solidFill>
        </a:fill>
      </a:tcStyle>
    </a:wholeTbl>
    <a:band2H>
      <a:tcTxStyle/>
      <a:tcStyle>
        <a:tcBdr/>
        <a:fill>
          <a:solidFill>
            <a:srgbClr val="402805"/>
          </a:solidFill>
        </a:fill>
      </a:tcStyle>
    </a:band2H>
    <a:firstCol>
      <a:tcTxStyle b="on" i="off">
        <a:fontRef idx="minor">
          <a:srgbClr val="402805"/>
        </a:fontRef>
        <a:srgbClr val="40280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B3D40"/>
        </a:fontRef>
        <a:srgbClr val="3B3D40"/>
      </a:tcTxStyle>
      <a:tcStyle>
        <a:tcBdr>
          <a:left>
            <a:ln w="12700" cap="flat">
              <a:noFill/>
              <a:miter lim="400000"/>
            </a:ln>
          </a:left>
          <a:right>
            <a:ln w="12700" cap="flat">
              <a:noFill/>
              <a:miter lim="400000"/>
            </a:ln>
          </a:right>
          <a:top>
            <a:ln w="50800" cap="flat">
              <a:solidFill>
                <a:srgbClr val="3B3D40"/>
              </a:solidFill>
              <a:prstDash val="solid"/>
              <a:round/>
            </a:ln>
          </a:top>
          <a:bottom>
            <a:ln w="25400" cap="flat">
              <a:solidFill>
                <a:srgbClr val="3B3D40"/>
              </a:solidFill>
              <a:prstDash val="solid"/>
              <a:round/>
            </a:ln>
          </a:bottom>
          <a:insideH>
            <a:ln w="12700" cap="flat">
              <a:noFill/>
              <a:miter lim="400000"/>
            </a:ln>
          </a:insideH>
          <a:insideV>
            <a:ln w="12700" cap="flat">
              <a:noFill/>
              <a:miter lim="400000"/>
            </a:ln>
          </a:insideV>
        </a:tcBdr>
        <a:fill>
          <a:solidFill>
            <a:srgbClr val="402805"/>
          </a:solidFill>
        </a:fill>
      </a:tcStyle>
    </a:lastRow>
    <a:firstRow>
      <a:tcTxStyle b="on" i="off">
        <a:fontRef idx="minor">
          <a:srgbClr val="402805"/>
        </a:fontRef>
        <a:srgbClr val="402805"/>
      </a:tcTxStyle>
      <a:tcStyle>
        <a:tcBdr>
          <a:left>
            <a:ln w="12700" cap="flat">
              <a:noFill/>
              <a:miter lim="400000"/>
            </a:ln>
          </a:left>
          <a:right>
            <a:ln w="12700" cap="flat">
              <a:noFill/>
              <a:miter lim="400000"/>
            </a:ln>
          </a:right>
          <a:top>
            <a:ln w="25400" cap="flat">
              <a:solidFill>
                <a:srgbClr val="3B3D40"/>
              </a:solidFill>
              <a:prstDash val="solid"/>
              <a:round/>
            </a:ln>
          </a:top>
          <a:bottom>
            <a:ln w="25400" cap="flat">
              <a:solidFill>
                <a:srgbClr val="3B3D4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3B3D40"/>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CDCDCD"/>
          </a:solidFill>
        </a:fill>
      </a:tcStyle>
    </a:wholeTbl>
    <a:band2H>
      <a:tcTxStyle/>
      <a:tcStyle>
        <a:tcBdr/>
        <a:fill>
          <a:solidFill>
            <a:srgbClr val="E7E8E8"/>
          </a:solidFill>
        </a:fill>
      </a:tcStyle>
    </a:band2H>
    <a:firstCol>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3B3D40"/>
          </a:solidFill>
        </a:fill>
      </a:tcStyle>
    </a:firstCol>
    <a:la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38100" cap="flat">
              <a:solidFill>
                <a:srgbClr val="402805"/>
              </a:solidFill>
              <a:prstDash val="solid"/>
              <a:round/>
            </a:ln>
          </a:top>
          <a:bottom>
            <a:ln w="127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3B3D40"/>
          </a:solidFill>
        </a:fill>
      </a:tcStyle>
    </a:lastRow>
    <a:firstRow>
      <a:tcTxStyle b="on" i="off">
        <a:fontRef idx="minor">
          <a:srgbClr val="402805"/>
        </a:fontRef>
        <a:srgbClr val="402805"/>
      </a:tcTxStyle>
      <a:tcStyle>
        <a:tcBdr>
          <a:left>
            <a:ln w="12700" cap="flat">
              <a:solidFill>
                <a:srgbClr val="402805"/>
              </a:solidFill>
              <a:prstDash val="solid"/>
              <a:round/>
            </a:ln>
          </a:left>
          <a:right>
            <a:ln w="12700" cap="flat">
              <a:solidFill>
                <a:srgbClr val="402805"/>
              </a:solidFill>
              <a:prstDash val="solid"/>
              <a:round/>
            </a:ln>
          </a:right>
          <a:top>
            <a:ln w="12700" cap="flat">
              <a:solidFill>
                <a:srgbClr val="402805"/>
              </a:solidFill>
              <a:prstDash val="solid"/>
              <a:round/>
            </a:ln>
          </a:top>
          <a:bottom>
            <a:ln w="38100" cap="flat">
              <a:solidFill>
                <a:srgbClr val="402805"/>
              </a:solidFill>
              <a:prstDash val="solid"/>
              <a:round/>
            </a:ln>
          </a:bottom>
          <a:insideH>
            <a:ln w="12700" cap="flat">
              <a:solidFill>
                <a:srgbClr val="402805"/>
              </a:solidFill>
              <a:prstDash val="solid"/>
              <a:round/>
            </a:ln>
          </a:insideH>
          <a:insideV>
            <a:ln w="12700" cap="flat">
              <a:solidFill>
                <a:srgbClr val="402805"/>
              </a:solidFill>
              <a:prstDash val="solid"/>
              <a:round/>
            </a:ln>
          </a:insideV>
        </a:tcBdr>
        <a:fill>
          <a:solidFill>
            <a:srgbClr val="3B3D40"/>
          </a:solidFill>
        </a:fill>
      </a:tcStyle>
    </a:firstRow>
  </a:tblStyle>
  <a:tblStyle styleId="{2708684C-4D16-4618-839F-0558EEFCDFE6}" styleName="">
    <a:tblBg/>
    <a:wholeTbl>
      <a:tcTxStyle b="off" i="off">
        <a:font>
          <a:latin typeface="Helvetica Light"/>
          <a:ea typeface="Helvetica Light"/>
          <a:cs typeface="Helvetica Light"/>
        </a:font>
        <a:srgbClr val="3B3D40"/>
      </a:tcTxStyle>
      <a:tcStyle>
        <a:tcBdr>
          <a:left>
            <a:ln w="12700" cap="flat">
              <a:solidFill>
                <a:srgbClr val="3B3D40"/>
              </a:solidFill>
              <a:prstDash val="solid"/>
              <a:round/>
            </a:ln>
          </a:left>
          <a:right>
            <a:ln w="12700" cap="flat">
              <a:solidFill>
                <a:srgbClr val="3B3D40"/>
              </a:solidFill>
              <a:prstDash val="solid"/>
              <a:round/>
            </a:ln>
          </a:right>
          <a:top>
            <a:ln w="12700" cap="flat">
              <a:solidFill>
                <a:srgbClr val="3B3D40"/>
              </a:solidFill>
              <a:prstDash val="solid"/>
              <a:round/>
            </a:ln>
          </a:top>
          <a:bottom>
            <a:ln w="12700" cap="flat">
              <a:solidFill>
                <a:srgbClr val="3B3D40"/>
              </a:solidFill>
              <a:prstDash val="solid"/>
              <a:round/>
            </a:ln>
          </a:bottom>
          <a:insideH>
            <a:ln w="12700" cap="flat">
              <a:solidFill>
                <a:srgbClr val="3B3D40"/>
              </a:solidFill>
              <a:prstDash val="solid"/>
              <a:round/>
            </a:ln>
          </a:insideH>
          <a:insideV>
            <a:ln w="12700" cap="flat">
              <a:solidFill>
                <a:srgbClr val="3B3D40"/>
              </a:solidFill>
              <a:prstDash val="solid"/>
              <a:round/>
            </a:ln>
          </a:insideV>
        </a:tcBdr>
        <a:fill>
          <a:solidFill>
            <a:srgbClr val="3B3D40">
              <a:alpha val="20000"/>
            </a:srgbClr>
          </a:solidFill>
        </a:fill>
      </a:tcStyle>
    </a:wholeTbl>
    <a:band2H>
      <a:tcTxStyle/>
      <a:tcStyle>
        <a:tcBdr/>
        <a:fill>
          <a:solidFill>
            <a:srgbClr val="FFFFFF"/>
          </a:solidFill>
        </a:fill>
      </a:tcStyle>
    </a:band2H>
    <a:firstCol>
      <a:tcTxStyle b="on" i="off">
        <a:fontRef idx="minor">
          <a:srgbClr val="3B3D40"/>
        </a:fontRef>
        <a:srgbClr val="3B3D40"/>
      </a:tcTxStyle>
      <a:tcStyle>
        <a:tcBdr>
          <a:left>
            <a:ln w="12700" cap="flat">
              <a:solidFill>
                <a:srgbClr val="3B3D40"/>
              </a:solidFill>
              <a:prstDash val="solid"/>
              <a:round/>
            </a:ln>
          </a:left>
          <a:right>
            <a:ln w="12700" cap="flat">
              <a:solidFill>
                <a:srgbClr val="3B3D40"/>
              </a:solidFill>
              <a:prstDash val="solid"/>
              <a:round/>
            </a:ln>
          </a:right>
          <a:top>
            <a:ln w="12700" cap="flat">
              <a:solidFill>
                <a:srgbClr val="3B3D40"/>
              </a:solidFill>
              <a:prstDash val="solid"/>
              <a:round/>
            </a:ln>
          </a:top>
          <a:bottom>
            <a:ln w="12700" cap="flat">
              <a:solidFill>
                <a:srgbClr val="3B3D40"/>
              </a:solidFill>
              <a:prstDash val="solid"/>
              <a:round/>
            </a:ln>
          </a:bottom>
          <a:insideH>
            <a:ln w="12700" cap="flat">
              <a:solidFill>
                <a:srgbClr val="3B3D40"/>
              </a:solidFill>
              <a:prstDash val="solid"/>
              <a:round/>
            </a:ln>
          </a:insideH>
          <a:insideV>
            <a:ln w="12700" cap="flat">
              <a:solidFill>
                <a:srgbClr val="3B3D40"/>
              </a:solidFill>
              <a:prstDash val="solid"/>
              <a:round/>
            </a:ln>
          </a:insideV>
        </a:tcBdr>
        <a:fill>
          <a:solidFill>
            <a:srgbClr val="3B3D40">
              <a:alpha val="20000"/>
            </a:srgbClr>
          </a:solidFill>
        </a:fill>
      </a:tcStyle>
    </a:firstCol>
    <a:lastRow>
      <a:tcTxStyle b="on" i="off">
        <a:fontRef idx="minor">
          <a:srgbClr val="3B3D40"/>
        </a:fontRef>
        <a:srgbClr val="3B3D40"/>
      </a:tcTxStyle>
      <a:tcStyle>
        <a:tcBdr>
          <a:left>
            <a:ln w="12700" cap="flat">
              <a:solidFill>
                <a:srgbClr val="3B3D40"/>
              </a:solidFill>
              <a:prstDash val="solid"/>
              <a:round/>
            </a:ln>
          </a:left>
          <a:right>
            <a:ln w="12700" cap="flat">
              <a:solidFill>
                <a:srgbClr val="3B3D40"/>
              </a:solidFill>
              <a:prstDash val="solid"/>
              <a:round/>
            </a:ln>
          </a:right>
          <a:top>
            <a:ln w="50800" cap="flat">
              <a:solidFill>
                <a:srgbClr val="3B3D40"/>
              </a:solidFill>
              <a:prstDash val="solid"/>
              <a:round/>
            </a:ln>
          </a:top>
          <a:bottom>
            <a:ln w="12700" cap="flat">
              <a:solidFill>
                <a:srgbClr val="3B3D40"/>
              </a:solidFill>
              <a:prstDash val="solid"/>
              <a:round/>
            </a:ln>
          </a:bottom>
          <a:insideH>
            <a:ln w="12700" cap="flat">
              <a:solidFill>
                <a:srgbClr val="3B3D40"/>
              </a:solidFill>
              <a:prstDash val="solid"/>
              <a:round/>
            </a:ln>
          </a:insideH>
          <a:insideV>
            <a:ln w="12700" cap="flat">
              <a:solidFill>
                <a:srgbClr val="3B3D40"/>
              </a:solidFill>
              <a:prstDash val="solid"/>
              <a:round/>
            </a:ln>
          </a:insideV>
        </a:tcBdr>
        <a:fill>
          <a:noFill/>
        </a:fill>
      </a:tcStyle>
    </a:lastRow>
    <a:firstRow>
      <a:tcTxStyle b="on" i="off">
        <a:fontRef idx="minor">
          <a:srgbClr val="3B3D40"/>
        </a:fontRef>
        <a:srgbClr val="3B3D40"/>
      </a:tcTxStyle>
      <a:tcStyle>
        <a:tcBdr>
          <a:left>
            <a:ln w="12700" cap="flat">
              <a:solidFill>
                <a:srgbClr val="3B3D40"/>
              </a:solidFill>
              <a:prstDash val="solid"/>
              <a:round/>
            </a:ln>
          </a:left>
          <a:right>
            <a:ln w="12700" cap="flat">
              <a:solidFill>
                <a:srgbClr val="3B3D40"/>
              </a:solidFill>
              <a:prstDash val="solid"/>
              <a:round/>
            </a:ln>
          </a:right>
          <a:top>
            <a:ln w="12700" cap="flat">
              <a:solidFill>
                <a:srgbClr val="3B3D40"/>
              </a:solidFill>
              <a:prstDash val="solid"/>
              <a:round/>
            </a:ln>
          </a:top>
          <a:bottom>
            <a:ln w="25400" cap="flat">
              <a:solidFill>
                <a:srgbClr val="3B3D40"/>
              </a:solidFill>
              <a:prstDash val="solid"/>
              <a:round/>
            </a:ln>
          </a:bottom>
          <a:insideH>
            <a:ln w="12700" cap="flat">
              <a:solidFill>
                <a:srgbClr val="3B3D40"/>
              </a:solidFill>
              <a:prstDash val="solid"/>
              <a:round/>
            </a:ln>
          </a:insideH>
          <a:insideV>
            <a:ln w="12700" cap="flat">
              <a:solidFill>
                <a:srgbClr val="3B3D4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32" d="100"/>
          <a:sy n="32" d="100"/>
        </p:scale>
        <p:origin x="24"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1143000" y="685800"/>
            <a:ext cx="4572000" cy="3429000"/>
          </a:xfrm>
          <a:prstGeom prst="rect">
            <a:avLst/>
          </a:prstGeom>
        </p:spPr>
        <p:txBody>
          <a:bodyPr/>
          <a:lstStyle/>
          <a:p>
            <a:endParaRPr/>
          </a:p>
        </p:txBody>
      </p:sp>
      <p:sp>
        <p:nvSpPr>
          <p:cNvPr id="88" name="Shape 8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96075883"/>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j-lt"/>
        <a:ea typeface="+mj-ea"/>
        <a:cs typeface="+mj-cs"/>
        <a:sym typeface="Avenir Roman"/>
      </a:defRPr>
    </a:lvl1pPr>
    <a:lvl2pPr indent="228600" defTabSz="457200" latinLnBrk="0">
      <a:lnSpc>
        <a:spcPct val="125000"/>
      </a:lnSpc>
      <a:defRPr sz="2400">
        <a:latin typeface="+mj-lt"/>
        <a:ea typeface="+mj-ea"/>
        <a:cs typeface="+mj-cs"/>
        <a:sym typeface="Avenir Roman"/>
      </a:defRPr>
    </a:lvl2pPr>
    <a:lvl3pPr indent="457200" defTabSz="457200" latinLnBrk="0">
      <a:lnSpc>
        <a:spcPct val="125000"/>
      </a:lnSpc>
      <a:defRPr sz="2400">
        <a:latin typeface="+mj-lt"/>
        <a:ea typeface="+mj-ea"/>
        <a:cs typeface="+mj-cs"/>
        <a:sym typeface="Avenir Roman"/>
      </a:defRPr>
    </a:lvl3pPr>
    <a:lvl4pPr indent="685800" defTabSz="457200" latinLnBrk="0">
      <a:lnSpc>
        <a:spcPct val="125000"/>
      </a:lnSpc>
      <a:defRPr sz="2400">
        <a:latin typeface="+mj-lt"/>
        <a:ea typeface="+mj-ea"/>
        <a:cs typeface="+mj-cs"/>
        <a:sym typeface="Avenir Roman"/>
      </a:defRPr>
    </a:lvl4pPr>
    <a:lvl5pPr indent="914400" defTabSz="457200" latinLnBrk="0">
      <a:lnSpc>
        <a:spcPct val="125000"/>
      </a:lnSpc>
      <a:defRPr sz="2400">
        <a:latin typeface="+mj-lt"/>
        <a:ea typeface="+mj-ea"/>
        <a:cs typeface="+mj-cs"/>
        <a:sym typeface="Avenir Roman"/>
      </a:defRPr>
    </a:lvl5pPr>
    <a:lvl6pPr indent="1143000" defTabSz="457200" latinLnBrk="0">
      <a:lnSpc>
        <a:spcPct val="125000"/>
      </a:lnSpc>
      <a:defRPr sz="2400">
        <a:latin typeface="+mj-lt"/>
        <a:ea typeface="+mj-ea"/>
        <a:cs typeface="+mj-cs"/>
        <a:sym typeface="Avenir Roman"/>
      </a:defRPr>
    </a:lvl6pPr>
    <a:lvl7pPr indent="1371600" defTabSz="457200" latinLnBrk="0">
      <a:lnSpc>
        <a:spcPct val="125000"/>
      </a:lnSpc>
      <a:defRPr sz="2400">
        <a:latin typeface="+mj-lt"/>
        <a:ea typeface="+mj-ea"/>
        <a:cs typeface="+mj-cs"/>
        <a:sym typeface="Avenir Roman"/>
      </a:defRPr>
    </a:lvl7pPr>
    <a:lvl8pPr indent="1600200" defTabSz="457200" latinLnBrk="0">
      <a:lnSpc>
        <a:spcPct val="125000"/>
      </a:lnSpc>
      <a:defRPr sz="2400">
        <a:latin typeface="+mj-lt"/>
        <a:ea typeface="+mj-ea"/>
        <a:cs typeface="+mj-cs"/>
        <a:sym typeface="Avenir Roman"/>
      </a:defRPr>
    </a:lvl8pPr>
    <a:lvl9pPr indent="1828800" defTabSz="457200" latinLnBrk="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Titolo Testo"/>
          <p:cNvSpPr txBox="1">
            <a:spLocks noGrp="1"/>
          </p:cNvSpPr>
          <p:nvPr>
            <p:ph type="title"/>
          </p:nvPr>
        </p:nvSpPr>
        <p:spPr>
          <a:prstGeom prst="rect">
            <a:avLst/>
          </a:prstGeom>
        </p:spPr>
        <p:txBody>
          <a:bodyPr/>
          <a:lstStyle/>
          <a:p>
            <a:r>
              <a:t>Titolo Testo</a:t>
            </a:r>
          </a:p>
        </p:txBody>
      </p:sp>
      <p:sp>
        <p:nvSpPr>
          <p:cNvPr id="12"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27" name="Rettangolo"/>
          <p:cNvSpPr/>
          <p:nvPr/>
        </p:nvSpPr>
        <p:spPr>
          <a:xfrm>
            <a:off x="-12700" y="44450"/>
            <a:ext cx="24409400" cy="1654919"/>
          </a:xfrm>
          <a:prstGeom prst="rect">
            <a:avLst/>
          </a:prstGeom>
          <a:blipFill>
            <a:blip r:embed="rId2"/>
          </a:blipFill>
          <a:ln w="12700">
            <a:miter lim="400000"/>
          </a:ln>
        </p:spPr>
        <p:txBody>
          <a:bodyPr lIns="50800" tIns="50800" rIns="50800" bIns="50800" anchor="ctr"/>
          <a:lstStyle/>
          <a:p>
            <a:pPr algn="ctr">
              <a:defRPr sz="3200">
                <a:solidFill>
                  <a:srgbClr val="FFFFFF"/>
                </a:solidFill>
              </a:defRPr>
            </a:pPr>
            <a:endParaRPr/>
          </a:p>
        </p:txBody>
      </p:sp>
      <p:sp>
        <p:nvSpPr>
          <p:cNvPr id="28" name="Rettangolo"/>
          <p:cNvSpPr/>
          <p:nvPr/>
        </p:nvSpPr>
        <p:spPr>
          <a:xfrm>
            <a:off x="-12701" y="-6350"/>
            <a:ext cx="24409404" cy="93068"/>
          </a:xfrm>
          <a:prstGeom prst="rect">
            <a:avLst/>
          </a:prstGeom>
          <a:gradFill>
            <a:gsLst>
              <a:gs pos="0">
                <a:srgbClr val="7CF298"/>
              </a:gs>
              <a:gs pos="100000">
                <a:srgbClr val="468D80"/>
              </a:gs>
            </a:gsLst>
          </a:gradFill>
          <a:ln w="12700">
            <a:miter lim="400000"/>
          </a:ln>
        </p:spPr>
        <p:txBody>
          <a:bodyPr lIns="50800" tIns="50800" rIns="50800" bIns="50800" anchor="ctr"/>
          <a:lstStyle/>
          <a:p>
            <a:pPr algn="ctr">
              <a:defRPr sz="3200">
                <a:solidFill>
                  <a:srgbClr val="FFFFFF"/>
                </a:solidFill>
              </a:defRPr>
            </a:pPr>
            <a:endParaRPr/>
          </a:p>
        </p:txBody>
      </p:sp>
      <p:sp>
        <p:nvSpPr>
          <p:cNvPr id="29" name="Titolo Testo"/>
          <p:cNvSpPr txBox="1">
            <a:spLocks noGrp="1"/>
          </p:cNvSpPr>
          <p:nvPr>
            <p:ph type="title"/>
          </p:nvPr>
        </p:nvSpPr>
        <p:spPr>
          <a:xfrm>
            <a:off x="907741" y="503608"/>
            <a:ext cx="4185105" cy="736603"/>
          </a:xfrm>
          <a:prstGeom prst="rect">
            <a:avLst/>
          </a:prstGeom>
        </p:spPr>
        <p:txBody>
          <a:bodyPr/>
          <a:lstStyle>
            <a:lvl1pPr algn="l">
              <a:defRPr sz="3700" cap="all">
                <a:solidFill>
                  <a:srgbClr val="3B3D40"/>
                </a:solidFill>
                <a:latin typeface="Neris Black"/>
                <a:ea typeface="Neris Black"/>
                <a:cs typeface="Neris Black"/>
                <a:sym typeface="Neris Black"/>
              </a:defRPr>
            </a:lvl1pPr>
          </a:lstStyle>
          <a:p>
            <a:r>
              <a:t>Titolo Testo</a:t>
            </a:r>
          </a:p>
        </p:txBody>
      </p:sp>
      <p:grpSp>
        <p:nvGrpSpPr>
          <p:cNvPr id="48" name="Gruppo"/>
          <p:cNvGrpSpPr/>
          <p:nvPr/>
        </p:nvGrpSpPr>
        <p:grpSpPr>
          <a:xfrm>
            <a:off x="656291" y="11756640"/>
            <a:ext cx="23175188" cy="2139495"/>
            <a:chOff x="0" y="0"/>
            <a:chExt cx="23175187" cy="2139493"/>
          </a:xfrm>
        </p:grpSpPr>
        <p:grpSp>
          <p:nvGrpSpPr>
            <p:cNvPr id="33" name="Gruppo"/>
            <p:cNvGrpSpPr/>
            <p:nvPr/>
          </p:nvGrpSpPr>
          <p:grpSpPr>
            <a:xfrm>
              <a:off x="4720113" y="589209"/>
              <a:ext cx="4597392" cy="1211581"/>
              <a:chOff x="0" y="0"/>
              <a:chExt cx="4597390" cy="1211580"/>
            </a:xfrm>
          </p:grpSpPr>
          <p:sp>
            <p:nvSpPr>
              <p:cNvPr id="30" name="associazione italiana…"/>
              <p:cNvSpPr txBox="1"/>
              <p:nvPr/>
            </p:nvSpPr>
            <p:spPr>
              <a:xfrm>
                <a:off x="1988313" y="0"/>
                <a:ext cx="2569245" cy="1211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70000"/>
                  </a:lnSpc>
                  <a:defRPr sz="1700" spc="68">
                    <a:solidFill>
                      <a:srgbClr val="53585F"/>
                    </a:solidFill>
                    <a:latin typeface="Neris Light"/>
                    <a:ea typeface="Neris Light"/>
                    <a:cs typeface="Neris Light"/>
                    <a:sym typeface="Neris Light"/>
                  </a:defRPr>
                </a:pPr>
                <a:r>
                  <a:t>associazione italiana </a:t>
                </a:r>
              </a:p>
              <a:p>
                <a:pPr>
                  <a:lnSpc>
                    <a:spcPct val="70000"/>
                  </a:lnSpc>
                  <a:defRPr sz="1700" spc="68">
                    <a:solidFill>
                      <a:srgbClr val="53585F"/>
                    </a:solidFill>
                    <a:latin typeface="Neris Light"/>
                    <a:ea typeface="Neris Light"/>
                    <a:cs typeface="Neris Light"/>
                    <a:sym typeface="Neris Light"/>
                  </a:defRPr>
                </a:pPr>
                <a:r>
                  <a:t>progettazione per la </a:t>
                </a:r>
              </a:p>
              <a:p>
                <a:pPr>
                  <a:lnSpc>
                    <a:spcPct val="70000"/>
                  </a:lnSpc>
                  <a:defRPr sz="1700" spc="68">
                    <a:solidFill>
                      <a:srgbClr val="53585F"/>
                    </a:solidFill>
                    <a:latin typeface="Neris Light"/>
                    <a:ea typeface="Neris Light"/>
                    <a:cs typeface="Neris Light"/>
                    <a:sym typeface="Neris Light"/>
                  </a:defRPr>
                </a:pPr>
                <a:r>
                  <a:t>comunicazione visiva </a:t>
                </a:r>
              </a:p>
              <a:p>
                <a:pPr>
                  <a:lnSpc>
                    <a:spcPct val="70000"/>
                  </a:lnSpc>
                  <a:defRPr sz="1700" spc="68">
                    <a:solidFill>
                      <a:srgbClr val="53585F"/>
                    </a:solidFill>
                    <a:latin typeface="Neris Light"/>
                    <a:ea typeface="Neris Light"/>
                    <a:cs typeface="Neris Light"/>
                    <a:sym typeface="Neris Light"/>
                  </a:defRPr>
                </a:pPr>
                <a:endParaRPr/>
              </a:p>
              <a:p>
                <a:pPr>
                  <a:lnSpc>
                    <a:spcPct val="70000"/>
                  </a:lnSpc>
                  <a:defRPr sz="1700" spc="68">
                    <a:solidFill>
                      <a:srgbClr val="53585F"/>
                    </a:solidFill>
                    <a:latin typeface="Neris Light"/>
                    <a:ea typeface="Neris Light"/>
                    <a:cs typeface="Neris Light"/>
                    <a:sym typeface="Neris Light"/>
                  </a:defRPr>
                </a:pPr>
                <a:r>
                  <a:t>socio professionista</a:t>
                </a:r>
              </a:p>
            </p:txBody>
          </p:sp>
          <p:sp>
            <p:nvSpPr>
              <p:cNvPr id="31" name="Linea"/>
              <p:cNvSpPr/>
              <p:nvPr/>
            </p:nvSpPr>
            <p:spPr>
              <a:xfrm>
                <a:off x="2028146" y="859139"/>
                <a:ext cx="2569245" cy="2"/>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pic>
            <p:nvPicPr>
              <p:cNvPr id="32" name="Immagine" descr="Immagine"/>
              <p:cNvPicPr>
                <a:picLocks noChangeAspect="1"/>
              </p:cNvPicPr>
              <p:nvPr/>
            </p:nvPicPr>
            <p:blipFill>
              <a:blip r:embed="rId3"/>
              <a:stretch>
                <a:fillRect/>
              </a:stretch>
            </p:blipFill>
            <p:spPr>
              <a:xfrm>
                <a:off x="0" y="279696"/>
                <a:ext cx="1661949" cy="652187"/>
              </a:xfrm>
              <a:prstGeom prst="rect">
                <a:avLst/>
              </a:prstGeom>
              <a:ln w="12700" cap="flat">
                <a:noFill/>
                <a:miter lim="400000"/>
              </a:ln>
              <a:effectLst/>
            </p:spPr>
          </p:pic>
        </p:grpSp>
        <p:grpSp>
          <p:nvGrpSpPr>
            <p:cNvPr id="37" name="Gruppo"/>
            <p:cNvGrpSpPr/>
            <p:nvPr/>
          </p:nvGrpSpPr>
          <p:grpSpPr>
            <a:xfrm>
              <a:off x="345522" y="589209"/>
              <a:ext cx="3706861" cy="1211581"/>
              <a:chOff x="0" y="0"/>
              <a:chExt cx="3706859" cy="1211580"/>
            </a:xfrm>
          </p:grpSpPr>
          <p:pic>
            <p:nvPicPr>
              <p:cNvPr id="34" name="Immagine" descr="Immagine"/>
              <p:cNvPicPr>
                <a:picLocks noChangeAspect="1"/>
              </p:cNvPicPr>
              <p:nvPr/>
            </p:nvPicPr>
            <p:blipFill>
              <a:blip r:embed="rId4"/>
              <a:stretch>
                <a:fillRect/>
              </a:stretch>
            </p:blipFill>
            <p:spPr>
              <a:xfrm>
                <a:off x="0" y="208363"/>
                <a:ext cx="786066" cy="736603"/>
              </a:xfrm>
              <a:prstGeom prst="rect">
                <a:avLst/>
              </a:prstGeom>
              <a:ln w="12700" cap="flat">
                <a:noFill/>
                <a:miter lim="400000"/>
              </a:ln>
              <a:effectLst/>
            </p:spPr>
          </p:pic>
          <p:sp>
            <p:nvSpPr>
              <p:cNvPr id="35" name="ordine degli architetti…"/>
              <p:cNvSpPr txBox="1"/>
              <p:nvPr/>
            </p:nvSpPr>
            <p:spPr>
              <a:xfrm>
                <a:off x="1137615" y="0"/>
                <a:ext cx="2569245" cy="1211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70000"/>
                  </a:lnSpc>
                  <a:defRPr sz="1700" spc="68">
                    <a:solidFill>
                      <a:srgbClr val="53585F"/>
                    </a:solidFill>
                    <a:latin typeface="Neris Light"/>
                    <a:ea typeface="Neris Light"/>
                    <a:cs typeface="Neris Light"/>
                    <a:sym typeface="Neris Light"/>
                  </a:defRPr>
                </a:pPr>
                <a:r>
                  <a:t>ordine degli architetti</a:t>
                </a:r>
              </a:p>
              <a:p>
                <a:pPr>
                  <a:lnSpc>
                    <a:spcPct val="70000"/>
                  </a:lnSpc>
                  <a:defRPr sz="1700" spc="68">
                    <a:solidFill>
                      <a:srgbClr val="53585F"/>
                    </a:solidFill>
                    <a:latin typeface="Neris Light"/>
                    <a:ea typeface="Neris Light"/>
                    <a:cs typeface="Neris Light"/>
                    <a:sym typeface="Neris Light"/>
                  </a:defRPr>
                </a:pPr>
                <a:r>
                  <a:t>p.p.c. della provincia</a:t>
                </a:r>
              </a:p>
              <a:p>
                <a:pPr>
                  <a:lnSpc>
                    <a:spcPct val="70000"/>
                  </a:lnSpc>
                  <a:defRPr sz="1700" spc="68">
                    <a:solidFill>
                      <a:srgbClr val="53585F"/>
                    </a:solidFill>
                    <a:latin typeface="Neris Light"/>
                    <a:ea typeface="Neris Light"/>
                    <a:cs typeface="Neris Light"/>
                    <a:sym typeface="Neris Light"/>
                  </a:defRPr>
                </a:pPr>
                <a:r>
                  <a:t>di agrigento</a:t>
                </a:r>
              </a:p>
              <a:p>
                <a:pPr>
                  <a:lnSpc>
                    <a:spcPct val="70000"/>
                  </a:lnSpc>
                  <a:defRPr sz="1700" spc="68">
                    <a:solidFill>
                      <a:srgbClr val="53585F"/>
                    </a:solidFill>
                    <a:latin typeface="Neris Light"/>
                    <a:ea typeface="Neris Light"/>
                    <a:cs typeface="Neris Light"/>
                    <a:sym typeface="Neris Light"/>
                  </a:defRPr>
                </a:pPr>
                <a:endParaRPr/>
              </a:p>
              <a:p>
                <a:pPr>
                  <a:lnSpc>
                    <a:spcPct val="70000"/>
                  </a:lnSpc>
                  <a:defRPr sz="1700" spc="68">
                    <a:solidFill>
                      <a:srgbClr val="53585F"/>
                    </a:solidFill>
                    <a:latin typeface="Neris Light"/>
                    <a:ea typeface="Neris Light"/>
                    <a:cs typeface="Neris Light"/>
                    <a:sym typeface="Neris Light"/>
                  </a:defRPr>
                </a:pPr>
                <a:r>
                  <a:t>iscrizione albo n° 1007</a:t>
                </a:r>
              </a:p>
            </p:txBody>
          </p:sp>
          <p:sp>
            <p:nvSpPr>
              <p:cNvPr id="36" name="Linea"/>
              <p:cNvSpPr/>
              <p:nvPr/>
            </p:nvSpPr>
            <p:spPr>
              <a:xfrm>
                <a:off x="1137615" y="859139"/>
                <a:ext cx="2569245" cy="2"/>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grpSp>
        <p:pic>
          <p:nvPicPr>
            <p:cNvPr id="38" name="Immagine" descr="Immagine"/>
            <p:cNvPicPr>
              <a:picLocks noChangeAspect="1"/>
            </p:cNvPicPr>
            <p:nvPr/>
          </p:nvPicPr>
          <p:blipFill>
            <a:blip r:embed="rId5"/>
            <a:stretch>
              <a:fillRect/>
            </a:stretch>
          </p:blipFill>
          <p:spPr>
            <a:xfrm>
              <a:off x="18087831" y="468158"/>
              <a:ext cx="5066837" cy="1215773"/>
            </a:xfrm>
            <a:prstGeom prst="rect">
              <a:avLst/>
            </a:prstGeom>
            <a:ln w="12700" cap="flat">
              <a:noFill/>
              <a:miter lim="400000"/>
            </a:ln>
            <a:effectLst/>
          </p:spPr>
        </p:pic>
        <p:grpSp>
          <p:nvGrpSpPr>
            <p:cNvPr id="41" name="Gruppo"/>
            <p:cNvGrpSpPr/>
            <p:nvPr/>
          </p:nvGrpSpPr>
          <p:grpSpPr>
            <a:xfrm>
              <a:off x="9967569" y="691444"/>
              <a:ext cx="5524185" cy="1095034"/>
              <a:chOff x="0" y="0"/>
              <a:chExt cx="5524183" cy="1095032"/>
            </a:xfrm>
          </p:grpSpPr>
          <p:pic>
            <p:nvPicPr>
              <p:cNvPr id="39" name="Immagine" descr="Immagine"/>
              <p:cNvPicPr>
                <a:picLocks noChangeAspect="1"/>
              </p:cNvPicPr>
              <p:nvPr/>
            </p:nvPicPr>
            <p:blipFill>
              <a:blip r:embed="rId6"/>
              <a:stretch>
                <a:fillRect/>
              </a:stretch>
            </p:blipFill>
            <p:spPr>
              <a:xfrm>
                <a:off x="0" y="39076"/>
                <a:ext cx="2101871" cy="1055957"/>
              </a:xfrm>
              <a:prstGeom prst="rect">
                <a:avLst/>
              </a:prstGeom>
              <a:ln w="12700" cap="flat">
                <a:noFill/>
                <a:miter lim="400000"/>
              </a:ln>
              <a:effectLst/>
            </p:spPr>
          </p:pic>
          <p:sp>
            <p:nvSpPr>
              <p:cNvPr id="40" name="Ph.D &amp; Contract Professor…"/>
              <p:cNvSpPr txBox="1"/>
              <p:nvPr/>
            </p:nvSpPr>
            <p:spPr>
              <a:xfrm>
                <a:off x="2361829" y="0"/>
                <a:ext cx="3162355" cy="10071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70000"/>
                  </a:lnSpc>
                  <a:defRPr sz="1700" spc="68">
                    <a:solidFill>
                      <a:srgbClr val="53585F"/>
                    </a:solidFill>
                    <a:latin typeface="Neris Light"/>
                    <a:ea typeface="Neris Light"/>
                    <a:cs typeface="Neris Light"/>
                    <a:sym typeface="Neris Light"/>
                  </a:defRPr>
                </a:pPr>
                <a:r>
                  <a:t>Ph.D &amp; Contract Professor</a:t>
                </a:r>
              </a:p>
              <a:p>
                <a:pPr>
                  <a:lnSpc>
                    <a:spcPct val="70000"/>
                  </a:lnSpc>
                  <a:defRPr sz="1700" spc="68">
                    <a:solidFill>
                      <a:srgbClr val="53585F"/>
                    </a:solidFill>
                    <a:latin typeface="Neris Light"/>
                    <a:ea typeface="Neris Light"/>
                    <a:cs typeface="Neris Light"/>
                    <a:sym typeface="Neris Light"/>
                  </a:defRPr>
                </a:pPr>
                <a:endParaRPr/>
              </a:p>
              <a:p>
                <a:pPr>
                  <a:lnSpc>
                    <a:spcPct val="70000"/>
                  </a:lnSpc>
                  <a:defRPr sz="1700" spc="68">
                    <a:solidFill>
                      <a:srgbClr val="53585F"/>
                    </a:solidFill>
                    <a:latin typeface="Neris Light"/>
                    <a:ea typeface="Neris Light"/>
                    <a:cs typeface="Neris Light"/>
                    <a:sym typeface="Neris Light"/>
                  </a:defRPr>
                </a:pPr>
                <a:r>
                  <a:t>Scuola Politecnica</a:t>
                </a:r>
              </a:p>
              <a:p>
                <a:pPr>
                  <a:lnSpc>
                    <a:spcPct val="70000"/>
                  </a:lnSpc>
                  <a:defRPr sz="1700" spc="68">
                    <a:solidFill>
                      <a:srgbClr val="53585F"/>
                    </a:solidFill>
                    <a:latin typeface="Neris Light"/>
                    <a:ea typeface="Neris Light"/>
                    <a:cs typeface="Neris Light"/>
                    <a:sym typeface="Neris Light"/>
                  </a:defRPr>
                </a:pPr>
                <a:r>
                  <a:t>Dipartimento di Architettura</a:t>
                </a:r>
              </a:p>
            </p:txBody>
          </p:sp>
        </p:grpSp>
        <p:sp>
          <p:nvSpPr>
            <p:cNvPr id="42" name="Linea"/>
            <p:cNvSpPr/>
            <p:nvPr/>
          </p:nvSpPr>
          <p:spPr>
            <a:xfrm flipH="1">
              <a:off x="11655" y="484573"/>
              <a:ext cx="2" cy="1654921"/>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sp>
          <p:nvSpPr>
            <p:cNvPr id="43" name="Linea"/>
            <p:cNvSpPr/>
            <p:nvPr/>
          </p:nvSpPr>
          <p:spPr>
            <a:xfrm>
              <a:off x="4386247" y="437388"/>
              <a:ext cx="2" cy="1654921"/>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sp>
          <p:nvSpPr>
            <p:cNvPr id="44" name="Linea"/>
            <p:cNvSpPr/>
            <p:nvPr/>
          </p:nvSpPr>
          <p:spPr>
            <a:xfrm>
              <a:off x="9659602" y="484573"/>
              <a:ext cx="2" cy="1654921"/>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sp>
          <p:nvSpPr>
            <p:cNvPr id="45" name="Linea"/>
            <p:cNvSpPr/>
            <p:nvPr/>
          </p:nvSpPr>
          <p:spPr>
            <a:xfrm flipH="1" flipV="1">
              <a:off x="0" y="472717"/>
              <a:ext cx="23148163" cy="2"/>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sp>
          <p:nvSpPr>
            <p:cNvPr id="46" name="Linea"/>
            <p:cNvSpPr/>
            <p:nvPr/>
          </p:nvSpPr>
          <p:spPr>
            <a:xfrm>
              <a:off x="19307549" y="484573"/>
              <a:ext cx="2" cy="1654921"/>
            </a:xfrm>
            <a:prstGeom prst="line">
              <a:avLst/>
            </a:prstGeom>
            <a:noFill/>
            <a:ln w="12700" cap="flat">
              <a:solidFill>
                <a:srgbClr val="A6AAA9"/>
              </a:solidFill>
              <a:prstDash val="solid"/>
              <a:miter lim="400000"/>
            </a:ln>
            <a:effectLst/>
          </p:spPr>
          <p:txBody>
            <a:bodyPr wrap="square" lIns="45718" tIns="45718" rIns="45718" bIns="45718" numCol="1" anchor="t">
              <a:noAutofit/>
            </a:bodyPr>
            <a:lstStyle/>
            <a:p>
              <a:endParaRPr/>
            </a:p>
          </p:txBody>
        </p:sp>
        <p:sp>
          <p:nvSpPr>
            <p:cNvPr id="47" name="fmvisualdesign.it"/>
            <p:cNvSpPr txBox="1"/>
            <p:nvPr/>
          </p:nvSpPr>
          <p:spPr>
            <a:xfrm>
              <a:off x="21067119" y="0"/>
              <a:ext cx="2108069" cy="393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a:lnSpc>
                  <a:spcPct val="70000"/>
                </a:lnSpc>
                <a:defRPr sz="1700" spc="68">
                  <a:solidFill>
                    <a:srgbClr val="53585F"/>
                  </a:solidFill>
                  <a:latin typeface="Neris Light"/>
                  <a:ea typeface="Neris Light"/>
                  <a:cs typeface="Neris Light"/>
                  <a:sym typeface="Neris Light"/>
                </a:defRPr>
              </a:lvl1pPr>
            </a:lstStyle>
            <a:p>
              <a:r>
                <a:t>fmvisualdesign.it</a:t>
              </a:r>
            </a:p>
          </p:txBody>
        </p:sp>
      </p:grpSp>
      <p:sp>
        <p:nvSpPr>
          <p:cNvPr id="49" name="BIBLIOTECA COMUNALE RAVANUSA | 11 DICEMBRE 2014 |"/>
          <p:cNvSpPr txBox="1"/>
          <p:nvPr/>
        </p:nvSpPr>
        <p:spPr>
          <a:xfrm>
            <a:off x="17216012" y="668709"/>
            <a:ext cx="6729300"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1900">
                <a:solidFill>
                  <a:srgbClr val="53585F"/>
                </a:solidFill>
                <a:latin typeface="Seravek Light"/>
                <a:ea typeface="Seravek Light"/>
                <a:cs typeface="Seravek Light"/>
                <a:sym typeface="Seravek Light"/>
              </a:defRPr>
            </a:lvl1pPr>
          </a:lstStyle>
          <a:p>
            <a:r>
              <a:t>BIBLIOTECA COMUNALE RAVANUSA | 11 DICEMBRE 2014 |</a:t>
            </a:r>
          </a:p>
        </p:txBody>
      </p:sp>
      <p:sp>
        <p:nvSpPr>
          <p:cNvPr id="50" name="- IL WEB IERI | IL WEB OGGI"/>
          <p:cNvSpPr txBox="1"/>
          <p:nvPr/>
        </p:nvSpPr>
        <p:spPr>
          <a:xfrm>
            <a:off x="4528029" y="503608"/>
            <a:ext cx="5378310" cy="73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759459">
              <a:defRPr sz="3400" cap="all">
                <a:latin typeface="Neris Thin"/>
                <a:ea typeface="Neris Thin"/>
                <a:cs typeface="Neris Thin"/>
                <a:sym typeface="Neris Thin"/>
              </a:defRPr>
            </a:lvl1pPr>
          </a:lstStyle>
          <a:p>
            <a:r>
              <a:t>- IL WEB IERI | IL WEB OGGI</a:t>
            </a:r>
          </a:p>
        </p:txBody>
      </p:sp>
      <p:sp>
        <p:nvSpPr>
          <p:cNvPr id="51" name="Numero diapositiva"/>
          <p:cNvSpPr txBox="1">
            <a:spLocks noGrp="1"/>
          </p:cNvSpPr>
          <p:nvPr>
            <p:ph type="sldNum" sz="quarter" idx="2"/>
          </p:nvPr>
        </p:nvSpPr>
        <p:spPr>
          <a:xfrm>
            <a:off x="23698310" y="668708"/>
            <a:ext cx="382626" cy="393701"/>
          </a:xfrm>
          <a:prstGeom prst="rect">
            <a:avLst/>
          </a:prstGeom>
        </p:spPr>
        <p:txBody>
          <a:bodyPr/>
          <a:lstStyle>
            <a:lvl1pPr>
              <a:defRPr sz="1900"/>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copy 2">
    <p:spTree>
      <p:nvGrpSpPr>
        <p:cNvPr id="1" name=""/>
        <p:cNvGrpSpPr/>
        <p:nvPr/>
      </p:nvGrpSpPr>
      <p:grpSpPr>
        <a:xfrm>
          <a:off x="0" y="0"/>
          <a:ext cx="0" cy="0"/>
          <a:chOff x="0" y="0"/>
          <a:chExt cx="0" cy="0"/>
        </a:xfrm>
      </p:grpSpPr>
      <p:sp>
        <p:nvSpPr>
          <p:cNvPr id="58" name="Rettangolo"/>
          <p:cNvSpPr/>
          <p:nvPr/>
        </p:nvSpPr>
        <p:spPr>
          <a:xfrm>
            <a:off x="-12700" y="44450"/>
            <a:ext cx="24409400" cy="1654919"/>
          </a:xfrm>
          <a:prstGeom prst="rect">
            <a:avLst/>
          </a:prstGeom>
          <a:blipFill>
            <a:blip r:embed="rId2"/>
          </a:blipFill>
          <a:ln w="12700">
            <a:miter lim="400000"/>
          </a:ln>
        </p:spPr>
        <p:txBody>
          <a:bodyPr lIns="50800" tIns="50800" rIns="50800" bIns="50800" anchor="ctr"/>
          <a:lstStyle/>
          <a:p>
            <a:pPr algn="ctr">
              <a:defRPr sz="3200">
                <a:solidFill>
                  <a:srgbClr val="FFFFFF"/>
                </a:solidFill>
              </a:defRPr>
            </a:pPr>
            <a:endParaRPr/>
          </a:p>
        </p:txBody>
      </p:sp>
      <p:sp>
        <p:nvSpPr>
          <p:cNvPr id="59" name="Rettangolo"/>
          <p:cNvSpPr/>
          <p:nvPr/>
        </p:nvSpPr>
        <p:spPr>
          <a:xfrm>
            <a:off x="-12701" y="-6350"/>
            <a:ext cx="24409404" cy="93068"/>
          </a:xfrm>
          <a:prstGeom prst="rect">
            <a:avLst/>
          </a:prstGeom>
          <a:gradFill>
            <a:gsLst>
              <a:gs pos="0">
                <a:srgbClr val="7CF298"/>
              </a:gs>
              <a:gs pos="100000">
                <a:srgbClr val="468D80"/>
              </a:gs>
            </a:gsLst>
          </a:gradFill>
          <a:ln w="12700">
            <a:miter lim="400000"/>
          </a:ln>
        </p:spPr>
        <p:txBody>
          <a:bodyPr lIns="50800" tIns="50800" rIns="50800" bIns="50800" anchor="ctr"/>
          <a:lstStyle/>
          <a:p>
            <a:pPr algn="ctr">
              <a:defRPr sz="3200">
                <a:solidFill>
                  <a:srgbClr val="FFFFFF"/>
                </a:solidFill>
              </a:defRPr>
            </a:pPr>
            <a:endParaRPr/>
          </a:p>
        </p:txBody>
      </p:sp>
      <p:sp>
        <p:nvSpPr>
          <p:cNvPr id="60" name="Titolo Testo"/>
          <p:cNvSpPr txBox="1">
            <a:spLocks noGrp="1"/>
          </p:cNvSpPr>
          <p:nvPr>
            <p:ph type="title"/>
          </p:nvPr>
        </p:nvSpPr>
        <p:spPr>
          <a:xfrm>
            <a:off x="907741" y="503608"/>
            <a:ext cx="4185105" cy="736603"/>
          </a:xfrm>
          <a:prstGeom prst="rect">
            <a:avLst/>
          </a:prstGeom>
        </p:spPr>
        <p:txBody>
          <a:bodyPr/>
          <a:lstStyle>
            <a:lvl1pPr algn="l">
              <a:defRPr sz="3700" cap="all">
                <a:solidFill>
                  <a:srgbClr val="3B3D40"/>
                </a:solidFill>
                <a:latin typeface="Neris Black"/>
                <a:ea typeface="Neris Black"/>
                <a:cs typeface="Neris Black"/>
                <a:sym typeface="Neris Black"/>
              </a:defRPr>
            </a:lvl1pPr>
          </a:lstStyle>
          <a:p>
            <a:r>
              <a:t>Titolo Testo</a:t>
            </a:r>
          </a:p>
        </p:txBody>
      </p:sp>
      <p:sp>
        <p:nvSpPr>
          <p:cNvPr id="61" name="Cerchio"/>
          <p:cNvSpPr/>
          <p:nvPr/>
        </p:nvSpPr>
        <p:spPr>
          <a:xfrm>
            <a:off x="20266104" y="479331"/>
            <a:ext cx="785157" cy="785157"/>
          </a:xfrm>
          <a:prstGeom prst="ellipse">
            <a:avLst/>
          </a:prstGeom>
          <a:ln w="38100">
            <a:solidFill>
              <a:srgbClr val="7CF298"/>
            </a:solidFill>
            <a:miter lim="400000"/>
          </a:ln>
        </p:spPr>
        <p:txBody>
          <a:bodyPr lIns="50800" tIns="50800" rIns="50800" bIns="50800" anchor="ctr"/>
          <a:lstStyle/>
          <a:p>
            <a:pPr algn="ctr">
              <a:defRPr sz="3200">
                <a:solidFill>
                  <a:srgbClr val="FFFFFF"/>
                </a:solidFill>
              </a:defRPr>
            </a:pPr>
            <a:endParaRPr/>
          </a:p>
        </p:txBody>
      </p:sp>
      <p:sp>
        <p:nvSpPr>
          <p:cNvPr id="62" name="Cerchio"/>
          <p:cNvSpPr/>
          <p:nvPr/>
        </p:nvSpPr>
        <p:spPr>
          <a:xfrm>
            <a:off x="20840878" y="501272"/>
            <a:ext cx="188439" cy="188439"/>
          </a:xfrm>
          <a:prstGeom prst="ellipse">
            <a:avLst/>
          </a:prstGeom>
          <a:solidFill>
            <a:srgbClr val="5CC093"/>
          </a:solidFill>
          <a:ln w="12700">
            <a:miter lim="400000"/>
          </a:ln>
        </p:spPr>
        <p:txBody>
          <a:bodyPr lIns="50800" tIns="50800" rIns="50800" bIns="50800" anchor="ctr"/>
          <a:lstStyle/>
          <a:p>
            <a:pPr algn="ctr">
              <a:defRPr sz="3200">
                <a:solidFill>
                  <a:srgbClr val="FFFFFF"/>
                </a:solidFill>
              </a:defRPr>
            </a:pPr>
            <a:endParaRPr/>
          </a:p>
        </p:txBody>
      </p:sp>
      <p:sp>
        <p:nvSpPr>
          <p:cNvPr id="63" name="GRAVITY"/>
          <p:cNvSpPr txBox="1"/>
          <p:nvPr/>
        </p:nvSpPr>
        <p:spPr>
          <a:xfrm>
            <a:off x="21279070" y="497259"/>
            <a:ext cx="5407353" cy="74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800" spc="304">
                <a:solidFill>
                  <a:srgbClr val="468D80"/>
                </a:solidFill>
                <a:latin typeface="Neris Light"/>
                <a:ea typeface="Neris Light"/>
                <a:cs typeface="Neris Light"/>
                <a:sym typeface="Neris Light"/>
              </a:defRPr>
            </a:lvl1pPr>
          </a:lstStyle>
          <a:p>
            <a:r>
              <a:t>GRAVITY</a:t>
            </a:r>
          </a:p>
        </p:txBody>
      </p:sp>
      <p:pic>
        <p:nvPicPr>
          <p:cNvPr id="64" name="map_world.png" descr="map_world.png"/>
          <p:cNvPicPr>
            <a:picLocks noChangeAspect="1"/>
          </p:cNvPicPr>
          <p:nvPr/>
        </p:nvPicPr>
        <p:blipFill>
          <a:blip r:embed="rId3"/>
          <a:stretch>
            <a:fillRect/>
          </a:stretch>
        </p:blipFill>
        <p:spPr>
          <a:xfrm>
            <a:off x="762000" y="1092952"/>
            <a:ext cx="22860000" cy="13716003"/>
          </a:xfrm>
          <a:prstGeom prst="rect">
            <a:avLst/>
          </a:prstGeom>
          <a:ln w="12700">
            <a:miter lim="400000"/>
          </a:ln>
        </p:spPr>
      </p:pic>
      <p:sp>
        <p:nvSpPr>
          <p:cNvPr id="65" name="Numero diapositiva"/>
          <p:cNvSpPr txBox="1">
            <a:spLocks noGrp="1"/>
          </p:cNvSpPr>
          <p:nvPr>
            <p:ph type="sldNum" sz="quarter" idx="2"/>
          </p:nvPr>
        </p:nvSpPr>
        <p:spPr>
          <a:xfrm>
            <a:off x="23256703" y="12729388"/>
            <a:ext cx="439116" cy="4572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copy 1">
    <p:spTree>
      <p:nvGrpSpPr>
        <p:cNvPr id="1" name=""/>
        <p:cNvGrpSpPr/>
        <p:nvPr/>
      </p:nvGrpSpPr>
      <p:grpSpPr>
        <a:xfrm>
          <a:off x="0" y="0"/>
          <a:ext cx="0" cy="0"/>
          <a:chOff x="0" y="0"/>
          <a:chExt cx="0" cy="0"/>
        </a:xfrm>
      </p:grpSpPr>
      <p:sp>
        <p:nvSpPr>
          <p:cNvPr id="72" name="Rettangolo"/>
          <p:cNvSpPr/>
          <p:nvPr/>
        </p:nvSpPr>
        <p:spPr>
          <a:xfrm>
            <a:off x="-12701" y="44449"/>
            <a:ext cx="24409400" cy="1476211"/>
          </a:xfrm>
          <a:prstGeom prst="rect">
            <a:avLst/>
          </a:prstGeom>
          <a:blipFill>
            <a:blip r:embed="rId2"/>
          </a:blipFill>
          <a:ln w="12700">
            <a:miter lim="400000"/>
          </a:ln>
        </p:spPr>
        <p:txBody>
          <a:bodyPr lIns="50800" tIns="50800" rIns="50800" bIns="50800" anchor="ctr"/>
          <a:lstStyle/>
          <a:p>
            <a:pPr algn="ctr">
              <a:defRPr sz="3200">
                <a:solidFill>
                  <a:srgbClr val="FFFFFF"/>
                </a:solidFill>
              </a:defRPr>
            </a:pPr>
            <a:endParaRPr/>
          </a:p>
        </p:txBody>
      </p:sp>
      <p:pic>
        <p:nvPicPr>
          <p:cNvPr id="73" name="backgroundCustom.jpg" descr="backgroundCustom.jpg"/>
          <p:cNvPicPr>
            <a:picLocks noChangeAspect="1"/>
          </p:cNvPicPr>
          <p:nvPr/>
        </p:nvPicPr>
        <p:blipFill>
          <a:blip r:embed="rId3"/>
          <a:srcRect t="34564" b="64501"/>
          <a:stretch>
            <a:fillRect/>
          </a:stretch>
        </p:blipFill>
        <p:spPr>
          <a:xfrm>
            <a:off x="-2" y="-30160"/>
            <a:ext cx="24384003" cy="127995"/>
          </a:xfrm>
          <a:prstGeom prst="rect">
            <a:avLst/>
          </a:prstGeom>
          <a:ln w="12700">
            <a:miter lim="400000"/>
          </a:ln>
        </p:spPr>
      </p:pic>
      <p:sp>
        <p:nvSpPr>
          <p:cNvPr id="74" name="nome Istituto | città | 24 Febbraio 2021 |"/>
          <p:cNvSpPr txBox="1"/>
          <p:nvPr/>
        </p:nvSpPr>
        <p:spPr>
          <a:xfrm>
            <a:off x="21164661" y="-1628029"/>
            <a:ext cx="677736" cy="393701"/>
          </a:xfrm>
          <a:prstGeom prst="rect">
            <a:avLst/>
          </a:prstGeom>
          <a:ln w="12700">
            <a:miter lim="400000"/>
          </a:ln>
        </p:spPr>
        <p:txBody>
          <a:bodyPr wrap="none" lIns="50800" tIns="50800" rIns="50800" bIns="50800">
            <a:spAutoFit/>
          </a:bodyPr>
          <a:lstStyle/>
          <a:p>
            <a:pPr algn="ctr">
              <a:defRPr sz="1900">
                <a:solidFill>
                  <a:srgbClr val="53585F"/>
                </a:solidFill>
                <a:latin typeface="Seravek Light"/>
                <a:ea typeface="Seravek Light"/>
                <a:cs typeface="Seravek Light"/>
                <a:sym typeface="Seravek Light"/>
              </a:defRPr>
            </a:pPr>
            <a:endParaRPr/>
          </a:p>
        </p:txBody>
      </p:sp>
      <p:sp>
        <p:nvSpPr>
          <p:cNvPr id="75" name="- IL WEB IERI | IL WEB OGGI"/>
          <p:cNvSpPr txBox="1"/>
          <p:nvPr/>
        </p:nvSpPr>
        <p:spPr>
          <a:xfrm>
            <a:off x="4528029" y="-1318390"/>
            <a:ext cx="5378310" cy="7366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759459">
              <a:defRPr sz="3400" cap="all">
                <a:latin typeface="Neris Thin"/>
                <a:ea typeface="Neris Thin"/>
                <a:cs typeface="Neris Thin"/>
                <a:sym typeface="Neris Thin"/>
              </a:defRPr>
            </a:lvl1pPr>
          </a:lstStyle>
          <a:p>
            <a:r>
              <a:t>- IL WEB IERI | IL WEB OGGI</a:t>
            </a:r>
          </a:p>
        </p:txBody>
      </p:sp>
      <p:pic>
        <p:nvPicPr>
          <p:cNvPr id="76" name="MIUR-il-Ministero-dellIstruzione-dellUniversit-e-della-Ricerca-650x433-649317.jpg" descr="MIUR-il-Ministero-dellIstruzione-dellUniversit-e-della-Ricerca-650x433-649317.jpg"/>
          <p:cNvPicPr>
            <a:picLocks noChangeAspect="1"/>
          </p:cNvPicPr>
          <p:nvPr/>
        </p:nvPicPr>
        <p:blipFill>
          <a:blip r:embed="rId4"/>
          <a:srcRect l="1788" t="21000" r="1788" b="21000"/>
          <a:stretch>
            <a:fillRect/>
          </a:stretch>
        </p:blipFill>
        <p:spPr>
          <a:xfrm>
            <a:off x="20964185" y="12240979"/>
            <a:ext cx="2895949" cy="1149534"/>
          </a:xfrm>
          <a:prstGeom prst="rect">
            <a:avLst/>
          </a:prstGeom>
          <a:ln w="12700">
            <a:miter lim="400000"/>
          </a:ln>
        </p:spPr>
      </p:pic>
      <p:pic>
        <p:nvPicPr>
          <p:cNvPr id="77" name="miur-pubblica-sillabo-educazione-civica-digitale.jpg" descr="miur-pubblica-sillabo-educazione-civica-digitale.jpg"/>
          <p:cNvPicPr>
            <a:picLocks noChangeAspect="1"/>
          </p:cNvPicPr>
          <p:nvPr/>
        </p:nvPicPr>
        <p:blipFill>
          <a:blip r:embed="rId5"/>
          <a:stretch>
            <a:fillRect/>
          </a:stretch>
        </p:blipFill>
        <p:spPr>
          <a:xfrm>
            <a:off x="15395860" y="11585823"/>
            <a:ext cx="4997515" cy="2498758"/>
          </a:xfrm>
          <a:prstGeom prst="rect">
            <a:avLst/>
          </a:prstGeom>
          <a:ln w="12700">
            <a:miter lim="400000"/>
          </a:ln>
        </p:spPr>
      </p:pic>
      <p:sp>
        <p:nvSpPr>
          <p:cNvPr id="78" name="Francesco Provenzano | Dirigente scolastico e formatore | 24 Febbraio 2021 |"/>
          <p:cNvSpPr txBox="1"/>
          <p:nvPr/>
        </p:nvSpPr>
        <p:spPr>
          <a:xfrm>
            <a:off x="15947126" y="-791791"/>
            <a:ext cx="8589740" cy="393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ctr">
              <a:defRPr sz="1900" b="1" i="1">
                <a:solidFill>
                  <a:srgbClr val="53585F"/>
                </a:solidFill>
                <a:latin typeface="Seravek"/>
                <a:ea typeface="Seravek"/>
                <a:cs typeface="Seravek"/>
                <a:sym typeface="Seravek"/>
              </a:defRPr>
            </a:pPr>
            <a:r>
              <a:t>Francesco Provenzano </a:t>
            </a:r>
            <a:r>
              <a:rPr b="0" i="0">
                <a:latin typeface="Seravek Light"/>
                <a:ea typeface="Seravek Light"/>
                <a:cs typeface="Seravek Light"/>
                <a:sym typeface="Seravek Light"/>
              </a:rPr>
              <a:t>| Dirigente scolastico e formatore | 24 Febbraio 2021 |</a:t>
            </a:r>
          </a:p>
        </p:txBody>
      </p:sp>
      <p:pic>
        <p:nvPicPr>
          <p:cNvPr id="79" name="Immagine" descr="Immagine"/>
          <p:cNvPicPr>
            <a:picLocks noChangeAspect="1"/>
          </p:cNvPicPr>
          <p:nvPr/>
        </p:nvPicPr>
        <p:blipFill>
          <a:blip r:embed="rId6"/>
          <a:stretch>
            <a:fillRect/>
          </a:stretch>
        </p:blipFill>
        <p:spPr>
          <a:xfrm>
            <a:off x="498961" y="393993"/>
            <a:ext cx="7388677" cy="929522"/>
          </a:xfrm>
          <a:prstGeom prst="rect">
            <a:avLst/>
          </a:prstGeom>
          <a:ln w="12700">
            <a:miter lim="400000"/>
          </a:ln>
        </p:spPr>
      </p:pic>
      <p:pic>
        <p:nvPicPr>
          <p:cNvPr id="80" name="Immagine" descr="Immagine"/>
          <p:cNvPicPr>
            <a:picLocks noChangeAspect="1"/>
          </p:cNvPicPr>
          <p:nvPr/>
        </p:nvPicPr>
        <p:blipFill>
          <a:blip r:embed="rId7"/>
          <a:stretch>
            <a:fillRect/>
          </a:stretch>
        </p:blipFill>
        <p:spPr>
          <a:xfrm>
            <a:off x="455696" y="12643777"/>
            <a:ext cx="6629414" cy="1933906"/>
          </a:xfrm>
          <a:prstGeom prst="rect">
            <a:avLst/>
          </a:prstGeom>
          <a:ln w="12700">
            <a:miter lim="400000"/>
          </a:ln>
        </p:spPr>
      </p:pic>
      <p:sp>
        <p:nvSpPr>
          <p:cNvPr id="81" name="Numero diapositiva"/>
          <p:cNvSpPr txBox="1">
            <a:spLocks noGrp="1"/>
          </p:cNvSpPr>
          <p:nvPr>
            <p:ph type="sldNum" sz="quarter" idx="2"/>
          </p:nvPr>
        </p:nvSpPr>
        <p:spPr>
          <a:xfrm>
            <a:off x="23646549" y="14658"/>
            <a:ext cx="352807" cy="444501"/>
          </a:xfrm>
          <a:prstGeom prst="rect">
            <a:avLst/>
          </a:prstGeom>
        </p:spPr>
        <p:txBody>
          <a:bodyPr/>
          <a:lstStyle>
            <a:lvl1pPr>
              <a:defRPr sz="2000">
                <a:solidFill>
                  <a:srgbClr val="53585F"/>
                </a:solidFill>
                <a:latin typeface="Neris Light"/>
                <a:ea typeface="Neris Light"/>
                <a:cs typeface="Neris Light"/>
                <a:sym typeface="Neris Light"/>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Titolo Testo</a:t>
            </a:r>
          </a:p>
        </p:txBody>
      </p:sp>
      <p:sp>
        <p:nvSpPr>
          <p:cNvPr id="3" name="Corpo livello uno…"/>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966092" y="13081000"/>
            <a:ext cx="439116" cy="457200"/>
          </a:xfrm>
          <a:prstGeom prst="rect">
            <a:avLst/>
          </a:prstGeom>
          <a:ln w="12700">
            <a:miter lim="400000"/>
          </a:ln>
        </p:spPr>
        <p:txBody>
          <a:bodyPr wrap="none" lIns="50800" tIns="50800" rIns="50800" bIns="50800">
            <a:spAutoFit/>
          </a:bodyPr>
          <a:lstStyle>
            <a:lvl1pPr algn="ctr">
              <a:defRPr sz="2300">
                <a:solidFill>
                  <a:srgbClr val="A6AAA9"/>
                </a:solidFill>
                <a:latin typeface="Seravek Light"/>
                <a:ea typeface="Seravek Light"/>
                <a:cs typeface="Seravek Light"/>
                <a:sym typeface="Seravek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1pPr>
      <a:lvl2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2pPr>
      <a:lvl3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3pPr>
      <a:lvl4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4pPr>
      <a:lvl5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5pPr>
      <a:lvl6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6pPr>
      <a:lvl7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7pPr>
      <a:lvl8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8pPr>
      <a:lvl9pPr marL="0" marR="0" indent="0" algn="ctr" defTabSz="825500"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Seravek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libriaperti.it/2020/09/20/dea-scuola-educazione-civica/"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zanichelli.it/scuola/educazionecivica-agenda2030" TargetMode="External"/><Relationship Id="rId2" Type="http://schemas.openxmlformats.org/officeDocument/2006/relationships/hyperlink" Target="https://www.rizzolieducation.it/" TargetMode="External"/><Relationship Id="rId1" Type="http://schemas.openxmlformats.org/officeDocument/2006/relationships/slideLayout" Target="../slideLayouts/slideLayout5.xml"/><Relationship Id="rId4" Type="http://schemas.openxmlformats.org/officeDocument/2006/relationships/hyperlink" Target="https://asvis.it/global-goals-kids-show-itali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s://www.chiavidellacitta.it/educazione-civica/"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unric.org/it/agenda-2030/" TargetMode="External"/><Relationship Id="rId2" Type="http://schemas.openxmlformats.org/officeDocument/2006/relationships/hyperlink" Target="https://www.agenziacoesione.gov.it/comunicazione/agenda-2030-per-lo-sviluppo-sostenibile/"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innovationgym.org/viam/" TargetMode="External"/><Relationship Id="rId2" Type="http://schemas.openxmlformats.org/officeDocument/2006/relationships/hyperlink" Target="https://www.generazioniconnesse.it/site/it/educazione-civica-digitale/"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www.culthera.it/2019/05/20/educazione-civica-e-service-learning/" TargetMode="External"/><Relationship Id="rId2" Type="http://schemas.openxmlformats.org/officeDocument/2006/relationships/hyperlink" Target="http://www.culthera.it/2019/06/10/il-service-learning-perche/"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www.lamiascuolaperlapace.it"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ttangolo"/>
          <p:cNvSpPr/>
          <p:nvPr/>
        </p:nvSpPr>
        <p:spPr>
          <a:xfrm>
            <a:off x="10624328" y="-733419"/>
            <a:ext cx="3135346" cy="27877"/>
          </a:xfrm>
          <a:prstGeom prst="rect">
            <a:avLst/>
          </a:prstGeom>
          <a:solidFill>
            <a:srgbClr val="EFC94C"/>
          </a:solidFill>
          <a:ln w="12700">
            <a:miter lim="400000"/>
          </a:ln>
        </p:spPr>
        <p:txBody>
          <a:bodyPr lIns="50800" tIns="50800" rIns="50800" bIns="50800" anchor="ctr"/>
          <a:lstStyle/>
          <a:p>
            <a:pPr algn="ctr">
              <a:defRPr sz="3200">
                <a:solidFill>
                  <a:srgbClr val="FFFFFF"/>
                </a:solidFill>
              </a:defRPr>
            </a:pPr>
            <a:endParaRPr/>
          </a:p>
        </p:txBody>
      </p:sp>
      <p:pic>
        <p:nvPicPr>
          <p:cNvPr id="91" name="7 - Un cordiale saluto per ciascuno di voi! Buona vita a tutti!.JPG" descr="7 - Un cordiale saluto per ciascuno di voi! Buona vita a tutti!.JPG"/>
          <p:cNvPicPr>
            <a:picLocks noChangeAspect="1"/>
          </p:cNvPicPr>
          <p:nvPr/>
        </p:nvPicPr>
        <p:blipFill>
          <a:blip r:embed="rId2"/>
          <a:srcRect t="21960" r="3415" b="32622"/>
          <a:stretch>
            <a:fillRect/>
          </a:stretch>
        </p:blipFill>
        <p:spPr>
          <a:xfrm>
            <a:off x="-2386030" y="5345381"/>
            <a:ext cx="2297983" cy="1620843"/>
          </a:xfrm>
          <a:prstGeom prst="rect">
            <a:avLst/>
          </a:prstGeom>
          <a:ln w="12700">
            <a:miter lim="400000"/>
          </a:ln>
        </p:spPr>
      </p:pic>
      <p:pic>
        <p:nvPicPr>
          <p:cNvPr id="92" name="Immagine" descr="Immagine"/>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10</a:t>
            </a:fld>
            <a:endParaRPr/>
          </a:p>
        </p:txBody>
      </p:sp>
      <p:grpSp>
        <p:nvGrpSpPr>
          <p:cNvPr id="340" name="Gruppo"/>
          <p:cNvGrpSpPr/>
          <p:nvPr/>
        </p:nvGrpSpPr>
        <p:grpSpPr>
          <a:xfrm>
            <a:off x="9078134" y="14563655"/>
            <a:ext cx="5339810" cy="2177535"/>
            <a:chOff x="0" y="0"/>
            <a:chExt cx="5339809" cy="2177534"/>
          </a:xfrm>
        </p:grpSpPr>
        <p:grpSp>
          <p:nvGrpSpPr>
            <p:cNvPr id="322" name="Gruppo"/>
            <p:cNvGrpSpPr/>
            <p:nvPr/>
          </p:nvGrpSpPr>
          <p:grpSpPr>
            <a:xfrm>
              <a:off x="-1" y="-1"/>
              <a:ext cx="1473099" cy="2174395"/>
              <a:chOff x="0" y="0"/>
              <a:chExt cx="1473097" cy="2174393"/>
            </a:xfrm>
          </p:grpSpPr>
          <p:sp>
            <p:nvSpPr>
              <p:cNvPr id="318"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19"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20"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21"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33" name="Gruppo"/>
            <p:cNvGrpSpPr/>
            <p:nvPr/>
          </p:nvGrpSpPr>
          <p:grpSpPr>
            <a:xfrm>
              <a:off x="1660646" y="498786"/>
              <a:ext cx="756080" cy="1675609"/>
              <a:chOff x="-1" y="0"/>
              <a:chExt cx="756079" cy="1675607"/>
            </a:xfrm>
          </p:grpSpPr>
          <p:sp>
            <p:nvSpPr>
              <p:cNvPr id="323"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24"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25"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26"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27"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28"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29"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30"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31"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32"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39" name="Gruppo"/>
            <p:cNvGrpSpPr/>
            <p:nvPr/>
          </p:nvGrpSpPr>
          <p:grpSpPr>
            <a:xfrm>
              <a:off x="2624270" y="605179"/>
              <a:ext cx="2715540" cy="1572356"/>
              <a:chOff x="0" y="0"/>
              <a:chExt cx="2715538" cy="1572354"/>
            </a:xfrm>
          </p:grpSpPr>
          <p:sp>
            <p:nvSpPr>
              <p:cNvPr id="334"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35"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36"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37"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38"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341" name="Le competenze sociali e civiche"/>
          <p:cNvSpPr txBox="1"/>
          <p:nvPr/>
        </p:nvSpPr>
        <p:spPr>
          <a:xfrm>
            <a:off x="466317" y="1950498"/>
            <a:ext cx="173181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Le competenze sociali e civiche  </a:t>
            </a:r>
          </a:p>
        </p:txBody>
      </p:sp>
      <p:sp>
        <p:nvSpPr>
          <p:cNvPr id="342" name="al benessere personale e sociale che richiede la consapevolezza di ciò che gli individui devono fare per conseguire una salute fisica e mentale ottimali, oltre la conoscenza del modo in cui uno stile di vita sano vi può contribuire.…"/>
          <p:cNvSpPr txBox="1"/>
          <p:nvPr/>
        </p:nvSpPr>
        <p:spPr>
          <a:xfrm>
            <a:off x="466316" y="6706540"/>
            <a:ext cx="23049148" cy="5100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6422" indent="-786422" algn="just">
              <a:lnSpc>
                <a:spcPct val="80000"/>
              </a:lnSpc>
              <a:buSzPct val="100000"/>
              <a:buAutoNum type="arabicPeriod"/>
              <a:defRPr sz="4000" spc="-79">
                <a:solidFill>
                  <a:srgbClr val="002452"/>
                </a:solidFill>
                <a:latin typeface="Neris Light"/>
                <a:ea typeface="Neris Light"/>
                <a:cs typeface="Neris Light"/>
                <a:sym typeface="Neris Light"/>
              </a:defRPr>
            </a:pPr>
            <a:r>
              <a:rPr dirty="0"/>
              <a:t>al </a:t>
            </a:r>
            <a:r>
              <a:rPr dirty="0" err="1"/>
              <a:t>benessere</a:t>
            </a:r>
            <a:r>
              <a:rPr dirty="0"/>
              <a:t> </a:t>
            </a:r>
            <a:r>
              <a:rPr dirty="0" err="1"/>
              <a:t>personale</a:t>
            </a:r>
            <a:r>
              <a:rPr dirty="0"/>
              <a:t> e </a:t>
            </a:r>
            <a:r>
              <a:rPr dirty="0" err="1"/>
              <a:t>sociale</a:t>
            </a:r>
            <a:r>
              <a:rPr dirty="0"/>
              <a:t> </a:t>
            </a:r>
            <a:r>
              <a:rPr dirty="0" err="1"/>
              <a:t>che</a:t>
            </a:r>
            <a:r>
              <a:rPr dirty="0"/>
              <a:t> </a:t>
            </a:r>
            <a:r>
              <a:rPr dirty="0" err="1"/>
              <a:t>richiede</a:t>
            </a:r>
            <a:r>
              <a:rPr dirty="0"/>
              <a:t> la </a:t>
            </a:r>
            <a:r>
              <a:rPr dirty="0" err="1"/>
              <a:t>consapevolezza</a:t>
            </a:r>
            <a:r>
              <a:rPr dirty="0"/>
              <a:t> di </a:t>
            </a:r>
            <a:r>
              <a:rPr dirty="0" err="1"/>
              <a:t>ciò</a:t>
            </a:r>
            <a:r>
              <a:rPr dirty="0"/>
              <a:t> </a:t>
            </a:r>
            <a:r>
              <a:rPr dirty="0" err="1"/>
              <a:t>che</a:t>
            </a:r>
            <a:r>
              <a:rPr dirty="0"/>
              <a:t> </a:t>
            </a:r>
            <a:r>
              <a:rPr dirty="0" err="1"/>
              <a:t>gli</a:t>
            </a:r>
            <a:r>
              <a:rPr dirty="0"/>
              <a:t> </a:t>
            </a:r>
            <a:r>
              <a:rPr dirty="0" err="1"/>
              <a:t>individui</a:t>
            </a:r>
            <a:r>
              <a:rPr dirty="0"/>
              <a:t> </a:t>
            </a:r>
            <a:r>
              <a:rPr dirty="0" err="1"/>
              <a:t>devono</a:t>
            </a:r>
            <a:r>
              <a:rPr dirty="0"/>
              <a:t> fare per </a:t>
            </a:r>
            <a:r>
              <a:rPr dirty="0" err="1"/>
              <a:t>conseguire</a:t>
            </a:r>
            <a:r>
              <a:rPr dirty="0"/>
              <a:t> </a:t>
            </a:r>
            <a:r>
              <a:rPr dirty="0" err="1"/>
              <a:t>una</a:t>
            </a:r>
            <a:r>
              <a:rPr dirty="0"/>
              <a:t> salute </a:t>
            </a:r>
            <a:r>
              <a:rPr dirty="0" err="1"/>
              <a:t>fisica</a:t>
            </a:r>
            <a:r>
              <a:rPr dirty="0"/>
              <a:t> e </a:t>
            </a:r>
            <a:r>
              <a:rPr dirty="0" err="1"/>
              <a:t>mentale</a:t>
            </a:r>
            <a:r>
              <a:rPr dirty="0"/>
              <a:t> </a:t>
            </a:r>
            <a:r>
              <a:rPr dirty="0" err="1"/>
              <a:t>ottimali</a:t>
            </a:r>
            <a:r>
              <a:rPr dirty="0"/>
              <a:t>, </a:t>
            </a:r>
            <a:r>
              <a:rPr dirty="0" err="1"/>
              <a:t>oltre</a:t>
            </a:r>
            <a:r>
              <a:rPr dirty="0"/>
              <a:t> la </a:t>
            </a:r>
            <a:r>
              <a:rPr dirty="0" err="1"/>
              <a:t>conoscenza</a:t>
            </a:r>
            <a:r>
              <a:rPr dirty="0"/>
              <a:t> del </a:t>
            </a:r>
            <a:r>
              <a:rPr dirty="0" err="1"/>
              <a:t>modo</a:t>
            </a:r>
            <a:r>
              <a:rPr dirty="0"/>
              <a:t> in cui </a:t>
            </a:r>
            <a:r>
              <a:rPr dirty="0" err="1"/>
              <a:t>uno</a:t>
            </a:r>
            <a:r>
              <a:rPr dirty="0"/>
              <a:t> stile di vita </a:t>
            </a:r>
            <a:r>
              <a:rPr dirty="0" err="1"/>
              <a:t>sano</a:t>
            </a:r>
            <a:r>
              <a:rPr dirty="0"/>
              <a:t> vi </a:t>
            </a:r>
            <a:r>
              <a:rPr dirty="0" err="1"/>
              <a:t>può</a:t>
            </a:r>
            <a:r>
              <a:rPr dirty="0"/>
              <a:t> </a:t>
            </a:r>
            <a:r>
              <a:rPr dirty="0" err="1"/>
              <a:t>contribuire</a:t>
            </a:r>
            <a:r>
              <a:rPr dirty="0"/>
              <a:t>. </a:t>
            </a:r>
          </a:p>
          <a:p>
            <a:pPr marL="786422" indent="-786422" algn="just">
              <a:lnSpc>
                <a:spcPct val="80000"/>
              </a:lnSpc>
              <a:buSzPct val="100000"/>
              <a:buAutoNum type="arabicPeriod"/>
              <a:defRPr sz="4000" spc="-79">
                <a:solidFill>
                  <a:srgbClr val="002452"/>
                </a:solidFill>
                <a:latin typeface="Neris Light"/>
                <a:ea typeface="Neris Light"/>
                <a:cs typeface="Neris Light"/>
                <a:sym typeface="Neris Light"/>
              </a:defRPr>
            </a:pPr>
            <a:r>
              <a:rPr dirty="0" err="1"/>
              <a:t>alla</a:t>
            </a:r>
            <a:r>
              <a:rPr dirty="0"/>
              <a:t> </a:t>
            </a:r>
            <a:r>
              <a:rPr dirty="0" err="1"/>
              <a:t>comprensione</a:t>
            </a:r>
            <a:r>
              <a:rPr dirty="0"/>
              <a:t> </a:t>
            </a:r>
            <a:r>
              <a:rPr dirty="0" err="1"/>
              <a:t>dei</a:t>
            </a:r>
            <a:r>
              <a:rPr dirty="0"/>
              <a:t> </a:t>
            </a:r>
            <a:r>
              <a:rPr dirty="0" err="1"/>
              <a:t>codici</a:t>
            </a:r>
            <a:r>
              <a:rPr dirty="0"/>
              <a:t> di </a:t>
            </a:r>
            <a:r>
              <a:rPr dirty="0" err="1"/>
              <a:t>comportamento</a:t>
            </a:r>
            <a:r>
              <a:rPr dirty="0"/>
              <a:t> e </a:t>
            </a:r>
            <a:r>
              <a:rPr dirty="0" err="1"/>
              <a:t>delle</a:t>
            </a:r>
            <a:r>
              <a:rPr dirty="0"/>
              <a:t> </a:t>
            </a:r>
            <a:r>
              <a:rPr dirty="0" err="1"/>
              <a:t>regole</a:t>
            </a:r>
            <a:r>
              <a:rPr dirty="0"/>
              <a:t> </a:t>
            </a:r>
            <a:r>
              <a:rPr dirty="0" err="1"/>
              <a:t>della</a:t>
            </a:r>
            <a:r>
              <a:rPr dirty="0"/>
              <a:t> vita </a:t>
            </a:r>
            <a:r>
              <a:rPr dirty="0" err="1"/>
              <a:t>civile</a:t>
            </a:r>
            <a:r>
              <a:rPr dirty="0"/>
              <a:t>, </a:t>
            </a:r>
            <a:r>
              <a:rPr dirty="0" err="1"/>
              <a:t>oltre</a:t>
            </a:r>
            <a:r>
              <a:rPr dirty="0"/>
              <a:t> </a:t>
            </a:r>
            <a:r>
              <a:rPr dirty="0" err="1"/>
              <a:t>che</a:t>
            </a:r>
            <a:r>
              <a:rPr dirty="0"/>
              <a:t> </a:t>
            </a:r>
            <a:r>
              <a:rPr dirty="0" err="1"/>
              <a:t>dei</a:t>
            </a:r>
            <a:r>
              <a:rPr dirty="0"/>
              <a:t> </a:t>
            </a:r>
            <a:r>
              <a:rPr dirty="0" err="1"/>
              <a:t>concetti</a:t>
            </a:r>
            <a:r>
              <a:rPr dirty="0"/>
              <a:t>-base </a:t>
            </a:r>
            <a:r>
              <a:rPr dirty="0" err="1"/>
              <a:t>riguardanti</a:t>
            </a:r>
            <a:r>
              <a:rPr dirty="0"/>
              <a:t> </a:t>
            </a:r>
            <a:r>
              <a:rPr dirty="0" err="1"/>
              <a:t>gli</a:t>
            </a:r>
            <a:r>
              <a:rPr dirty="0"/>
              <a:t> </a:t>
            </a:r>
            <a:r>
              <a:rPr dirty="0" err="1"/>
              <a:t>individui</a:t>
            </a:r>
            <a:r>
              <a:rPr dirty="0"/>
              <a:t>, </a:t>
            </a:r>
            <a:r>
              <a:rPr dirty="0" err="1"/>
              <a:t>i</a:t>
            </a:r>
            <a:r>
              <a:rPr dirty="0"/>
              <a:t> </a:t>
            </a:r>
            <a:r>
              <a:rPr dirty="0" err="1"/>
              <a:t>gruppi</a:t>
            </a:r>
            <a:r>
              <a:rPr dirty="0"/>
              <a:t>, le </a:t>
            </a:r>
            <a:r>
              <a:rPr dirty="0" err="1"/>
              <a:t>organizzazioni</a:t>
            </a:r>
            <a:r>
              <a:rPr dirty="0"/>
              <a:t> del </a:t>
            </a:r>
            <a:r>
              <a:rPr dirty="0" err="1"/>
              <a:t>lavoro</a:t>
            </a:r>
            <a:r>
              <a:rPr dirty="0"/>
              <a:t>, la </a:t>
            </a:r>
            <a:r>
              <a:rPr dirty="0" err="1"/>
              <a:t>parità</a:t>
            </a:r>
            <a:r>
              <a:rPr dirty="0"/>
              <a:t> e la non </a:t>
            </a:r>
            <a:r>
              <a:rPr dirty="0" err="1"/>
              <a:t>discriminazione</a:t>
            </a:r>
            <a:r>
              <a:rPr dirty="0"/>
              <a:t> </a:t>
            </a:r>
            <a:r>
              <a:rPr dirty="0" err="1"/>
              <a:t>tra</a:t>
            </a:r>
            <a:r>
              <a:rPr dirty="0"/>
              <a:t> </a:t>
            </a:r>
            <a:r>
              <a:rPr dirty="0" err="1"/>
              <a:t>i</a:t>
            </a:r>
            <a:r>
              <a:rPr dirty="0"/>
              <a:t> </a:t>
            </a:r>
            <a:r>
              <a:rPr dirty="0" err="1"/>
              <a:t>sessi</a:t>
            </a:r>
            <a:r>
              <a:rPr dirty="0"/>
              <a:t>, la </a:t>
            </a:r>
            <a:r>
              <a:rPr dirty="0" err="1"/>
              <a:t>società</a:t>
            </a:r>
            <a:r>
              <a:rPr dirty="0"/>
              <a:t> e la </a:t>
            </a:r>
            <a:r>
              <a:rPr dirty="0" err="1"/>
              <a:t>cultura</a:t>
            </a:r>
            <a:r>
              <a:rPr dirty="0"/>
              <a:t>, </a:t>
            </a:r>
            <a:r>
              <a:rPr dirty="0" err="1"/>
              <a:t>i</a:t>
            </a:r>
            <a:r>
              <a:rPr dirty="0"/>
              <a:t> </a:t>
            </a:r>
            <a:r>
              <a:rPr dirty="0" err="1"/>
              <a:t>diritti</a:t>
            </a:r>
            <a:r>
              <a:rPr dirty="0"/>
              <a:t> </a:t>
            </a:r>
            <a:r>
              <a:rPr dirty="0" err="1"/>
              <a:t>civili</a:t>
            </a:r>
            <a:r>
              <a:rPr dirty="0"/>
              <a:t>, la </a:t>
            </a:r>
            <a:r>
              <a:rPr dirty="0" err="1"/>
              <a:t>conoscenza</a:t>
            </a:r>
            <a:r>
              <a:rPr dirty="0"/>
              <a:t> </a:t>
            </a:r>
            <a:r>
              <a:rPr dirty="0" err="1"/>
              <a:t>delle</a:t>
            </a:r>
            <a:r>
              <a:rPr dirty="0"/>
              <a:t> </a:t>
            </a:r>
            <a:r>
              <a:rPr dirty="0" err="1"/>
              <a:t>vicende</a:t>
            </a:r>
            <a:r>
              <a:rPr dirty="0"/>
              <a:t> </a:t>
            </a:r>
            <a:r>
              <a:rPr dirty="0" err="1"/>
              <a:t>contemporanee</a:t>
            </a:r>
            <a:r>
              <a:rPr dirty="0"/>
              <a:t> </a:t>
            </a:r>
            <a:r>
              <a:rPr dirty="0" err="1"/>
              <a:t>nonché</a:t>
            </a:r>
            <a:r>
              <a:rPr dirty="0"/>
              <a:t> </a:t>
            </a:r>
            <a:r>
              <a:rPr dirty="0" err="1"/>
              <a:t>dei</a:t>
            </a:r>
            <a:r>
              <a:rPr dirty="0"/>
              <a:t> </a:t>
            </a:r>
            <a:r>
              <a:rPr dirty="0" err="1"/>
              <a:t>principali</a:t>
            </a:r>
            <a:r>
              <a:rPr dirty="0"/>
              <a:t> </a:t>
            </a:r>
            <a:r>
              <a:rPr dirty="0" err="1"/>
              <a:t>eventi</a:t>
            </a:r>
            <a:r>
              <a:rPr dirty="0"/>
              <a:t> e </a:t>
            </a:r>
            <a:r>
              <a:rPr dirty="0" err="1"/>
              <a:t>tendenze</a:t>
            </a:r>
            <a:r>
              <a:rPr dirty="0"/>
              <a:t> </a:t>
            </a:r>
            <a:r>
              <a:rPr dirty="0" err="1"/>
              <a:t>nella</a:t>
            </a:r>
            <a:r>
              <a:rPr dirty="0"/>
              <a:t> </a:t>
            </a:r>
            <a:r>
              <a:rPr dirty="0" err="1"/>
              <a:t>storia</a:t>
            </a:r>
            <a:r>
              <a:rPr dirty="0"/>
              <a:t> </a:t>
            </a:r>
            <a:r>
              <a:rPr dirty="0" err="1"/>
              <a:t>nazionale</a:t>
            </a:r>
            <a:r>
              <a:rPr dirty="0"/>
              <a:t>, </a:t>
            </a:r>
            <a:r>
              <a:rPr dirty="0" err="1"/>
              <a:t>europea</a:t>
            </a:r>
            <a:r>
              <a:rPr dirty="0"/>
              <a:t> e </a:t>
            </a:r>
            <a:r>
              <a:rPr dirty="0" err="1"/>
              <a:t>mondiale</a:t>
            </a:r>
            <a:r>
              <a:rPr dirty="0"/>
              <a:t>.</a:t>
            </a:r>
          </a:p>
          <a:p>
            <a:pPr marL="683845" indent="-683845" algn="just">
              <a:lnSpc>
                <a:spcPct val="80000"/>
              </a:lnSpc>
              <a:buSzPct val="100000"/>
              <a:buAutoNum type="arabicPeriod"/>
              <a:defRPr sz="4000" spc="-79">
                <a:solidFill>
                  <a:srgbClr val="002452"/>
                </a:solidFill>
                <a:latin typeface="Neris Light"/>
                <a:ea typeface="Neris Light"/>
                <a:cs typeface="Neris Light"/>
                <a:sym typeface="Neris Light"/>
              </a:defRPr>
            </a:pPr>
            <a:r>
              <a:rPr dirty="0" err="1"/>
              <a:t>all'attitudine</a:t>
            </a:r>
            <a:r>
              <a:rPr dirty="0"/>
              <a:t> </a:t>
            </a:r>
            <a:r>
              <a:rPr dirty="0" err="1"/>
              <a:t>alla</a:t>
            </a:r>
            <a:r>
              <a:rPr dirty="0"/>
              <a:t> </a:t>
            </a:r>
            <a:r>
              <a:rPr dirty="0" err="1"/>
              <a:t>collaborazione</a:t>
            </a:r>
            <a:r>
              <a:rPr dirty="0"/>
              <a:t>, </a:t>
            </a:r>
            <a:r>
              <a:rPr dirty="0" err="1"/>
              <a:t>alla</a:t>
            </a:r>
            <a:r>
              <a:rPr dirty="0"/>
              <a:t> </a:t>
            </a:r>
            <a:r>
              <a:rPr dirty="0" err="1"/>
              <a:t>capacità</a:t>
            </a:r>
            <a:r>
              <a:rPr dirty="0"/>
              <a:t> di </a:t>
            </a:r>
            <a:r>
              <a:rPr dirty="0" err="1"/>
              <a:t>impegnarsi</a:t>
            </a:r>
            <a:r>
              <a:rPr dirty="0"/>
              <a:t> in </a:t>
            </a:r>
            <a:r>
              <a:rPr dirty="0" err="1"/>
              <a:t>modo</a:t>
            </a:r>
            <a:r>
              <a:rPr dirty="0"/>
              <a:t> </a:t>
            </a:r>
            <a:r>
              <a:rPr dirty="0" err="1"/>
              <a:t>efficace</a:t>
            </a:r>
            <a:r>
              <a:rPr dirty="0"/>
              <a:t> con </a:t>
            </a:r>
            <a:r>
              <a:rPr dirty="0" err="1"/>
              <a:t>gli</a:t>
            </a:r>
            <a:r>
              <a:rPr dirty="0"/>
              <a:t> </a:t>
            </a:r>
            <a:r>
              <a:rPr dirty="0" err="1"/>
              <a:t>altri</a:t>
            </a:r>
            <a:r>
              <a:rPr dirty="0"/>
              <a:t> </a:t>
            </a:r>
            <a:r>
              <a:rPr dirty="0" err="1"/>
              <a:t>nella</a:t>
            </a:r>
            <a:r>
              <a:rPr dirty="0"/>
              <a:t> </a:t>
            </a:r>
            <a:r>
              <a:rPr dirty="0" err="1"/>
              <a:t>sfera</a:t>
            </a:r>
            <a:r>
              <a:rPr dirty="0"/>
              <a:t> </a:t>
            </a:r>
            <a:r>
              <a:rPr dirty="0" err="1"/>
              <a:t>pubblica</a:t>
            </a:r>
            <a:r>
              <a:rPr dirty="0"/>
              <a:t>, di </a:t>
            </a:r>
            <a:r>
              <a:rPr dirty="0" err="1"/>
              <a:t>mostrare</a:t>
            </a:r>
            <a:r>
              <a:rPr dirty="0"/>
              <a:t> </a:t>
            </a:r>
            <a:r>
              <a:rPr dirty="0" err="1"/>
              <a:t>solidarietà</a:t>
            </a:r>
            <a:r>
              <a:rPr dirty="0"/>
              <a:t> e </a:t>
            </a:r>
            <a:r>
              <a:rPr dirty="0" err="1"/>
              <a:t>interesse</a:t>
            </a:r>
            <a:r>
              <a:rPr dirty="0"/>
              <a:t> per </a:t>
            </a:r>
            <a:r>
              <a:rPr dirty="0" err="1"/>
              <a:t>risolvere</a:t>
            </a:r>
            <a:r>
              <a:rPr dirty="0"/>
              <a:t> </a:t>
            </a:r>
            <a:r>
              <a:rPr dirty="0" err="1"/>
              <a:t>i</a:t>
            </a:r>
            <a:r>
              <a:rPr dirty="0"/>
              <a:t> </a:t>
            </a:r>
            <a:r>
              <a:rPr dirty="0" err="1"/>
              <a:t>problemi</a:t>
            </a:r>
            <a:r>
              <a:rPr dirty="0"/>
              <a:t> </a:t>
            </a:r>
            <a:r>
              <a:rPr dirty="0" err="1"/>
              <a:t>che</a:t>
            </a:r>
            <a:r>
              <a:rPr dirty="0"/>
              <a:t> </a:t>
            </a:r>
            <a:r>
              <a:rPr dirty="0" err="1"/>
              <a:t>riguardano</a:t>
            </a:r>
            <a:r>
              <a:rPr dirty="0"/>
              <a:t> la </a:t>
            </a:r>
            <a:r>
              <a:rPr dirty="0" err="1"/>
              <a:t>collettività</a:t>
            </a:r>
            <a:r>
              <a:rPr dirty="0"/>
              <a:t> </a:t>
            </a:r>
            <a:r>
              <a:rPr dirty="0" err="1"/>
              <a:t>sociale</a:t>
            </a:r>
            <a:r>
              <a:rPr dirty="0"/>
              <a:t>, di </a:t>
            </a:r>
            <a:r>
              <a:rPr dirty="0" err="1"/>
              <a:t>sostenere</a:t>
            </a:r>
            <a:r>
              <a:rPr dirty="0"/>
              <a:t> la </a:t>
            </a:r>
            <a:r>
              <a:rPr dirty="0" err="1"/>
              <a:t>diversità</a:t>
            </a:r>
            <a:r>
              <a:rPr dirty="0"/>
              <a:t> </a:t>
            </a:r>
            <a:r>
              <a:rPr dirty="0" err="1"/>
              <a:t>sociale</a:t>
            </a:r>
            <a:r>
              <a:rPr sz="4600" spc="-91" dirty="0"/>
              <a:t>.</a:t>
            </a:r>
          </a:p>
        </p:txBody>
      </p:sp>
      <p:sp>
        <p:nvSpPr>
          <p:cNvPr id="343" name="Le competenze sociali e civiche includono competenze personali, interpersonali e interculturali e riguardano tutte le forme di comportamento che consentono alle persone di partecipare in modo efficace e costruttivo alla vita sociale e lavorativa, in part"/>
          <p:cNvSpPr txBox="1"/>
          <p:nvPr/>
        </p:nvSpPr>
        <p:spPr>
          <a:xfrm>
            <a:off x="466316" y="3112935"/>
            <a:ext cx="22146082" cy="2768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b="1">
                <a:solidFill>
                  <a:srgbClr val="000000"/>
                </a:solidFill>
                <a:latin typeface="+mn-lt"/>
                <a:ea typeface="+mn-ea"/>
                <a:cs typeface="+mn-cs"/>
                <a:sym typeface="Helvetica"/>
              </a:defRPr>
            </a:pPr>
            <a:r>
              <a:rPr dirty="0"/>
              <a:t>Le </a:t>
            </a:r>
            <a:r>
              <a:rPr dirty="0" err="1"/>
              <a:t>competenze</a:t>
            </a:r>
            <a:r>
              <a:rPr dirty="0"/>
              <a:t> </a:t>
            </a:r>
            <a:r>
              <a:rPr dirty="0" err="1"/>
              <a:t>sociali</a:t>
            </a:r>
            <a:r>
              <a:rPr dirty="0"/>
              <a:t> e </a:t>
            </a:r>
            <a:r>
              <a:rPr dirty="0" err="1"/>
              <a:t>civiche</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includono</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competenze</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personali</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interpersonali</a:t>
            </a:r>
            <a:r>
              <a:rPr b="0" dirty="0">
                <a:latin typeface="Helvetica Light"/>
                <a:ea typeface="Helvetica Light"/>
                <a:cs typeface="Helvetica Light"/>
                <a:sym typeface="Helvetica Light"/>
              </a:rPr>
              <a:t> e </a:t>
            </a:r>
            <a:r>
              <a:rPr b="0" dirty="0" err="1">
                <a:latin typeface="Helvetica Light"/>
                <a:ea typeface="Helvetica Light"/>
                <a:cs typeface="Helvetica Light"/>
                <a:sym typeface="Helvetica Light"/>
              </a:rPr>
              <a:t>interculturali</a:t>
            </a:r>
            <a:r>
              <a:rPr b="0" dirty="0">
                <a:latin typeface="Helvetica Light"/>
                <a:ea typeface="Helvetica Light"/>
                <a:cs typeface="Helvetica Light"/>
                <a:sym typeface="Helvetica Light"/>
              </a:rPr>
              <a:t> e </a:t>
            </a:r>
            <a:r>
              <a:rPr b="0" dirty="0" err="1">
                <a:latin typeface="Helvetica Light"/>
                <a:ea typeface="Helvetica Light"/>
                <a:cs typeface="Helvetica Light"/>
                <a:sym typeface="Helvetica Light"/>
              </a:rPr>
              <a:t>riguardano</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tutte</a:t>
            </a:r>
            <a:r>
              <a:rPr b="0" dirty="0">
                <a:latin typeface="Helvetica Light"/>
                <a:ea typeface="Helvetica Light"/>
                <a:cs typeface="Helvetica Light"/>
                <a:sym typeface="Helvetica Light"/>
              </a:rPr>
              <a:t> le </a:t>
            </a:r>
            <a:r>
              <a:rPr b="0" dirty="0" err="1">
                <a:latin typeface="Helvetica Light"/>
                <a:ea typeface="Helvetica Light"/>
                <a:cs typeface="Helvetica Light"/>
                <a:sym typeface="Helvetica Light"/>
              </a:rPr>
              <a:t>forme</a:t>
            </a:r>
            <a:r>
              <a:rPr b="0" dirty="0">
                <a:latin typeface="Helvetica Light"/>
                <a:ea typeface="Helvetica Light"/>
                <a:cs typeface="Helvetica Light"/>
                <a:sym typeface="Helvetica Light"/>
              </a:rPr>
              <a:t> di </a:t>
            </a:r>
            <a:r>
              <a:rPr b="0" dirty="0" err="1">
                <a:latin typeface="Helvetica Light"/>
                <a:ea typeface="Helvetica Light"/>
                <a:cs typeface="Helvetica Light"/>
                <a:sym typeface="Helvetica Light"/>
              </a:rPr>
              <a:t>comportamento</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che</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consentono</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alle</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persone</a:t>
            </a:r>
            <a:r>
              <a:rPr b="0" dirty="0">
                <a:latin typeface="Helvetica Light"/>
                <a:ea typeface="Helvetica Light"/>
                <a:cs typeface="Helvetica Light"/>
                <a:sym typeface="Helvetica Light"/>
              </a:rPr>
              <a:t> di </a:t>
            </a:r>
            <a:r>
              <a:rPr b="0" dirty="0" err="1">
                <a:latin typeface="Helvetica Light"/>
                <a:ea typeface="Helvetica Light"/>
                <a:cs typeface="Helvetica Light"/>
                <a:sym typeface="Helvetica Light"/>
              </a:rPr>
              <a:t>partecipare</a:t>
            </a:r>
            <a:r>
              <a:rPr b="0" dirty="0">
                <a:latin typeface="Helvetica Light"/>
                <a:ea typeface="Helvetica Light"/>
                <a:cs typeface="Helvetica Light"/>
                <a:sym typeface="Helvetica Light"/>
              </a:rPr>
              <a:t> in </a:t>
            </a:r>
            <a:r>
              <a:rPr b="0" dirty="0" err="1">
                <a:latin typeface="Helvetica Light"/>
                <a:ea typeface="Helvetica Light"/>
                <a:cs typeface="Helvetica Light"/>
                <a:sym typeface="Helvetica Light"/>
              </a:rPr>
              <a:t>modo</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efficace</a:t>
            </a:r>
            <a:r>
              <a:rPr b="0" dirty="0">
                <a:latin typeface="Helvetica Light"/>
                <a:ea typeface="Helvetica Light"/>
                <a:cs typeface="Helvetica Light"/>
                <a:sym typeface="Helvetica Light"/>
              </a:rPr>
              <a:t> e </a:t>
            </a:r>
            <a:r>
              <a:rPr b="0" dirty="0" err="1">
                <a:latin typeface="Helvetica Light"/>
                <a:ea typeface="Helvetica Light"/>
                <a:cs typeface="Helvetica Light"/>
                <a:sym typeface="Helvetica Light"/>
              </a:rPr>
              <a:t>costruttivo</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alla</a:t>
            </a:r>
            <a:r>
              <a:rPr b="0" dirty="0">
                <a:latin typeface="Helvetica Light"/>
                <a:ea typeface="Helvetica Light"/>
                <a:cs typeface="Helvetica Light"/>
                <a:sym typeface="Helvetica Light"/>
              </a:rPr>
              <a:t> vita </a:t>
            </a:r>
            <a:r>
              <a:rPr b="0" dirty="0" err="1">
                <a:latin typeface="Helvetica Light"/>
                <a:ea typeface="Helvetica Light"/>
                <a:cs typeface="Helvetica Light"/>
                <a:sym typeface="Helvetica Light"/>
              </a:rPr>
              <a:t>sociale</a:t>
            </a:r>
            <a:r>
              <a:rPr b="0" dirty="0">
                <a:latin typeface="Helvetica Light"/>
                <a:ea typeface="Helvetica Light"/>
                <a:cs typeface="Helvetica Light"/>
                <a:sym typeface="Helvetica Light"/>
              </a:rPr>
              <a:t> e </a:t>
            </a:r>
            <a:r>
              <a:rPr b="0" dirty="0" err="1">
                <a:latin typeface="Helvetica Light"/>
                <a:ea typeface="Helvetica Light"/>
                <a:cs typeface="Helvetica Light"/>
                <a:sym typeface="Helvetica Light"/>
              </a:rPr>
              <a:t>lavorativa</a:t>
            </a:r>
            <a:r>
              <a:rPr b="0" dirty="0">
                <a:latin typeface="Helvetica Light"/>
                <a:ea typeface="Helvetica Light"/>
                <a:cs typeface="Helvetica Light"/>
                <a:sym typeface="Helvetica Light"/>
              </a:rPr>
              <a:t>, in </a:t>
            </a:r>
            <a:r>
              <a:rPr b="0" dirty="0" err="1">
                <a:latin typeface="Helvetica Light"/>
                <a:ea typeface="Helvetica Light"/>
                <a:cs typeface="Helvetica Light"/>
                <a:sym typeface="Helvetica Light"/>
              </a:rPr>
              <a:t>particolare</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alla</a:t>
            </a:r>
            <a:r>
              <a:rPr b="0" dirty="0">
                <a:latin typeface="Helvetica Light"/>
                <a:ea typeface="Helvetica Light"/>
                <a:cs typeface="Helvetica Light"/>
                <a:sym typeface="Helvetica Light"/>
              </a:rPr>
              <a:t> vita in </a:t>
            </a:r>
            <a:r>
              <a:rPr b="0" dirty="0" err="1">
                <a:latin typeface="Helvetica Light"/>
                <a:ea typeface="Helvetica Light"/>
                <a:cs typeface="Helvetica Light"/>
                <a:sym typeface="Helvetica Light"/>
              </a:rPr>
              <a:t>società</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sempre</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più</a:t>
            </a:r>
            <a:r>
              <a:rPr b="0" dirty="0">
                <a:latin typeface="Helvetica Light"/>
                <a:ea typeface="Helvetica Light"/>
                <a:cs typeface="Helvetica Light"/>
                <a:sym typeface="Helvetica Light"/>
              </a:rPr>
              <a:t> </a:t>
            </a:r>
            <a:r>
              <a:rPr b="0" dirty="0" err="1">
                <a:latin typeface="Helvetica Light"/>
                <a:ea typeface="Helvetica Light"/>
                <a:cs typeface="Helvetica Light"/>
                <a:sym typeface="Helvetica Light"/>
              </a:rPr>
              <a:t>diversificate</a:t>
            </a:r>
            <a:r>
              <a:rPr b="0" dirty="0">
                <a:latin typeface="Helvetica Light"/>
                <a:ea typeface="Helvetica Light"/>
                <a:cs typeface="Helvetica Light"/>
                <a:sym typeface="Helvetica Light"/>
              </a:rPr>
              <a:t>.</a:t>
            </a:r>
          </a:p>
          <a:p>
            <a:pPr>
              <a:defRPr sz="3500">
                <a:solidFill>
                  <a:srgbClr val="000000"/>
                </a:solidFill>
              </a:defRPr>
            </a:pPr>
            <a:r>
              <a:rPr dirty="0"/>
              <a:t>In </a:t>
            </a:r>
            <a:r>
              <a:rPr dirty="0" err="1"/>
              <a:t>particolare</a:t>
            </a:r>
            <a:r>
              <a:rPr dirty="0"/>
              <a:t>:</a:t>
            </a:r>
          </a:p>
          <a:p>
            <a:pPr>
              <a:defRPr sz="3500">
                <a:solidFill>
                  <a:srgbClr val="000000"/>
                </a:solidFill>
              </a:defRPr>
            </a:pPr>
            <a:r>
              <a:rPr dirty="0"/>
              <a:t>Le </a:t>
            </a:r>
            <a:r>
              <a:rPr dirty="0" err="1"/>
              <a:t>competenze</a:t>
            </a:r>
            <a:r>
              <a:rPr dirty="0"/>
              <a:t> </a:t>
            </a:r>
            <a:r>
              <a:rPr dirty="0" err="1"/>
              <a:t>sociali</a:t>
            </a:r>
            <a:r>
              <a:rPr dirty="0"/>
              <a:t> e </a:t>
            </a:r>
            <a:r>
              <a:rPr dirty="0" err="1"/>
              <a:t>civiche</a:t>
            </a:r>
            <a:r>
              <a:rPr dirty="0"/>
              <a:t> </a:t>
            </a:r>
            <a:r>
              <a:rPr dirty="0" err="1"/>
              <a:t>sono</a:t>
            </a:r>
            <a:r>
              <a:rPr dirty="0"/>
              <a:t> </a:t>
            </a:r>
            <a:r>
              <a:rPr dirty="0" err="1"/>
              <a:t>collegate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11</a:t>
            </a:fld>
            <a:endParaRPr/>
          </a:p>
        </p:txBody>
      </p:sp>
      <p:grpSp>
        <p:nvGrpSpPr>
          <p:cNvPr id="368" name="Gruppo"/>
          <p:cNvGrpSpPr/>
          <p:nvPr/>
        </p:nvGrpSpPr>
        <p:grpSpPr>
          <a:xfrm>
            <a:off x="9078134" y="14563655"/>
            <a:ext cx="5339810" cy="2177535"/>
            <a:chOff x="0" y="0"/>
            <a:chExt cx="5339809" cy="2177534"/>
          </a:xfrm>
        </p:grpSpPr>
        <p:grpSp>
          <p:nvGrpSpPr>
            <p:cNvPr id="350" name="Gruppo"/>
            <p:cNvGrpSpPr/>
            <p:nvPr/>
          </p:nvGrpSpPr>
          <p:grpSpPr>
            <a:xfrm>
              <a:off x="-1" y="-1"/>
              <a:ext cx="1473099" cy="2174395"/>
              <a:chOff x="0" y="0"/>
              <a:chExt cx="1473097" cy="2174393"/>
            </a:xfrm>
          </p:grpSpPr>
          <p:sp>
            <p:nvSpPr>
              <p:cNvPr id="34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4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4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4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61" name="Gruppo"/>
            <p:cNvGrpSpPr/>
            <p:nvPr/>
          </p:nvGrpSpPr>
          <p:grpSpPr>
            <a:xfrm>
              <a:off x="1660646" y="498786"/>
              <a:ext cx="756080" cy="1675609"/>
              <a:chOff x="-1" y="0"/>
              <a:chExt cx="756079" cy="1675607"/>
            </a:xfrm>
          </p:grpSpPr>
          <p:sp>
            <p:nvSpPr>
              <p:cNvPr id="35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5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5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5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5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5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5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58"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5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6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67" name="Gruppo"/>
            <p:cNvGrpSpPr/>
            <p:nvPr/>
          </p:nvGrpSpPr>
          <p:grpSpPr>
            <a:xfrm>
              <a:off x="2624270" y="605179"/>
              <a:ext cx="2715540" cy="1572356"/>
              <a:chOff x="0" y="0"/>
              <a:chExt cx="2715538" cy="1572354"/>
            </a:xfrm>
          </p:grpSpPr>
          <p:sp>
            <p:nvSpPr>
              <p:cNvPr id="36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6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6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6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6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369" name="competenza alfabetica funzionale;…"/>
          <p:cNvSpPr txBox="1"/>
          <p:nvPr/>
        </p:nvSpPr>
        <p:spPr>
          <a:xfrm>
            <a:off x="466316" y="6418897"/>
            <a:ext cx="21948618" cy="4633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alfabetica</a:t>
            </a:r>
            <a:r>
              <a:rPr dirty="0"/>
              <a:t> </a:t>
            </a:r>
            <a:r>
              <a:rPr dirty="0" err="1"/>
              <a:t>funzionale</a:t>
            </a:r>
            <a:r>
              <a:rPr dirty="0"/>
              <a:t>;</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multilinguistica</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matematica</a:t>
            </a:r>
            <a:r>
              <a:rPr dirty="0"/>
              <a:t> e </a:t>
            </a:r>
            <a:r>
              <a:rPr dirty="0" err="1"/>
              <a:t>competenza</a:t>
            </a:r>
            <a:r>
              <a:rPr dirty="0"/>
              <a:t> in </a:t>
            </a:r>
            <a:r>
              <a:rPr dirty="0" err="1"/>
              <a:t>scienze</a:t>
            </a:r>
            <a:r>
              <a:rPr dirty="0"/>
              <a:t>, </a:t>
            </a:r>
            <a:r>
              <a:rPr dirty="0" err="1"/>
              <a:t>tecnologie</a:t>
            </a:r>
            <a:r>
              <a:rPr dirty="0"/>
              <a:t> e </a:t>
            </a:r>
            <a:r>
              <a:rPr dirty="0" err="1"/>
              <a:t>ingegneria</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digitale</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b="1" dirty="0" err="1">
                <a:latin typeface="Neris Light"/>
                <a:ea typeface="Neris Light"/>
                <a:cs typeface="Neris Light"/>
                <a:sym typeface="Neris SemiBold"/>
              </a:rPr>
              <a:t>competenza</a:t>
            </a:r>
            <a:r>
              <a:rPr b="1" dirty="0">
                <a:latin typeface="Neris Light"/>
                <a:ea typeface="Neris Light"/>
                <a:cs typeface="Neris Light"/>
                <a:sym typeface="Neris SemiBold"/>
              </a:rPr>
              <a:t> </a:t>
            </a:r>
            <a:r>
              <a:rPr b="1" dirty="0" err="1">
                <a:latin typeface="Neris Light"/>
                <a:ea typeface="Neris Light"/>
                <a:cs typeface="Neris Light"/>
                <a:sym typeface="Neris SemiBold"/>
              </a:rPr>
              <a:t>personale</a:t>
            </a:r>
            <a:r>
              <a:rPr b="1" dirty="0">
                <a:latin typeface="Neris Light"/>
                <a:ea typeface="Neris Light"/>
                <a:cs typeface="Neris Light"/>
                <a:sym typeface="Neris SemiBold"/>
              </a:rPr>
              <a:t>, </a:t>
            </a:r>
            <a:r>
              <a:rPr b="1" dirty="0" err="1">
                <a:latin typeface="Neris Light"/>
                <a:ea typeface="Neris Light"/>
                <a:cs typeface="Neris Light"/>
                <a:sym typeface="Neris SemiBold"/>
              </a:rPr>
              <a:t>sociale</a:t>
            </a:r>
            <a:r>
              <a:rPr b="1" dirty="0">
                <a:latin typeface="Neris Light"/>
                <a:ea typeface="Neris Light"/>
                <a:cs typeface="Neris Light"/>
                <a:sym typeface="Neris SemiBold"/>
              </a:rPr>
              <a:t> e </a:t>
            </a:r>
            <a:r>
              <a:rPr b="1" dirty="0" err="1">
                <a:latin typeface="Neris Light"/>
                <a:ea typeface="Neris Light"/>
                <a:cs typeface="Neris Light"/>
                <a:sym typeface="Neris SemiBold"/>
              </a:rPr>
              <a:t>capacità</a:t>
            </a:r>
            <a:r>
              <a:rPr b="1" dirty="0">
                <a:latin typeface="Neris Light"/>
                <a:ea typeface="Neris Light"/>
                <a:cs typeface="Neris Light"/>
                <a:sym typeface="Neris SemiBold"/>
              </a:rPr>
              <a:t> di </a:t>
            </a:r>
            <a:r>
              <a:rPr b="1" dirty="0" err="1">
                <a:latin typeface="Neris Light"/>
                <a:ea typeface="Neris Light"/>
                <a:cs typeface="Neris Light"/>
                <a:sym typeface="Neris SemiBold"/>
              </a:rPr>
              <a:t>imparare</a:t>
            </a:r>
            <a:r>
              <a:rPr b="1" dirty="0">
                <a:latin typeface="Neris Light"/>
                <a:ea typeface="Neris Light"/>
                <a:cs typeface="Neris Light"/>
                <a:sym typeface="Neris SemiBold"/>
              </a:rPr>
              <a:t> a </a:t>
            </a:r>
            <a:r>
              <a:rPr b="1" dirty="0" err="1">
                <a:latin typeface="Neris Light"/>
                <a:ea typeface="Neris Light"/>
                <a:cs typeface="Neris Light"/>
                <a:sym typeface="Neris SemiBold"/>
              </a:rPr>
              <a:t>imparare</a:t>
            </a:r>
            <a:r>
              <a:rPr b="1"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b="1" dirty="0" err="1">
                <a:latin typeface="Neris Light"/>
                <a:ea typeface="Neris Light"/>
                <a:cs typeface="Neris Light"/>
                <a:sym typeface="Neris SemiBold"/>
              </a:rPr>
              <a:t>competenza</a:t>
            </a:r>
            <a:r>
              <a:rPr b="1" dirty="0">
                <a:latin typeface="Neris Light"/>
                <a:ea typeface="Neris Light"/>
                <a:cs typeface="Neris Light"/>
                <a:sym typeface="Neris SemiBold"/>
              </a:rPr>
              <a:t> in </a:t>
            </a:r>
            <a:r>
              <a:rPr b="1" dirty="0" err="1">
                <a:latin typeface="Neris Light"/>
                <a:ea typeface="Neris Light"/>
                <a:cs typeface="Neris Light"/>
                <a:sym typeface="Neris SemiBold"/>
              </a:rPr>
              <a:t>materia</a:t>
            </a:r>
            <a:r>
              <a:rPr b="1" dirty="0">
                <a:latin typeface="Neris Light"/>
                <a:ea typeface="Neris Light"/>
                <a:cs typeface="Neris Light"/>
                <a:sym typeface="Neris SemiBold"/>
              </a:rPr>
              <a:t> di </a:t>
            </a:r>
            <a:r>
              <a:rPr b="1" dirty="0" err="1">
                <a:latin typeface="Neris Light"/>
                <a:ea typeface="Neris Light"/>
                <a:cs typeface="Neris Light"/>
                <a:sym typeface="Neris SemiBold"/>
              </a:rPr>
              <a:t>cittadinanza</a:t>
            </a:r>
            <a:r>
              <a:rPr b="1" dirty="0">
                <a:latin typeface="Neris Light"/>
                <a:ea typeface="Neris Light"/>
                <a:cs typeface="Neris Light"/>
                <a:sym typeface="Neris SemiBold"/>
              </a:rPr>
              <a:t>;</a:t>
            </a:r>
            <a:r>
              <a:rPr b="1"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imprenditoriale</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in </a:t>
            </a:r>
            <a:r>
              <a:rPr dirty="0" err="1"/>
              <a:t>materia</a:t>
            </a:r>
            <a:r>
              <a:rPr dirty="0"/>
              <a:t> di </a:t>
            </a:r>
            <a:r>
              <a:rPr dirty="0" err="1"/>
              <a:t>consapevolezza</a:t>
            </a:r>
            <a:r>
              <a:rPr dirty="0"/>
              <a:t> </a:t>
            </a:r>
            <a:r>
              <a:rPr dirty="0" err="1"/>
              <a:t>ed</a:t>
            </a:r>
            <a:r>
              <a:rPr dirty="0"/>
              <a:t> </a:t>
            </a:r>
            <a:r>
              <a:rPr dirty="0" err="1"/>
              <a:t>espressione</a:t>
            </a:r>
            <a:r>
              <a:rPr dirty="0"/>
              <a:t> </a:t>
            </a:r>
            <a:r>
              <a:rPr dirty="0" err="1"/>
              <a:t>culturali</a:t>
            </a:r>
            <a:r>
              <a:rPr dirty="0"/>
              <a:t>.</a:t>
            </a:r>
          </a:p>
        </p:txBody>
      </p:sp>
      <p:sp>
        <p:nvSpPr>
          <p:cNvPr id="370" name="Ogni persona ha diritto a un’istruzione, a una formazione e a un apprendimento permanente di qualità e inclusivi, al fine di mantenere e acquisire competenze che consentono di partecipare pienamente alla società e di gestire con successo le transizioni n"/>
          <p:cNvSpPr txBox="1"/>
          <p:nvPr/>
        </p:nvSpPr>
        <p:spPr>
          <a:xfrm>
            <a:off x="466316" y="2433223"/>
            <a:ext cx="21492142" cy="330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b="1">
                <a:solidFill>
                  <a:srgbClr val="000000"/>
                </a:solidFill>
                <a:latin typeface="+mn-lt"/>
                <a:ea typeface="+mn-ea"/>
                <a:cs typeface="+mn-cs"/>
                <a:sym typeface="Helvetica"/>
              </a:defRPr>
            </a:pPr>
            <a:r>
              <a:rPr dirty="0"/>
              <a:t>2. </a:t>
            </a:r>
            <a:r>
              <a:rPr dirty="0" err="1"/>
              <a:t>Raccomandazione</a:t>
            </a:r>
            <a:r>
              <a:rPr dirty="0"/>
              <a:t> del </a:t>
            </a:r>
            <a:r>
              <a:rPr dirty="0" err="1"/>
              <a:t>Consiglio</a:t>
            </a:r>
            <a:r>
              <a:rPr dirty="0"/>
              <a:t> </a:t>
            </a:r>
            <a:r>
              <a:rPr dirty="0" err="1"/>
              <a:t>europeo</a:t>
            </a:r>
            <a:r>
              <a:rPr dirty="0"/>
              <a:t> del 22 </a:t>
            </a:r>
            <a:r>
              <a:rPr dirty="0" err="1"/>
              <a:t>maggio</a:t>
            </a:r>
            <a:r>
              <a:rPr dirty="0"/>
              <a:t> 2018 </a:t>
            </a:r>
          </a:p>
          <a:p>
            <a:pPr>
              <a:defRPr sz="3500">
                <a:solidFill>
                  <a:srgbClr val="000000"/>
                </a:solidFill>
              </a:defRPr>
            </a:pPr>
            <a:r>
              <a:rPr dirty="0" err="1"/>
              <a:t>Ogni</a:t>
            </a:r>
            <a:r>
              <a:rPr dirty="0"/>
              <a:t> persona ha </a:t>
            </a:r>
            <a:r>
              <a:rPr dirty="0" err="1"/>
              <a:t>diritto</a:t>
            </a:r>
            <a:r>
              <a:rPr dirty="0"/>
              <a:t> a </a:t>
            </a:r>
            <a:r>
              <a:rPr dirty="0" err="1"/>
              <a:t>un’istruzione</a:t>
            </a:r>
            <a:r>
              <a:rPr dirty="0"/>
              <a:t>, a </a:t>
            </a:r>
            <a:r>
              <a:rPr dirty="0" err="1"/>
              <a:t>una</a:t>
            </a:r>
            <a:r>
              <a:rPr dirty="0"/>
              <a:t> </a:t>
            </a:r>
            <a:r>
              <a:rPr dirty="0" err="1"/>
              <a:t>formazione</a:t>
            </a:r>
            <a:r>
              <a:rPr dirty="0"/>
              <a:t> e a un </a:t>
            </a:r>
            <a:r>
              <a:rPr dirty="0" err="1"/>
              <a:t>apprendimento</a:t>
            </a:r>
            <a:r>
              <a:rPr dirty="0"/>
              <a:t> </a:t>
            </a:r>
            <a:r>
              <a:rPr dirty="0" err="1"/>
              <a:t>permanente</a:t>
            </a:r>
            <a:r>
              <a:rPr dirty="0"/>
              <a:t> di </a:t>
            </a:r>
            <a:r>
              <a:rPr dirty="0" err="1"/>
              <a:t>qualità</a:t>
            </a:r>
            <a:r>
              <a:rPr dirty="0"/>
              <a:t> e </a:t>
            </a:r>
            <a:r>
              <a:rPr dirty="0" err="1"/>
              <a:t>inclusivi</a:t>
            </a:r>
            <a:r>
              <a:rPr dirty="0"/>
              <a:t>, al fine di </a:t>
            </a:r>
            <a:r>
              <a:rPr dirty="0" err="1"/>
              <a:t>mantenere</a:t>
            </a:r>
            <a:r>
              <a:rPr dirty="0"/>
              <a:t> e </a:t>
            </a:r>
            <a:r>
              <a:rPr dirty="0" err="1"/>
              <a:t>acquisire</a:t>
            </a:r>
            <a:r>
              <a:rPr dirty="0"/>
              <a:t> </a:t>
            </a:r>
            <a:r>
              <a:rPr dirty="0" err="1"/>
              <a:t>competenze</a:t>
            </a:r>
            <a:r>
              <a:rPr dirty="0"/>
              <a:t> </a:t>
            </a:r>
            <a:r>
              <a:rPr dirty="0" err="1"/>
              <a:t>che</a:t>
            </a:r>
            <a:r>
              <a:rPr dirty="0"/>
              <a:t> </a:t>
            </a:r>
            <a:r>
              <a:rPr dirty="0" err="1"/>
              <a:t>consentono</a:t>
            </a:r>
            <a:r>
              <a:rPr dirty="0"/>
              <a:t> di </a:t>
            </a:r>
            <a:r>
              <a:rPr dirty="0" err="1"/>
              <a:t>partecipare</a:t>
            </a:r>
            <a:r>
              <a:rPr dirty="0"/>
              <a:t> </a:t>
            </a:r>
            <a:r>
              <a:rPr dirty="0" err="1"/>
              <a:t>pienamente</a:t>
            </a:r>
            <a:r>
              <a:rPr dirty="0"/>
              <a:t> </a:t>
            </a:r>
            <a:r>
              <a:rPr dirty="0" err="1"/>
              <a:t>alla</a:t>
            </a:r>
            <a:r>
              <a:rPr dirty="0"/>
              <a:t> </a:t>
            </a:r>
            <a:r>
              <a:rPr dirty="0" err="1"/>
              <a:t>società</a:t>
            </a:r>
            <a:r>
              <a:rPr dirty="0"/>
              <a:t> e di </a:t>
            </a:r>
            <a:r>
              <a:rPr dirty="0" err="1"/>
              <a:t>gestire</a:t>
            </a:r>
            <a:r>
              <a:rPr dirty="0"/>
              <a:t> con </a:t>
            </a:r>
            <a:r>
              <a:rPr dirty="0" err="1"/>
              <a:t>successo</a:t>
            </a:r>
            <a:r>
              <a:rPr dirty="0"/>
              <a:t> le </a:t>
            </a:r>
            <a:r>
              <a:rPr dirty="0" err="1"/>
              <a:t>transizioni</a:t>
            </a:r>
            <a:r>
              <a:rPr dirty="0"/>
              <a:t> </a:t>
            </a:r>
            <a:r>
              <a:rPr dirty="0" err="1"/>
              <a:t>nel</a:t>
            </a:r>
            <a:r>
              <a:rPr dirty="0"/>
              <a:t> </a:t>
            </a:r>
            <a:r>
              <a:rPr dirty="0" err="1"/>
              <a:t>mercato</a:t>
            </a:r>
            <a:r>
              <a:rPr dirty="0"/>
              <a:t> del </a:t>
            </a:r>
            <a:r>
              <a:rPr dirty="0" err="1"/>
              <a:t>lavoro</a:t>
            </a:r>
            <a:r>
              <a:rPr dirty="0"/>
              <a:t>. </a:t>
            </a:r>
          </a:p>
          <a:p>
            <a:pPr>
              <a:defRPr sz="3500">
                <a:solidFill>
                  <a:srgbClr val="000000"/>
                </a:solidFill>
              </a:defRPr>
            </a:pPr>
            <a:endParaRPr dirty="0"/>
          </a:p>
          <a:p>
            <a:pPr>
              <a:defRPr sz="3500" b="1">
                <a:solidFill>
                  <a:srgbClr val="000000"/>
                </a:solidFill>
                <a:latin typeface="+mn-lt"/>
                <a:ea typeface="+mn-ea"/>
                <a:cs typeface="+mn-cs"/>
                <a:sym typeface="Helvetica"/>
              </a:defRPr>
            </a:pPr>
            <a:r>
              <a:rPr lang="it-IT" dirty="0" smtClean="0"/>
              <a:t>      </a:t>
            </a:r>
            <a:r>
              <a:rPr dirty="0" smtClean="0"/>
              <a:t>Otto </a:t>
            </a:r>
            <a:r>
              <a:rPr dirty="0"/>
              <a:t>tipi di </a:t>
            </a:r>
            <a:r>
              <a:rPr dirty="0" err="1"/>
              <a:t>competenze</a:t>
            </a:r>
            <a:r>
              <a:rPr dirty="0"/>
              <a:t> </a:t>
            </a:r>
            <a:r>
              <a:rPr dirty="0" err="1"/>
              <a:t>chiave</a:t>
            </a:r>
            <a:r>
              <a:rPr dirty="0"/>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12</a:t>
            </a:fld>
            <a:endParaRPr/>
          </a:p>
        </p:txBody>
      </p:sp>
      <p:grpSp>
        <p:nvGrpSpPr>
          <p:cNvPr id="395" name="Gruppo"/>
          <p:cNvGrpSpPr/>
          <p:nvPr/>
        </p:nvGrpSpPr>
        <p:grpSpPr>
          <a:xfrm>
            <a:off x="9078134" y="14563655"/>
            <a:ext cx="5339810" cy="2177535"/>
            <a:chOff x="0" y="0"/>
            <a:chExt cx="5339809" cy="2177534"/>
          </a:xfrm>
        </p:grpSpPr>
        <p:grpSp>
          <p:nvGrpSpPr>
            <p:cNvPr id="377" name="Gruppo"/>
            <p:cNvGrpSpPr/>
            <p:nvPr/>
          </p:nvGrpSpPr>
          <p:grpSpPr>
            <a:xfrm>
              <a:off x="-1" y="-1"/>
              <a:ext cx="1473099" cy="2174395"/>
              <a:chOff x="0" y="0"/>
              <a:chExt cx="1473097" cy="2174393"/>
            </a:xfrm>
          </p:grpSpPr>
          <p:sp>
            <p:nvSpPr>
              <p:cNvPr id="37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7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7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7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88" name="Gruppo"/>
            <p:cNvGrpSpPr/>
            <p:nvPr/>
          </p:nvGrpSpPr>
          <p:grpSpPr>
            <a:xfrm>
              <a:off x="1660646" y="498786"/>
              <a:ext cx="756080" cy="1675609"/>
              <a:chOff x="-1" y="0"/>
              <a:chExt cx="756079" cy="1675607"/>
            </a:xfrm>
          </p:grpSpPr>
          <p:sp>
            <p:nvSpPr>
              <p:cNvPr id="37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7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8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8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8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8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8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85"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8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8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94" name="Gruppo"/>
            <p:cNvGrpSpPr/>
            <p:nvPr/>
          </p:nvGrpSpPr>
          <p:grpSpPr>
            <a:xfrm>
              <a:off x="2624270" y="605179"/>
              <a:ext cx="2715539" cy="1572356"/>
              <a:chOff x="0" y="0"/>
              <a:chExt cx="2715538" cy="1572354"/>
            </a:xfrm>
          </p:grpSpPr>
          <p:sp>
            <p:nvSpPr>
              <p:cNvPr id="38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9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9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9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9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396" name="competenze-chiave-2018.png" descr="competenze-chiave-2018.png"/>
          <p:cNvPicPr>
            <a:picLocks noChangeAspect="1"/>
          </p:cNvPicPr>
          <p:nvPr/>
        </p:nvPicPr>
        <p:blipFill>
          <a:blip r:embed="rId2"/>
          <a:stretch>
            <a:fillRect/>
          </a:stretch>
        </p:blipFill>
        <p:spPr>
          <a:xfrm>
            <a:off x="302160" y="2106573"/>
            <a:ext cx="21001741" cy="95028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13</a:t>
            </a:fld>
            <a:endParaRPr/>
          </a:p>
        </p:txBody>
      </p:sp>
      <p:grpSp>
        <p:nvGrpSpPr>
          <p:cNvPr id="421" name="Gruppo"/>
          <p:cNvGrpSpPr/>
          <p:nvPr/>
        </p:nvGrpSpPr>
        <p:grpSpPr>
          <a:xfrm>
            <a:off x="9078134" y="14563655"/>
            <a:ext cx="5339810" cy="2177535"/>
            <a:chOff x="0" y="0"/>
            <a:chExt cx="5339809" cy="2177534"/>
          </a:xfrm>
        </p:grpSpPr>
        <p:grpSp>
          <p:nvGrpSpPr>
            <p:cNvPr id="403" name="Gruppo"/>
            <p:cNvGrpSpPr/>
            <p:nvPr/>
          </p:nvGrpSpPr>
          <p:grpSpPr>
            <a:xfrm>
              <a:off x="-1" y="-1"/>
              <a:ext cx="1473099" cy="2174395"/>
              <a:chOff x="0" y="0"/>
              <a:chExt cx="1473097" cy="2174393"/>
            </a:xfrm>
          </p:grpSpPr>
          <p:sp>
            <p:nvSpPr>
              <p:cNvPr id="39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14" name="Gruppo"/>
            <p:cNvGrpSpPr/>
            <p:nvPr/>
          </p:nvGrpSpPr>
          <p:grpSpPr>
            <a:xfrm>
              <a:off x="1660646" y="498786"/>
              <a:ext cx="756080" cy="1675609"/>
              <a:chOff x="-1" y="0"/>
              <a:chExt cx="756079" cy="1675607"/>
            </a:xfrm>
          </p:grpSpPr>
          <p:sp>
            <p:nvSpPr>
              <p:cNvPr id="40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0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0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1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11"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1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1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20" name="Gruppo"/>
            <p:cNvGrpSpPr/>
            <p:nvPr/>
          </p:nvGrpSpPr>
          <p:grpSpPr>
            <a:xfrm>
              <a:off x="2624270" y="605179"/>
              <a:ext cx="2715540" cy="1572356"/>
              <a:chOff x="0" y="0"/>
              <a:chExt cx="2715538" cy="1572354"/>
            </a:xfrm>
          </p:grpSpPr>
          <p:sp>
            <p:nvSpPr>
              <p:cNvPr id="41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1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1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1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1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422" name="La competenza personale, sociale e capacità di imparare a imparare consiste nella capacità di riflettere su se stessi, di gestire efficacemente il tempo e le informazioni, di lavorare con gli altri in maniera costruttiva, di mantenersi resilienti e di ge"/>
          <p:cNvSpPr txBox="1"/>
          <p:nvPr/>
        </p:nvSpPr>
        <p:spPr>
          <a:xfrm>
            <a:off x="466316" y="3339107"/>
            <a:ext cx="21492142" cy="3302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500" b="1">
                <a:solidFill>
                  <a:srgbClr val="000000"/>
                </a:solidFill>
                <a:latin typeface="+mn-lt"/>
                <a:ea typeface="+mn-ea"/>
                <a:cs typeface="+mn-cs"/>
                <a:sym typeface="Helvetica"/>
              </a:defRPr>
            </a:pPr>
            <a:r>
              <a:t>La competenza personale, sociale e capacità di imparare a imparare </a:t>
            </a:r>
            <a:r>
              <a:rPr b="0" i="1"/>
              <a:t>”consiste nella capacità di riflettere su se stessi, di gestire efficacemente il tempo e le informazioni, di lavorare con gli altri in maniera costruttiva, di mantenersi resilienti e di gestire il proprio apprendimento e la propria carriera, di favorire il proprio benessere fisico ed emotivo, di mantenere la salute fisica e mentale, nonché di essere in grado di condurre una vita attenta alla salute e orientata al futuro, di empatizzare e di gestire il conflitto in un contesto favorevole e inclusivo”.</a:t>
            </a:r>
          </a:p>
        </p:txBody>
      </p:sp>
      <p:sp>
        <p:nvSpPr>
          <p:cNvPr id="423" name="La competenza in materia di cittadinanza si fonda sulla conoscenza dei concetti e dei fenomeni di base riguardanti gli individui, i gruppi, le organizzazioni lavorative, la società, l’economia e la cultura e comprende la conoscenza dei principali eventi "/>
          <p:cNvSpPr txBox="1"/>
          <p:nvPr/>
        </p:nvSpPr>
        <p:spPr>
          <a:xfrm>
            <a:off x="466316" y="7323590"/>
            <a:ext cx="21492142" cy="2235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500" b="1">
                <a:solidFill>
                  <a:srgbClr val="000000"/>
                </a:solidFill>
                <a:latin typeface="+mn-lt"/>
                <a:ea typeface="+mn-ea"/>
                <a:cs typeface="+mn-cs"/>
                <a:sym typeface="Helvetica"/>
              </a:defRPr>
            </a:pPr>
            <a:r>
              <a:t>La competenza in materia di cittadinanza</a:t>
            </a:r>
            <a:r>
              <a:rPr b="0">
                <a:latin typeface="Helvetica Light"/>
                <a:ea typeface="Helvetica Light"/>
                <a:cs typeface="Helvetica Light"/>
                <a:sym typeface="Helvetica Light"/>
              </a:rPr>
              <a:t> si fonda sulla conoscenza dei concetti e dei fenomeni di base riguardanti gli individui, i gruppi, le organizzazioni lavorative, la società, l’economia e la cultura e comprende la conoscenza dei principali eventi della storia nazionale, europea e mondiale, il sostegno della diversità sociale e culturale, alla parità di genere e alla coesione sociale.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14</a:t>
            </a:fld>
            <a:endParaRPr/>
          </a:p>
        </p:txBody>
      </p:sp>
      <p:grpSp>
        <p:nvGrpSpPr>
          <p:cNvPr id="448" name="Gruppo"/>
          <p:cNvGrpSpPr/>
          <p:nvPr/>
        </p:nvGrpSpPr>
        <p:grpSpPr>
          <a:xfrm>
            <a:off x="9078134" y="14563655"/>
            <a:ext cx="5339810" cy="2177535"/>
            <a:chOff x="0" y="0"/>
            <a:chExt cx="5339809" cy="2177534"/>
          </a:xfrm>
        </p:grpSpPr>
        <p:grpSp>
          <p:nvGrpSpPr>
            <p:cNvPr id="430" name="Gruppo"/>
            <p:cNvGrpSpPr/>
            <p:nvPr/>
          </p:nvGrpSpPr>
          <p:grpSpPr>
            <a:xfrm>
              <a:off x="-1" y="-1"/>
              <a:ext cx="1473099" cy="2174395"/>
              <a:chOff x="0" y="0"/>
              <a:chExt cx="1473097" cy="2174393"/>
            </a:xfrm>
          </p:grpSpPr>
          <p:sp>
            <p:nvSpPr>
              <p:cNvPr id="42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2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2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2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41" name="Gruppo"/>
            <p:cNvGrpSpPr/>
            <p:nvPr/>
          </p:nvGrpSpPr>
          <p:grpSpPr>
            <a:xfrm>
              <a:off x="1660646" y="498786"/>
              <a:ext cx="756080" cy="1675609"/>
              <a:chOff x="-1" y="0"/>
              <a:chExt cx="756079" cy="1675607"/>
            </a:xfrm>
          </p:grpSpPr>
          <p:sp>
            <p:nvSpPr>
              <p:cNvPr id="43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3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3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3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3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3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3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38"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3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4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47" name="Gruppo"/>
            <p:cNvGrpSpPr/>
            <p:nvPr/>
          </p:nvGrpSpPr>
          <p:grpSpPr>
            <a:xfrm>
              <a:off x="2624270" y="605179"/>
              <a:ext cx="2715540" cy="1572356"/>
              <a:chOff x="0" y="0"/>
              <a:chExt cx="2715538" cy="1572354"/>
            </a:xfrm>
          </p:grpSpPr>
          <p:sp>
            <p:nvSpPr>
              <p:cNvPr id="44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4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4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4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4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449" name="The new skills Agenda for Europe…"/>
          <p:cNvSpPr txBox="1"/>
          <p:nvPr/>
        </p:nvSpPr>
        <p:spPr>
          <a:xfrm>
            <a:off x="466316" y="191645"/>
            <a:ext cx="21492142" cy="1359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500" b="1" i="1">
                <a:solidFill>
                  <a:srgbClr val="000000"/>
                </a:solidFill>
                <a:latin typeface="+mn-lt"/>
                <a:ea typeface="+mn-ea"/>
                <a:cs typeface="+mn-cs"/>
                <a:sym typeface="Helvetica"/>
              </a:defRPr>
            </a:pPr>
            <a:endParaRPr lang="it-IT" dirty="0" smtClean="0"/>
          </a:p>
          <a:p>
            <a:pPr algn="just">
              <a:defRPr sz="3500" b="1" i="1">
                <a:solidFill>
                  <a:srgbClr val="000000"/>
                </a:solidFill>
                <a:latin typeface="+mn-lt"/>
                <a:ea typeface="+mn-ea"/>
                <a:cs typeface="+mn-cs"/>
                <a:sym typeface="Helvetica"/>
              </a:defRPr>
            </a:pPr>
            <a:endParaRPr lang="it-IT" dirty="0"/>
          </a:p>
          <a:p>
            <a:pPr algn="just">
              <a:defRPr sz="3500" b="1" i="1">
                <a:solidFill>
                  <a:srgbClr val="000000"/>
                </a:solidFill>
                <a:latin typeface="+mn-lt"/>
                <a:ea typeface="+mn-ea"/>
                <a:cs typeface="+mn-cs"/>
                <a:sym typeface="Helvetica"/>
              </a:defRPr>
            </a:pPr>
            <a:endParaRPr lang="it-IT" dirty="0" smtClean="0"/>
          </a:p>
          <a:p>
            <a:pPr algn="just">
              <a:defRPr sz="3500" b="1" i="1">
                <a:solidFill>
                  <a:srgbClr val="000000"/>
                </a:solidFill>
                <a:latin typeface="+mn-lt"/>
                <a:ea typeface="+mn-ea"/>
                <a:cs typeface="+mn-cs"/>
                <a:sym typeface="Helvetica"/>
              </a:defRPr>
            </a:pPr>
            <a:r>
              <a:rPr dirty="0" smtClean="0"/>
              <a:t>3</a:t>
            </a:r>
            <a:r>
              <a:rPr dirty="0"/>
              <a:t>. The new skills Agenda for Europe</a:t>
            </a:r>
          </a:p>
          <a:p>
            <a:pPr algn="just">
              <a:defRPr sz="3500" b="1">
                <a:solidFill>
                  <a:srgbClr val="000000"/>
                </a:solidFill>
                <a:latin typeface="+mn-lt"/>
                <a:ea typeface="+mn-ea"/>
                <a:cs typeface="+mn-cs"/>
                <a:sym typeface="Helvetica"/>
              </a:defRPr>
            </a:pPr>
            <a:r>
              <a:rPr dirty="0" err="1"/>
              <a:t>nuove</a:t>
            </a:r>
            <a:r>
              <a:rPr dirty="0"/>
              <a:t> </a:t>
            </a:r>
            <a:r>
              <a:rPr dirty="0" err="1"/>
              <a:t>competenze</a:t>
            </a:r>
            <a:r>
              <a:rPr dirty="0"/>
              <a:t> per lo </a:t>
            </a:r>
            <a:r>
              <a:rPr dirty="0" err="1"/>
              <a:t>sviluppo</a:t>
            </a:r>
            <a:r>
              <a:rPr dirty="0"/>
              <a:t> e la </a:t>
            </a:r>
            <a:r>
              <a:rPr dirty="0" err="1"/>
              <a:t>crescita</a:t>
            </a:r>
            <a:r>
              <a:rPr dirty="0"/>
              <a:t> </a:t>
            </a:r>
          </a:p>
          <a:p>
            <a:pPr algn="just">
              <a:defRPr sz="3500" b="1">
                <a:solidFill>
                  <a:srgbClr val="000000"/>
                </a:solidFill>
                <a:latin typeface="+mn-lt"/>
                <a:ea typeface="+mn-ea"/>
                <a:cs typeface="+mn-cs"/>
                <a:sym typeface="Helvetica"/>
              </a:defRPr>
            </a:pPr>
            <a:endParaRPr dirty="0"/>
          </a:p>
          <a:p>
            <a:pPr algn="just"/>
            <a:r>
              <a:rPr dirty="0"/>
              <a:t>La New Skills Agenda for Europe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si</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snoda</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attraverso</a:t>
            </a:r>
            <a:r>
              <a:rPr i="0" dirty="0">
                <a:latin typeface="Helvetica Light"/>
                <a:ea typeface="Helvetica Light"/>
                <a:cs typeface="Helvetica Light"/>
                <a:sym typeface="Helvetica Light"/>
              </a:rPr>
              <a:t> un piano di 10 </a:t>
            </a:r>
            <a:r>
              <a:rPr i="0" dirty="0" err="1">
                <a:latin typeface="Helvetica Light"/>
                <a:ea typeface="Helvetica Light"/>
                <a:cs typeface="Helvetica Light"/>
                <a:sym typeface="Helvetica Light"/>
              </a:rPr>
              <a:t>azioni</a:t>
            </a:r>
            <a:r>
              <a:rPr i="0" dirty="0">
                <a:latin typeface="Helvetica Light"/>
                <a:ea typeface="Helvetica Light"/>
                <a:cs typeface="Helvetica Light"/>
                <a:sym typeface="Helvetica Light"/>
              </a:rPr>
              <a:t> concrete </a:t>
            </a:r>
            <a:r>
              <a:rPr i="0" dirty="0" err="1">
                <a:latin typeface="Helvetica Light"/>
                <a:ea typeface="Helvetica Light"/>
                <a:cs typeface="Helvetica Light"/>
                <a:sym typeface="Helvetica Light"/>
              </a:rPr>
              <a:t>che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hanno</a:t>
            </a:r>
            <a:r>
              <a:rPr i="0" dirty="0">
                <a:latin typeface="Helvetica Light"/>
                <a:ea typeface="Helvetica Light"/>
                <a:cs typeface="Helvetica Light"/>
                <a:sym typeface="Helvetica Light"/>
              </a:rPr>
              <a:t> lo </a:t>
            </a:r>
            <a:r>
              <a:rPr i="0" dirty="0" err="1">
                <a:latin typeface="Helvetica Light"/>
                <a:ea typeface="Helvetica Light"/>
                <a:cs typeface="Helvetica Light"/>
                <a:sym typeface="Helvetica Light"/>
              </a:rPr>
              <a:t>scopo</a:t>
            </a:r>
            <a:r>
              <a:rPr i="0" dirty="0">
                <a:latin typeface="Helvetica Light"/>
                <a:ea typeface="Helvetica Light"/>
                <a:cs typeface="Helvetica Light"/>
                <a:sym typeface="Helvetica Light"/>
              </a:rPr>
              <a:t> di </a:t>
            </a:r>
            <a:r>
              <a:rPr i="0" dirty="0" err="1">
                <a:latin typeface="Helvetica Light"/>
                <a:ea typeface="Helvetica Light"/>
                <a:cs typeface="Helvetica Light"/>
                <a:sym typeface="Helvetica Light"/>
              </a:rPr>
              <a:t>contrastare</a:t>
            </a:r>
            <a:r>
              <a:rPr i="0" dirty="0">
                <a:latin typeface="Helvetica Light"/>
                <a:ea typeface="Helvetica Light"/>
                <a:cs typeface="Helvetica Light"/>
                <a:sym typeface="Helvetica Light"/>
              </a:rPr>
              <a:t> le </a:t>
            </a:r>
            <a:r>
              <a:rPr i="0" dirty="0" err="1">
                <a:latin typeface="Helvetica Light"/>
                <a:ea typeface="Helvetica Light"/>
                <a:cs typeface="Helvetica Light"/>
                <a:sym typeface="Helvetica Light"/>
              </a:rPr>
              <a:t>criticità</a:t>
            </a:r>
            <a:r>
              <a:rPr i="0" dirty="0">
                <a:latin typeface="Helvetica Light"/>
                <a:ea typeface="Helvetica Light"/>
                <a:cs typeface="Helvetica Light"/>
                <a:sym typeface="Helvetica Light"/>
              </a:rPr>
              <a:t> e </a:t>
            </a:r>
            <a:r>
              <a:rPr i="0" dirty="0" err="1">
                <a:latin typeface="Helvetica Light"/>
                <a:ea typeface="Helvetica Light"/>
                <a:cs typeface="Helvetica Light"/>
                <a:sym typeface="Helvetica Light"/>
              </a:rPr>
              <a:t>i</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problemi</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relativi</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alle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competenze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che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comportano</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rischi</a:t>
            </a:r>
            <a:r>
              <a:rPr i="0" dirty="0">
                <a:latin typeface="Helvetica Light"/>
                <a:ea typeface="Helvetica Light"/>
                <a:cs typeface="Helvetica Light"/>
                <a:sym typeface="Helvetica Light"/>
              </a:rPr>
              <a:t> di </a:t>
            </a:r>
            <a:r>
              <a:rPr i="0" dirty="0" err="1">
                <a:latin typeface="Helvetica Light"/>
                <a:ea typeface="Helvetica Light"/>
                <a:cs typeface="Helvetica Light"/>
                <a:sym typeface="Helvetica Light"/>
              </a:rPr>
              <a:t>disoccupazione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povertà</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ed</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esclusione</a:t>
            </a:r>
            <a:r>
              <a:rPr i="0" dirty="0">
                <a:latin typeface="Helvetica Light"/>
                <a:ea typeface="Helvetica Light"/>
                <a:cs typeface="Helvetica Light"/>
                <a:sym typeface="Helvetica Light"/>
              </a:rPr>
              <a:t> </a:t>
            </a:r>
            <a:r>
              <a:rPr i="0" dirty="0" err="1">
                <a:latin typeface="Helvetica Light"/>
                <a:ea typeface="Helvetica Light"/>
                <a:cs typeface="Helvetica Light"/>
                <a:sym typeface="Helvetica Light"/>
              </a:rPr>
              <a:t>sociale</a:t>
            </a:r>
            <a:r>
              <a:rPr i="0" dirty="0">
                <a:latin typeface="Helvetica Light"/>
                <a:ea typeface="Helvetica Light"/>
                <a:cs typeface="Helvetica Light"/>
                <a:sym typeface="Helvetica Light"/>
              </a:rPr>
              <a:t> per </a:t>
            </a:r>
            <a:r>
              <a:rPr i="0" dirty="0" err="1">
                <a:latin typeface="Helvetica Light"/>
                <a:ea typeface="Helvetica Light"/>
                <a:cs typeface="Helvetica Light"/>
                <a:sym typeface="Helvetica Light"/>
              </a:rPr>
              <a:t>i</a:t>
            </a:r>
            <a:r>
              <a:rPr i="0" dirty="0">
                <a:latin typeface="Helvetica Light"/>
                <a:ea typeface="Helvetica Light"/>
                <a:cs typeface="Helvetica Light"/>
                <a:sym typeface="Helvetica Light"/>
              </a:rPr>
              <a:t> </a:t>
            </a:r>
            <a:r>
              <a:rPr i="0" dirty="0" err="1" smtClean="0">
                <a:latin typeface="Helvetica Light"/>
                <a:ea typeface="Helvetica Light"/>
                <a:cs typeface="Helvetica Light"/>
                <a:sym typeface="Helvetica Light"/>
              </a:rPr>
              <a:t>cittadini</a:t>
            </a:r>
            <a:r>
              <a:rPr lang="it-IT" dirty="0"/>
              <a:t> </a:t>
            </a:r>
            <a:r>
              <a:rPr lang="it-IT" sz="2800" dirty="0" smtClean="0"/>
              <a:t>(per es. </a:t>
            </a:r>
            <a:r>
              <a:rPr lang="it-IT" sz="2800" i="1" dirty="0" smtClean="0">
                <a:sym typeface="Helvetica"/>
              </a:rPr>
              <a:t>la </a:t>
            </a:r>
            <a:r>
              <a:rPr lang="it-IT" sz="2800" i="1" dirty="0">
                <a:sym typeface="Helvetica"/>
              </a:rPr>
              <a:t>revisione del Quadro europeo delle qualifiche (EQF</a:t>
            </a:r>
            <a:r>
              <a:rPr lang="it-IT" sz="2800" i="1" dirty="0" smtClean="0">
                <a:sym typeface="Helvetica"/>
              </a:rPr>
              <a:t>), </a:t>
            </a:r>
            <a:r>
              <a:rPr lang="it-IT" sz="2800" i="1" dirty="0"/>
              <a:t>la creazione di una “coalizione per le competenze </a:t>
            </a:r>
            <a:r>
              <a:rPr lang="it-IT" sz="2800" i="1" dirty="0" smtClean="0"/>
              <a:t>e le </a:t>
            </a:r>
            <a:r>
              <a:rPr lang="it-IT" sz="2800" i="1" dirty="0"/>
              <a:t>occupazioni digitali</a:t>
            </a:r>
            <a:r>
              <a:rPr lang="it-IT" sz="2800" i="1" dirty="0" smtClean="0"/>
              <a:t>”, una </a:t>
            </a:r>
            <a:r>
              <a:rPr lang="it-IT" sz="2800" i="1" dirty="0"/>
              <a:t>revisione del Quadro </a:t>
            </a:r>
            <a:r>
              <a:rPr lang="it-IT" sz="2800" i="1" dirty="0" err="1"/>
              <a:t>Europass</a:t>
            </a:r>
            <a:r>
              <a:rPr lang="it-IT" sz="2800" i="1" dirty="0" smtClean="0"/>
              <a:t>, la </a:t>
            </a:r>
            <a:r>
              <a:rPr lang="it-IT" sz="2800" i="1" dirty="0"/>
              <a:t>ricerca di modalità che facciano preferire </a:t>
            </a:r>
            <a:r>
              <a:rPr lang="it-IT" sz="2800" i="1" dirty="0" smtClean="0"/>
              <a:t>l’istruzione e </a:t>
            </a:r>
            <a:r>
              <a:rPr lang="it-IT" sz="2800" i="1" dirty="0"/>
              <a:t>la formazione </a:t>
            </a:r>
            <a:r>
              <a:rPr lang="it-IT" sz="2800" i="1" dirty="0" smtClean="0"/>
              <a:t>professionale - </a:t>
            </a:r>
            <a:r>
              <a:rPr lang="it-IT" sz="2800" i="1" dirty="0" err="1"/>
              <a:t>Vocational</a:t>
            </a:r>
            <a:r>
              <a:rPr lang="it-IT" sz="2800" i="1" dirty="0"/>
              <a:t> </a:t>
            </a:r>
            <a:r>
              <a:rPr lang="it-IT" sz="2800" i="1" dirty="0" err="1"/>
              <a:t>Education</a:t>
            </a:r>
            <a:r>
              <a:rPr lang="it-IT" sz="2800" i="1" dirty="0"/>
              <a:t> </a:t>
            </a:r>
            <a:r>
              <a:rPr lang="it-IT" sz="2800" i="1" dirty="0" smtClean="0"/>
              <a:t>and Training </a:t>
            </a:r>
            <a:r>
              <a:rPr lang="it-IT" sz="2800" i="1" dirty="0"/>
              <a:t>(VET</a:t>
            </a:r>
            <a:r>
              <a:rPr lang="it-IT" sz="2800" i="1" dirty="0" smtClean="0"/>
              <a:t>)</a:t>
            </a:r>
            <a:r>
              <a:rPr lang="it-IT" sz="2800" dirty="0" smtClean="0"/>
              <a:t>). </a:t>
            </a:r>
            <a:endParaRPr lang="it-IT" sz="2800" dirty="0"/>
          </a:p>
          <a:p>
            <a:endParaRPr lang="it-IT" i="0" dirty="0" smtClean="0">
              <a:latin typeface="Helvetica Light"/>
              <a:ea typeface="Helvetica Light"/>
              <a:cs typeface="Helvetica Light"/>
              <a:sym typeface="Helvetica Light"/>
            </a:endParaRPr>
          </a:p>
          <a:p>
            <a:r>
              <a:rPr lang="it-IT" dirty="0"/>
              <a:t>La New </a:t>
            </a:r>
            <a:r>
              <a:rPr lang="it-IT" dirty="0" err="1"/>
              <a:t>Skills</a:t>
            </a:r>
            <a:r>
              <a:rPr lang="it-IT" dirty="0"/>
              <a:t> Agenda for </a:t>
            </a:r>
            <a:r>
              <a:rPr lang="it-IT" dirty="0" smtClean="0"/>
              <a:t>Europe </a:t>
            </a:r>
          </a:p>
          <a:p>
            <a:endParaRPr lang="it-IT" dirty="0"/>
          </a:p>
          <a:p>
            <a:pPr marL="457200" indent="-457200" algn="just">
              <a:buFontTx/>
              <a:buChar char="-"/>
            </a:pPr>
            <a:r>
              <a:rPr lang="it-IT" sz="3200" b="1" dirty="0" smtClean="0"/>
              <a:t>riconosce le competenze trasversali </a:t>
            </a:r>
            <a:r>
              <a:rPr lang="it-IT" sz="2800" b="1" i="1" dirty="0" smtClean="0"/>
              <a:t>(</a:t>
            </a:r>
            <a:r>
              <a:rPr lang="it-IT" sz="2800" b="1" i="1" dirty="0"/>
              <a:t>l</a:t>
            </a:r>
            <a:r>
              <a:rPr lang="it-IT" sz="2800" b="1" i="1" dirty="0" smtClean="0"/>
              <a:t>a </a:t>
            </a:r>
            <a:r>
              <a:rPr lang="it-IT" sz="2800" b="1" i="1" dirty="0"/>
              <a:t>capacità di apprendere, di prendere l’iniziativa, di </a:t>
            </a:r>
            <a:r>
              <a:rPr lang="it-IT" sz="2800" b="1" i="1" dirty="0" smtClean="0"/>
              <a:t>lavorare in </a:t>
            </a:r>
            <a:r>
              <a:rPr lang="it-IT" sz="2800" b="1" i="1" dirty="0"/>
              <a:t>team, il </a:t>
            </a:r>
            <a:r>
              <a:rPr lang="it-IT" sz="2800" b="1" i="1" dirty="0" err="1"/>
              <a:t>problem</a:t>
            </a:r>
            <a:r>
              <a:rPr lang="it-IT" sz="2800" b="1" i="1" dirty="0"/>
              <a:t> </a:t>
            </a:r>
            <a:r>
              <a:rPr lang="it-IT" sz="2800" b="1" i="1" dirty="0" err="1" smtClean="0"/>
              <a:t>solving</a:t>
            </a:r>
            <a:r>
              <a:rPr lang="it-IT" sz="2800" b="1" i="1" dirty="0" smtClean="0"/>
              <a:t>)</a:t>
            </a:r>
            <a:r>
              <a:rPr lang="it-IT" sz="3200" b="1" dirty="0" smtClean="0"/>
              <a:t> </a:t>
            </a:r>
            <a:r>
              <a:rPr lang="it-IT" sz="3200" b="1" dirty="0"/>
              <a:t>indispensabili per supportare </a:t>
            </a:r>
            <a:r>
              <a:rPr lang="it-IT" sz="3200" b="1" dirty="0" smtClean="0"/>
              <a:t>i cittadini nell’affrontare </a:t>
            </a:r>
            <a:r>
              <a:rPr lang="it-IT" sz="3200" b="1" dirty="0"/>
              <a:t>ogni tipo di percorso </a:t>
            </a:r>
            <a:r>
              <a:rPr lang="it-IT" sz="3200" b="1" dirty="0" smtClean="0"/>
              <a:t>lavorativo ed </a:t>
            </a:r>
            <a:r>
              <a:rPr lang="it-IT" sz="3200" b="1" dirty="0"/>
              <a:t>ogni tipo di </a:t>
            </a:r>
            <a:r>
              <a:rPr lang="it-IT" sz="3200" b="1" dirty="0" smtClean="0"/>
              <a:t>carriera;</a:t>
            </a:r>
          </a:p>
          <a:p>
            <a:pPr algn="just"/>
            <a:endParaRPr lang="it-IT" sz="3200" b="1" dirty="0" smtClean="0"/>
          </a:p>
          <a:p>
            <a:pPr marL="457200" indent="-457200" algn="just">
              <a:buFontTx/>
              <a:buChar char="-"/>
            </a:pPr>
            <a:r>
              <a:rPr lang="it-IT" sz="3200" b="1" dirty="0" smtClean="0"/>
              <a:t>elabora un quadro di riferimento che descrive la competenza imprenditoriali (</a:t>
            </a:r>
            <a:r>
              <a:rPr lang="it-IT" sz="3200" b="1" dirty="0" err="1"/>
              <a:t>EntreComp</a:t>
            </a:r>
            <a:r>
              <a:rPr lang="it-IT" sz="3200" b="1" dirty="0" smtClean="0"/>
              <a:t>); </a:t>
            </a:r>
          </a:p>
          <a:p>
            <a:pPr algn="just"/>
            <a:endParaRPr lang="it-IT" sz="3200" b="1" dirty="0" smtClean="0"/>
          </a:p>
          <a:p>
            <a:pPr marL="457200" indent="-457200" algn="just">
              <a:buFontTx/>
              <a:buChar char="-"/>
            </a:pPr>
            <a:r>
              <a:rPr lang="it-IT" sz="3200" b="1" dirty="0"/>
              <a:t>d</a:t>
            </a:r>
            <a:r>
              <a:rPr lang="it-IT" sz="3200" b="1" dirty="0" smtClean="0"/>
              <a:t>efinisce un quadro di riferimento per le competenze digitali (</a:t>
            </a:r>
            <a:r>
              <a:rPr lang="it-IT" sz="3200" b="1" dirty="0" err="1" smtClean="0"/>
              <a:t>Digcomp</a:t>
            </a:r>
            <a:r>
              <a:rPr lang="it-IT" sz="3200" b="1" dirty="0" smtClean="0"/>
              <a:t>), che i cittadini e i policy maker possono utilizzare come strumenti per migliorare la competenza digitale.  </a:t>
            </a:r>
          </a:p>
          <a:p>
            <a:endParaRPr lang="it-IT" sz="3200" b="1" dirty="0" smtClean="0"/>
          </a:p>
          <a:p>
            <a:pPr marL="457200" indent="-457200" algn="just">
              <a:buFontTx/>
              <a:buChar char="-"/>
            </a:pPr>
            <a:endParaRPr lang="it-IT" sz="3200" b="1" dirty="0" smtClean="0"/>
          </a:p>
          <a:p>
            <a:pPr marL="457200" indent="-457200" algn="just">
              <a:buFontTx/>
              <a:buChar char="-"/>
            </a:pPr>
            <a:endParaRPr lang="it-IT" sz="3200" b="1" dirty="0"/>
          </a:p>
          <a:p>
            <a:pPr marL="571500" indent="-571500">
              <a:buFont typeface="Arial" panose="020B0604020202020204" pitchFamily="34" charset="0"/>
              <a:buChar char="•"/>
            </a:pPr>
            <a:endParaRPr lang="it-IT" b="1"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15</a:t>
            </a:fld>
            <a:endParaRPr/>
          </a:p>
        </p:txBody>
      </p:sp>
      <p:grpSp>
        <p:nvGrpSpPr>
          <p:cNvPr id="474" name="Gruppo"/>
          <p:cNvGrpSpPr/>
          <p:nvPr/>
        </p:nvGrpSpPr>
        <p:grpSpPr>
          <a:xfrm>
            <a:off x="9078134" y="14563655"/>
            <a:ext cx="5339810" cy="2177535"/>
            <a:chOff x="0" y="0"/>
            <a:chExt cx="5339809" cy="2177534"/>
          </a:xfrm>
        </p:grpSpPr>
        <p:grpSp>
          <p:nvGrpSpPr>
            <p:cNvPr id="456" name="Gruppo"/>
            <p:cNvGrpSpPr/>
            <p:nvPr/>
          </p:nvGrpSpPr>
          <p:grpSpPr>
            <a:xfrm>
              <a:off x="-1" y="-1"/>
              <a:ext cx="1473099" cy="2174395"/>
              <a:chOff x="0" y="0"/>
              <a:chExt cx="1473097" cy="2174393"/>
            </a:xfrm>
          </p:grpSpPr>
          <p:sp>
            <p:nvSpPr>
              <p:cNvPr id="452"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53"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54"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55"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67" name="Gruppo"/>
            <p:cNvGrpSpPr/>
            <p:nvPr/>
          </p:nvGrpSpPr>
          <p:grpSpPr>
            <a:xfrm>
              <a:off x="1660646" y="498786"/>
              <a:ext cx="756080" cy="1675609"/>
              <a:chOff x="-1" y="0"/>
              <a:chExt cx="756079" cy="1675607"/>
            </a:xfrm>
          </p:grpSpPr>
          <p:sp>
            <p:nvSpPr>
              <p:cNvPr id="457"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58"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59"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60"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61"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62"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63"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64"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65"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66"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73" name="Gruppo"/>
            <p:cNvGrpSpPr/>
            <p:nvPr/>
          </p:nvGrpSpPr>
          <p:grpSpPr>
            <a:xfrm>
              <a:off x="2624270" y="605179"/>
              <a:ext cx="2715540" cy="1572356"/>
              <a:chOff x="0" y="0"/>
              <a:chExt cx="2715538" cy="1572354"/>
            </a:xfrm>
          </p:grpSpPr>
          <p:sp>
            <p:nvSpPr>
              <p:cNvPr id="468"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69"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70"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71"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72"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475" name="EVOLUZIONE DEL QUADRO NORMATIVO A LIVELLO NAZIONALE"/>
          <p:cNvSpPr txBox="1"/>
          <p:nvPr/>
        </p:nvSpPr>
        <p:spPr>
          <a:xfrm>
            <a:off x="466317" y="1985946"/>
            <a:ext cx="17318108" cy="1518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80000"/>
              </a:lnSpc>
              <a:defRPr sz="4600" spc="-91">
                <a:solidFill>
                  <a:srgbClr val="41A995"/>
                </a:solidFill>
                <a:latin typeface="Neris Light"/>
                <a:ea typeface="Neris Light"/>
                <a:cs typeface="Neris Light"/>
                <a:sym typeface="Neris Light"/>
              </a:defRPr>
            </a:pPr>
            <a:r>
              <a:t>EVOLUZIONE DEL QUADRO NORMATIVO A LIVELLO NAZIONALE </a:t>
            </a:r>
          </a:p>
          <a:p>
            <a:pPr>
              <a:lnSpc>
                <a:spcPct val="80000"/>
              </a:lnSpc>
              <a:defRPr sz="4600" spc="-91">
                <a:solidFill>
                  <a:srgbClr val="41A995"/>
                </a:solidFill>
                <a:latin typeface="Neris Light"/>
                <a:ea typeface="Neris Light"/>
                <a:cs typeface="Neris Light"/>
                <a:sym typeface="Neris Light"/>
              </a:defRPr>
            </a:pPr>
            <a:r>
              <a:t> </a:t>
            </a:r>
          </a:p>
        </p:txBody>
      </p:sp>
      <p:sp>
        <p:nvSpPr>
          <p:cNvPr id="476" name="DM 139/2007…"/>
          <p:cNvSpPr txBox="1"/>
          <p:nvPr/>
        </p:nvSpPr>
        <p:spPr>
          <a:xfrm>
            <a:off x="466316" y="3536116"/>
            <a:ext cx="21492142" cy="650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b="1">
                <a:solidFill>
                  <a:srgbClr val="000000"/>
                </a:solidFill>
                <a:latin typeface="+mn-lt"/>
                <a:ea typeface="+mn-ea"/>
                <a:cs typeface="+mn-cs"/>
                <a:sym typeface="Helvetica"/>
              </a:defRPr>
            </a:pPr>
            <a:r>
              <a:t>DM 139/2007</a:t>
            </a:r>
            <a:endParaRPr b="0">
              <a:latin typeface="Helvetica Light"/>
              <a:ea typeface="Helvetica Light"/>
              <a:cs typeface="Helvetica Light"/>
              <a:sym typeface="Helvetica Light"/>
            </a:endParaRPr>
          </a:p>
          <a:p>
            <a:pPr>
              <a:defRPr sz="3500" b="1">
                <a:solidFill>
                  <a:srgbClr val="000000"/>
                </a:solidFill>
                <a:latin typeface="+mn-lt"/>
                <a:ea typeface="+mn-ea"/>
                <a:cs typeface="+mn-cs"/>
                <a:sym typeface="Helvetica"/>
              </a:defRPr>
            </a:pPr>
            <a:r>
              <a:rPr b="0">
                <a:latin typeface="Helvetica Light"/>
                <a:ea typeface="Helvetica Light"/>
                <a:cs typeface="Helvetica Light"/>
                <a:sym typeface="Helvetica Light"/>
              </a:rPr>
              <a:t>Regolamento recante norme in materia di adempimento dell’obbligo di istruzione</a:t>
            </a:r>
          </a:p>
          <a:p>
            <a:pPr>
              <a:defRPr sz="3500">
                <a:solidFill>
                  <a:srgbClr val="000000"/>
                </a:solidFill>
              </a:defRPr>
            </a:pPr>
            <a:endParaRPr b="0">
              <a:latin typeface="Helvetica Light"/>
              <a:ea typeface="Helvetica Light"/>
              <a:cs typeface="Helvetica Light"/>
              <a:sym typeface="Helvetica Light"/>
            </a:endParaRPr>
          </a:p>
          <a:p>
            <a:pPr>
              <a:defRPr sz="3500" b="1">
                <a:solidFill>
                  <a:srgbClr val="000000"/>
                </a:solidFill>
                <a:latin typeface="+mn-lt"/>
                <a:ea typeface="+mn-ea"/>
                <a:cs typeface="+mn-cs"/>
                <a:sym typeface="Helvetica"/>
              </a:defRPr>
            </a:pPr>
            <a:r>
              <a:t>Allegato 1</a:t>
            </a:r>
          </a:p>
          <a:p>
            <a:pPr>
              <a:defRPr sz="3500" b="1" i="1">
                <a:solidFill>
                  <a:srgbClr val="000000"/>
                </a:solidFill>
                <a:latin typeface="+mn-lt"/>
                <a:ea typeface="+mn-ea"/>
                <a:cs typeface="+mn-cs"/>
                <a:sym typeface="Helvetica"/>
              </a:defRPr>
            </a:pPr>
            <a:r>
              <a:t>I 4 Assi culturali che prevedono le competenze di base a conclusione dell’obbligo di istruzione</a:t>
            </a:r>
          </a:p>
          <a:p>
            <a:pPr algn="just">
              <a:defRPr sz="3500" b="1" i="1">
                <a:solidFill>
                  <a:srgbClr val="000000"/>
                </a:solidFill>
                <a:latin typeface="+mn-lt"/>
                <a:ea typeface="+mn-ea"/>
                <a:cs typeface="+mn-cs"/>
                <a:sym typeface="Helvetica"/>
              </a:defRPr>
            </a:pPr>
            <a:endParaRPr/>
          </a:p>
          <a:p>
            <a:pPr algn="just">
              <a:defRPr sz="3500" b="1" i="1">
                <a:solidFill>
                  <a:srgbClr val="000000"/>
                </a:solidFill>
                <a:latin typeface="+mn-lt"/>
                <a:ea typeface="+mn-ea"/>
                <a:cs typeface="+mn-cs"/>
                <a:sym typeface="Helvetica"/>
              </a:defRPr>
            </a:pPr>
            <a:r>
              <a:t>ASSE STORICO-SOCIALE </a:t>
            </a:r>
          </a:p>
          <a:p>
            <a:pPr algn="just">
              <a:defRPr sz="3500">
                <a:solidFill>
                  <a:srgbClr val="000000"/>
                </a:solidFill>
              </a:defRPr>
            </a:pPr>
            <a:r>
              <a:t>Il senso dell’appartenenza, alimentato dalla consapevolezza da parte dello studente di essere inserito in un sistema di regole fondato sulla tutela e sul riconoscimento dei diritti e dei doveri, concorre alla sua educazione alla convivenza e all’esercizio attivo della cittadinanza. La partecipazione responsabile - come persona e cittadino - alla vita sociale permette di ampliare i suoi orizzonti culturali nella difesa della identità personale e nella comprensione dei valori dell’inclusione e dell’integrazione.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Numero diapositiva"/>
          <p:cNvSpPr txBox="1">
            <a:spLocks noGrp="1"/>
          </p:cNvSpPr>
          <p:nvPr>
            <p:ph type="sldNum" sz="quarter" idx="4294967295"/>
          </p:nvPr>
        </p:nvSpPr>
        <p:spPr>
          <a:xfrm>
            <a:off x="23663002"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16</a:t>
            </a:fld>
            <a:endParaRPr/>
          </a:p>
        </p:txBody>
      </p:sp>
      <p:grpSp>
        <p:nvGrpSpPr>
          <p:cNvPr id="501" name="Gruppo"/>
          <p:cNvGrpSpPr/>
          <p:nvPr/>
        </p:nvGrpSpPr>
        <p:grpSpPr>
          <a:xfrm>
            <a:off x="9078134" y="14563655"/>
            <a:ext cx="5339810" cy="2177535"/>
            <a:chOff x="0" y="0"/>
            <a:chExt cx="5339809" cy="2177534"/>
          </a:xfrm>
        </p:grpSpPr>
        <p:grpSp>
          <p:nvGrpSpPr>
            <p:cNvPr id="483" name="Gruppo"/>
            <p:cNvGrpSpPr/>
            <p:nvPr/>
          </p:nvGrpSpPr>
          <p:grpSpPr>
            <a:xfrm>
              <a:off x="-1" y="-1"/>
              <a:ext cx="1473099" cy="2174395"/>
              <a:chOff x="0" y="0"/>
              <a:chExt cx="1473097" cy="2174393"/>
            </a:xfrm>
          </p:grpSpPr>
          <p:sp>
            <p:nvSpPr>
              <p:cNvPr id="47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494" name="Gruppo"/>
            <p:cNvGrpSpPr/>
            <p:nvPr/>
          </p:nvGrpSpPr>
          <p:grpSpPr>
            <a:xfrm>
              <a:off x="1660646" y="498786"/>
              <a:ext cx="756080" cy="1675609"/>
              <a:chOff x="-1" y="0"/>
              <a:chExt cx="756079" cy="1675607"/>
            </a:xfrm>
          </p:grpSpPr>
          <p:sp>
            <p:nvSpPr>
              <p:cNvPr id="48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8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8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9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91"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9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49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00" name="Gruppo"/>
            <p:cNvGrpSpPr/>
            <p:nvPr/>
          </p:nvGrpSpPr>
          <p:grpSpPr>
            <a:xfrm>
              <a:off x="2624270" y="605179"/>
              <a:ext cx="2715539" cy="1572356"/>
              <a:chOff x="0" y="0"/>
              <a:chExt cx="2715538" cy="1572354"/>
            </a:xfrm>
          </p:grpSpPr>
          <p:sp>
            <p:nvSpPr>
              <p:cNvPr id="49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9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9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9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49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502" name="DM 139/2007…"/>
          <p:cNvSpPr txBox="1"/>
          <p:nvPr/>
        </p:nvSpPr>
        <p:spPr>
          <a:xfrm>
            <a:off x="466316" y="2799437"/>
            <a:ext cx="7213319" cy="7035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b="1">
                <a:solidFill>
                  <a:srgbClr val="000000"/>
                </a:solidFill>
                <a:latin typeface="+mn-lt"/>
                <a:ea typeface="+mn-ea"/>
                <a:cs typeface="+mn-cs"/>
                <a:sym typeface="Helvetica"/>
              </a:defRPr>
            </a:pPr>
            <a:r>
              <a:t>DM 139/2007</a:t>
            </a:r>
            <a:endParaRPr b="0">
              <a:latin typeface="Helvetica Light"/>
              <a:ea typeface="Helvetica Light"/>
              <a:cs typeface="Helvetica Light"/>
              <a:sym typeface="Helvetica Light"/>
            </a:endParaRPr>
          </a:p>
          <a:p>
            <a:pPr>
              <a:defRPr sz="3500" b="1">
                <a:solidFill>
                  <a:srgbClr val="000000"/>
                </a:solidFill>
                <a:latin typeface="+mn-lt"/>
                <a:ea typeface="+mn-ea"/>
                <a:cs typeface="+mn-cs"/>
                <a:sym typeface="Helvetica"/>
              </a:defRPr>
            </a:pPr>
            <a:r>
              <a:rPr b="0">
                <a:latin typeface="Helvetica Light"/>
                <a:ea typeface="Helvetica Light"/>
                <a:cs typeface="Helvetica Light"/>
                <a:sym typeface="Helvetica Light"/>
              </a:rPr>
              <a:t>Regolamento recante </a:t>
            </a:r>
          </a:p>
          <a:p>
            <a:pPr>
              <a:defRPr sz="3500" b="1">
                <a:solidFill>
                  <a:srgbClr val="000000"/>
                </a:solidFill>
                <a:latin typeface="+mn-lt"/>
                <a:ea typeface="+mn-ea"/>
                <a:cs typeface="+mn-cs"/>
                <a:sym typeface="Helvetica"/>
              </a:defRPr>
            </a:pPr>
            <a:r>
              <a:rPr b="0">
                <a:latin typeface="Helvetica Light"/>
                <a:ea typeface="Helvetica Light"/>
                <a:cs typeface="Helvetica Light"/>
                <a:sym typeface="Helvetica Light"/>
              </a:rPr>
              <a:t>norme in materia di</a:t>
            </a:r>
          </a:p>
          <a:p>
            <a:pPr>
              <a:defRPr sz="3500" b="1">
                <a:solidFill>
                  <a:srgbClr val="000000"/>
                </a:solidFill>
                <a:latin typeface="+mn-lt"/>
                <a:ea typeface="+mn-ea"/>
                <a:cs typeface="+mn-cs"/>
                <a:sym typeface="Helvetica"/>
              </a:defRPr>
            </a:pPr>
            <a:r>
              <a:rPr b="0">
                <a:latin typeface="Helvetica Light"/>
                <a:ea typeface="Helvetica Light"/>
                <a:cs typeface="Helvetica Light"/>
                <a:sym typeface="Helvetica Light"/>
              </a:rPr>
              <a:t>adempimento dell’obbligo</a:t>
            </a:r>
          </a:p>
          <a:p>
            <a:pPr>
              <a:defRPr sz="3500" b="1">
                <a:solidFill>
                  <a:srgbClr val="000000"/>
                </a:solidFill>
                <a:latin typeface="+mn-lt"/>
                <a:ea typeface="+mn-ea"/>
                <a:cs typeface="+mn-cs"/>
                <a:sym typeface="Helvetica"/>
              </a:defRPr>
            </a:pPr>
            <a:r>
              <a:rPr b="0">
                <a:latin typeface="Helvetica Light"/>
                <a:ea typeface="Helvetica Light"/>
                <a:cs typeface="Helvetica Light"/>
                <a:sym typeface="Helvetica Light"/>
              </a:rPr>
              <a:t>di istruzione</a:t>
            </a:r>
          </a:p>
          <a:p>
            <a:pPr>
              <a:defRPr sz="3500">
                <a:solidFill>
                  <a:srgbClr val="000000"/>
                </a:solidFill>
              </a:defRPr>
            </a:pPr>
            <a:endParaRPr b="0">
              <a:latin typeface="Helvetica Light"/>
              <a:ea typeface="Helvetica Light"/>
              <a:cs typeface="Helvetica Light"/>
              <a:sym typeface="Helvetica Light"/>
            </a:endParaRPr>
          </a:p>
          <a:p>
            <a:pPr>
              <a:defRPr sz="3500" b="1">
                <a:solidFill>
                  <a:srgbClr val="000000"/>
                </a:solidFill>
                <a:latin typeface="+mn-lt"/>
                <a:ea typeface="+mn-ea"/>
                <a:cs typeface="+mn-cs"/>
                <a:sym typeface="Helvetica"/>
              </a:defRPr>
            </a:pPr>
            <a:r>
              <a:t>Allegato 2</a:t>
            </a:r>
          </a:p>
          <a:p>
            <a:pPr>
              <a:defRPr sz="3500" b="1">
                <a:solidFill>
                  <a:srgbClr val="000000"/>
                </a:solidFill>
                <a:latin typeface="+mn-lt"/>
                <a:ea typeface="+mn-ea"/>
                <a:cs typeface="+mn-cs"/>
                <a:sym typeface="Helvetica"/>
              </a:defRPr>
            </a:pPr>
            <a:r>
              <a:t>COMPETENZE CHIAVE  </a:t>
            </a:r>
          </a:p>
          <a:p>
            <a:pPr>
              <a:defRPr sz="3500" b="1">
                <a:solidFill>
                  <a:srgbClr val="000000"/>
                </a:solidFill>
                <a:latin typeface="+mn-lt"/>
                <a:ea typeface="+mn-ea"/>
                <a:cs typeface="+mn-cs"/>
                <a:sym typeface="Helvetica"/>
              </a:defRPr>
            </a:pPr>
            <a:r>
              <a:t>DI CITTADINANZA</a:t>
            </a:r>
          </a:p>
          <a:p>
            <a:pPr>
              <a:defRPr sz="3500" b="1">
                <a:solidFill>
                  <a:srgbClr val="000000"/>
                </a:solidFill>
                <a:latin typeface="+mn-lt"/>
                <a:ea typeface="+mn-ea"/>
                <a:cs typeface="+mn-cs"/>
                <a:sym typeface="Helvetica"/>
              </a:defRPr>
            </a:pPr>
            <a:r>
              <a:t>DA ACQUISIRE </a:t>
            </a:r>
          </a:p>
          <a:p>
            <a:pPr>
              <a:defRPr sz="3500" b="1">
                <a:solidFill>
                  <a:srgbClr val="000000"/>
                </a:solidFill>
                <a:latin typeface="+mn-lt"/>
                <a:ea typeface="+mn-ea"/>
                <a:cs typeface="+mn-cs"/>
                <a:sym typeface="Helvetica"/>
              </a:defRPr>
            </a:pPr>
            <a:r>
              <a:t>AL TERMINE </a:t>
            </a:r>
          </a:p>
          <a:p>
            <a:pPr>
              <a:defRPr sz="3500" b="1">
                <a:solidFill>
                  <a:srgbClr val="000000"/>
                </a:solidFill>
                <a:latin typeface="+mn-lt"/>
                <a:ea typeface="+mn-ea"/>
                <a:cs typeface="+mn-cs"/>
                <a:sym typeface="Helvetica"/>
              </a:defRPr>
            </a:pPr>
            <a:r>
              <a:t>DELL’ISTRUZIONE </a:t>
            </a:r>
          </a:p>
          <a:p>
            <a:pPr>
              <a:defRPr sz="3500" b="1">
                <a:solidFill>
                  <a:srgbClr val="000000"/>
                </a:solidFill>
                <a:latin typeface="+mn-lt"/>
                <a:ea typeface="+mn-ea"/>
                <a:cs typeface="+mn-cs"/>
                <a:sym typeface="Helvetica"/>
              </a:defRPr>
            </a:pPr>
            <a:r>
              <a:t>OBBLIGATORIA</a:t>
            </a:r>
            <a:r>
              <a:rPr b="0">
                <a:latin typeface="Helvetica Light"/>
                <a:ea typeface="Helvetica Light"/>
                <a:cs typeface="Helvetica Light"/>
                <a:sym typeface="Helvetica Light"/>
              </a:rPr>
              <a:t> </a:t>
            </a:r>
          </a:p>
        </p:txBody>
      </p:sp>
      <p:pic>
        <p:nvPicPr>
          <p:cNvPr id="503" name="Pagina_007.jpg" descr="Pagina_007.jpg"/>
          <p:cNvPicPr>
            <a:picLocks noChangeAspect="1"/>
          </p:cNvPicPr>
          <p:nvPr/>
        </p:nvPicPr>
        <p:blipFill>
          <a:blip r:embed="rId2"/>
          <a:srcRect l="20872" t="23209" r="23172" b="21569"/>
          <a:stretch>
            <a:fillRect/>
          </a:stretch>
        </p:blipFill>
        <p:spPr>
          <a:xfrm>
            <a:off x="7570880" y="2602848"/>
            <a:ext cx="12995840" cy="90691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17</a:t>
            </a:fld>
            <a:endParaRPr/>
          </a:p>
        </p:txBody>
      </p:sp>
      <p:grpSp>
        <p:nvGrpSpPr>
          <p:cNvPr id="528" name="Gruppo"/>
          <p:cNvGrpSpPr/>
          <p:nvPr/>
        </p:nvGrpSpPr>
        <p:grpSpPr>
          <a:xfrm>
            <a:off x="9078134" y="14563655"/>
            <a:ext cx="5339810" cy="2177535"/>
            <a:chOff x="0" y="0"/>
            <a:chExt cx="5339809" cy="2177534"/>
          </a:xfrm>
        </p:grpSpPr>
        <p:grpSp>
          <p:nvGrpSpPr>
            <p:cNvPr id="510" name="Gruppo"/>
            <p:cNvGrpSpPr/>
            <p:nvPr/>
          </p:nvGrpSpPr>
          <p:grpSpPr>
            <a:xfrm>
              <a:off x="-1" y="-1"/>
              <a:ext cx="1473099" cy="2174395"/>
              <a:chOff x="0" y="0"/>
              <a:chExt cx="1473097" cy="2174393"/>
            </a:xfrm>
          </p:grpSpPr>
          <p:sp>
            <p:nvSpPr>
              <p:cNvPr id="50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0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0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0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21" name="Gruppo"/>
            <p:cNvGrpSpPr/>
            <p:nvPr/>
          </p:nvGrpSpPr>
          <p:grpSpPr>
            <a:xfrm>
              <a:off x="1660646" y="498786"/>
              <a:ext cx="756080" cy="1675609"/>
              <a:chOff x="-1" y="0"/>
              <a:chExt cx="756079" cy="1675607"/>
            </a:xfrm>
          </p:grpSpPr>
          <p:sp>
            <p:nvSpPr>
              <p:cNvPr id="51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1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1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1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1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1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1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18"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1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2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27" name="Gruppo"/>
            <p:cNvGrpSpPr/>
            <p:nvPr/>
          </p:nvGrpSpPr>
          <p:grpSpPr>
            <a:xfrm>
              <a:off x="2624270" y="605179"/>
              <a:ext cx="2715540" cy="1572356"/>
              <a:chOff x="0" y="0"/>
              <a:chExt cx="2715538" cy="1572354"/>
            </a:xfrm>
          </p:grpSpPr>
          <p:sp>
            <p:nvSpPr>
              <p:cNvPr id="52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2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2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2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2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529" name="Pagina_008.jpg" descr="Pagina_008.jpg"/>
          <p:cNvPicPr>
            <a:picLocks noChangeAspect="1"/>
          </p:cNvPicPr>
          <p:nvPr/>
        </p:nvPicPr>
        <p:blipFill>
          <a:blip r:embed="rId2"/>
          <a:srcRect l="5808" t="7827" r="5808" b="15718"/>
          <a:stretch>
            <a:fillRect/>
          </a:stretch>
        </p:blipFill>
        <p:spPr>
          <a:xfrm>
            <a:off x="3576762" y="1886525"/>
            <a:ext cx="16689233" cy="102088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Numero diapositiva"/>
          <p:cNvSpPr txBox="1">
            <a:spLocks noGrp="1"/>
          </p:cNvSpPr>
          <p:nvPr>
            <p:ph type="sldNum" sz="quarter" idx="4294967295"/>
          </p:nvPr>
        </p:nvSpPr>
        <p:spPr>
          <a:xfrm>
            <a:off x="23663002"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18</a:t>
            </a:fld>
            <a:endParaRPr/>
          </a:p>
        </p:txBody>
      </p:sp>
      <p:grpSp>
        <p:nvGrpSpPr>
          <p:cNvPr id="554" name="Gruppo"/>
          <p:cNvGrpSpPr/>
          <p:nvPr/>
        </p:nvGrpSpPr>
        <p:grpSpPr>
          <a:xfrm>
            <a:off x="9078134" y="14563655"/>
            <a:ext cx="5339810" cy="2177535"/>
            <a:chOff x="0" y="0"/>
            <a:chExt cx="5339809" cy="2177534"/>
          </a:xfrm>
        </p:grpSpPr>
        <p:grpSp>
          <p:nvGrpSpPr>
            <p:cNvPr id="536" name="Gruppo"/>
            <p:cNvGrpSpPr/>
            <p:nvPr/>
          </p:nvGrpSpPr>
          <p:grpSpPr>
            <a:xfrm>
              <a:off x="-1" y="-1"/>
              <a:ext cx="1473099" cy="2174395"/>
              <a:chOff x="0" y="0"/>
              <a:chExt cx="1473097" cy="2174393"/>
            </a:xfrm>
          </p:grpSpPr>
          <p:sp>
            <p:nvSpPr>
              <p:cNvPr id="532"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33"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34"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35"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47" name="Gruppo"/>
            <p:cNvGrpSpPr/>
            <p:nvPr/>
          </p:nvGrpSpPr>
          <p:grpSpPr>
            <a:xfrm>
              <a:off x="1660646" y="498786"/>
              <a:ext cx="756080" cy="1675609"/>
              <a:chOff x="-1" y="0"/>
              <a:chExt cx="756079" cy="1675607"/>
            </a:xfrm>
          </p:grpSpPr>
          <p:sp>
            <p:nvSpPr>
              <p:cNvPr id="537"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38"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39"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40"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41"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42"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43"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44"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45"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46"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53" name="Gruppo"/>
            <p:cNvGrpSpPr/>
            <p:nvPr/>
          </p:nvGrpSpPr>
          <p:grpSpPr>
            <a:xfrm>
              <a:off x="2624270" y="605179"/>
              <a:ext cx="2715539" cy="1572356"/>
              <a:chOff x="0" y="0"/>
              <a:chExt cx="2715538" cy="1572354"/>
            </a:xfrm>
          </p:grpSpPr>
          <p:sp>
            <p:nvSpPr>
              <p:cNvPr id="548"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49"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50"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51"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52"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3" name="Immagine 2" descr="Immagine che contiene tavolo&#10;&#10;Descrizione generata automaticamente">
            <a:extLst>
              <a:ext uri="{FF2B5EF4-FFF2-40B4-BE49-F238E27FC236}">
                <a16:creationId xmlns="" xmlns:a16="http://schemas.microsoft.com/office/drawing/2014/main" id="{7A4F6C4F-A81A-7B42-BE5F-EFD0CC373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376" y="1954938"/>
            <a:ext cx="15728064" cy="100909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19</a:t>
            </a:fld>
            <a:endParaRPr/>
          </a:p>
        </p:txBody>
      </p:sp>
      <p:grpSp>
        <p:nvGrpSpPr>
          <p:cNvPr id="580" name="Gruppo"/>
          <p:cNvGrpSpPr/>
          <p:nvPr/>
        </p:nvGrpSpPr>
        <p:grpSpPr>
          <a:xfrm>
            <a:off x="9078134" y="14563655"/>
            <a:ext cx="5339810" cy="2177535"/>
            <a:chOff x="0" y="0"/>
            <a:chExt cx="5339809" cy="2177534"/>
          </a:xfrm>
        </p:grpSpPr>
        <p:grpSp>
          <p:nvGrpSpPr>
            <p:cNvPr id="562" name="Gruppo"/>
            <p:cNvGrpSpPr/>
            <p:nvPr/>
          </p:nvGrpSpPr>
          <p:grpSpPr>
            <a:xfrm>
              <a:off x="-1" y="-1"/>
              <a:ext cx="1473099" cy="2174395"/>
              <a:chOff x="0" y="0"/>
              <a:chExt cx="1473097" cy="2174393"/>
            </a:xfrm>
          </p:grpSpPr>
          <p:sp>
            <p:nvSpPr>
              <p:cNvPr id="558"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59"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60"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61"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73" name="Gruppo"/>
            <p:cNvGrpSpPr/>
            <p:nvPr/>
          </p:nvGrpSpPr>
          <p:grpSpPr>
            <a:xfrm>
              <a:off x="1660646" y="498786"/>
              <a:ext cx="756080" cy="1675609"/>
              <a:chOff x="-1" y="0"/>
              <a:chExt cx="756079" cy="1675607"/>
            </a:xfrm>
          </p:grpSpPr>
          <p:sp>
            <p:nvSpPr>
              <p:cNvPr id="563"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64"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65"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66"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67"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68"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69"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70"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71"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72"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579" name="Gruppo"/>
            <p:cNvGrpSpPr/>
            <p:nvPr/>
          </p:nvGrpSpPr>
          <p:grpSpPr>
            <a:xfrm>
              <a:off x="2624270" y="605179"/>
              <a:ext cx="2715540" cy="1572356"/>
              <a:chOff x="0" y="0"/>
              <a:chExt cx="2715538" cy="1572354"/>
            </a:xfrm>
          </p:grpSpPr>
          <p:sp>
            <p:nvSpPr>
              <p:cNvPr id="574"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75"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76"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77"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78"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581" name="Decreto Ministeriale 774 del 4 settembre 2019 - Linee guida dei percorsi per le competenze trasversali e per l’orientamento (PCTO)…"/>
          <p:cNvSpPr txBox="1"/>
          <p:nvPr/>
        </p:nvSpPr>
        <p:spPr>
          <a:xfrm>
            <a:off x="466316" y="2299295"/>
            <a:ext cx="22710530" cy="436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500" b="1">
                <a:solidFill>
                  <a:srgbClr val="000000"/>
                </a:solidFill>
                <a:latin typeface="+mn-lt"/>
                <a:ea typeface="+mn-ea"/>
                <a:cs typeface="+mn-cs"/>
                <a:sym typeface="Helvetica"/>
              </a:defRPr>
            </a:pPr>
            <a:r>
              <a:t>Decreto Ministeriale 774 del 4 settembre 2019 - Linee guida dei percorsi per le competenze trasversali e per l’orientamento (PCTO)</a:t>
            </a:r>
          </a:p>
          <a:p>
            <a:pPr algn="just">
              <a:defRPr sz="3500">
                <a:solidFill>
                  <a:srgbClr val="000000"/>
                </a:solidFill>
              </a:defRPr>
            </a:pPr>
            <a:r>
              <a:t>Enfasi date nell’ambito delle soft skill alle competenze personali e sociali, e alle competenze trasversali e trasferibili attraverso la dimensione operativa del fare: capacità di interagire e lavorare con gli altri, capacità di risoluzione di problemi, creatività, pensiero critico, consapevolezza, resilienza e capacità di individuare le forme di orientamento e sostegno disponibili per affrontare la complessità e l’incertezza dei cambiamenti.  </a:t>
            </a:r>
          </a:p>
          <a:p>
            <a:pPr algn="just">
              <a:defRPr sz="3500">
                <a:solidFill>
                  <a:srgbClr val="000000"/>
                </a:solidFill>
              </a:defRPr>
            </a:pPr>
            <a:endParaRPr/>
          </a:p>
          <a:p>
            <a:pPr algn="just">
              <a:defRPr sz="3500">
                <a:solidFill>
                  <a:srgbClr val="000000"/>
                </a:solidFill>
              </a:defRPr>
            </a:pPr>
            <a:r>
              <a:t>Esse sono:</a:t>
            </a:r>
          </a:p>
        </p:txBody>
      </p:sp>
      <p:sp>
        <p:nvSpPr>
          <p:cNvPr id="582" name="competenza personale, sociale e capacità di imparare a imparare;…"/>
          <p:cNvSpPr txBox="1"/>
          <p:nvPr/>
        </p:nvSpPr>
        <p:spPr>
          <a:xfrm>
            <a:off x="506246" y="6652776"/>
            <a:ext cx="21948618" cy="277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t>competenza personale, sociale e capacità di imparare a imparare;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t>competenza in materia di cittadinanza;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t>competenza imprenditoriale;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t>competenza in materia di consapevolezza ed espressione culturali.</a:t>
            </a:r>
          </a:p>
        </p:txBody>
      </p:sp>
      <p:sp>
        <p:nvSpPr>
          <p:cNvPr id="583" name="L'acquisizione di queste competenze permette allo studente di arricchire il proprio patrimonio personale con una serie di conoscenze, abilità e atteggiamenti che gli consentono di assumere comportamenti adeguati rispetto alle diverse situazioni in cui si"/>
          <p:cNvSpPr txBox="1"/>
          <p:nvPr/>
        </p:nvSpPr>
        <p:spPr>
          <a:xfrm>
            <a:off x="466316" y="9764975"/>
            <a:ext cx="22710530" cy="170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3500">
                <a:solidFill>
                  <a:srgbClr val="000000"/>
                </a:solidFill>
              </a:defRPr>
            </a:lvl1pPr>
          </a:lstStyle>
          <a:p>
            <a:r>
              <a:t>L'acquisizione di queste competenze permette allo studente di arricchire il proprio patrimonio personale con una serie di conoscenze, abilità e atteggiamenti che gli consentono di assumere comportamenti adeguati rispetto alle diverse situazioni in cui si può venire a trovare, dalla più semplice alla più complessa.</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Numero diapositiva"/>
          <p:cNvSpPr txBox="1">
            <a:spLocks noGrp="1"/>
          </p:cNvSpPr>
          <p:nvPr>
            <p:ph type="sldNum" sz="quarter" idx="4294967295"/>
          </p:nvPr>
        </p:nvSpPr>
        <p:spPr>
          <a:xfrm>
            <a:off x="23747738" y="636958"/>
            <a:ext cx="28376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a:t>
            </a:fld>
            <a:endParaRPr/>
          </a:p>
        </p:txBody>
      </p:sp>
      <p:grpSp>
        <p:nvGrpSpPr>
          <p:cNvPr id="117" name="Gruppo"/>
          <p:cNvGrpSpPr/>
          <p:nvPr/>
        </p:nvGrpSpPr>
        <p:grpSpPr>
          <a:xfrm>
            <a:off x="9078134" y="14563655"/>
            <a:ext cx="5339810" cy="2177535"/>
            <a:chOff x="0" y="0"/>
            <a:chExt cx="5339809" cy="2177534"/>
          </a:xfrm>
        </p:grpSpPr>
        <p:grpSp>
          <p:nvGrpSpPr>
            <p:cNvPr id="99" name="Gruppo"/>
            <p:cNvGrpSpPr/>
            <p:nvPr/>
          </p:nvGrpSpPr>
          <p:grpSpPr>
            <a:xfrm>
              <a:off x="-1" y="-1"/>
              <a:ext cx="1473099" cy="2174395"/>
              <a:chOff x="0" y="0"/>
              <a:chExt cx="1473097" cy="2174393"/>
            </a:xfrm>
          </p:grpSpPr>
          <p:sp>
            <p:nvSpPr>
              <p:cNvPr id="95"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6"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7"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8"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0" name="Gruppo"/>
            <p:cNvGrpSpPr/>
            <p:nvPr/>
          </p:nvGrpSpPr>
          <p:grpSpPr>
            <a:xfrm>
              <a:off x="1660646" y="498786"/>
              <a:ext cx="756080" cy="1675609"/>
              <a:chOff x="-1" y="0"/>
              <a:chExt cx="756079" cy="1675607"/>
            </a:xfrm>
          </p:grpSpPr>
          <p:sp>
            <p:nvSpPr>
              <p:cNvPr id="100"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1"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2"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3"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4"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5"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6"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7"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8"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9"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6" name="Gruppo"/>
            <p:cNvGrpSpPr/>
            <p:nvPr/>
          </p:nvGrpSpPr>
          <p:grpSpPr>
            <a:xfrm>
              <a:off x="2624270" y="605179"/>
              <a:ext cx="2715540" cy="1572356"/>
              <a:chOff x="0" y="0"/>
              <a:chExt cx="2715538" cy="1572354"/>
            </a:xfrm>
          </p:grpSpPr>
          <p:sp>
            <p:nvSpPr>
              <p:cNvPr id="111"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2"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3"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4"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5"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18" name="Finalità"/>
          <p:cNvSpPr txBox="1"/>
          <p:nvPr/>
        </p:nvSpPr>
        <p:spPr>
          <a:xfrm>
            <a:off x="437439" y="4637332"/>
            <a:ext cx="12725590"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Finalità </a:t>
            </a:r>
          </a:p>
        </p:txBody>
      </p:sp>
      <p:sp>
        <p:nvSpPr>
          <p:cNvPr id="119" name="“dare senso e orientamento alle persone che vivono nella scuola e alle discipline e alle attività che vi si svolgono”;…"/>
          <p:cNvSpPr txBox="1"/>
          <p:nvPr/>
        </p:nvSpPr>
        <p:spPr>
          <a:xfrm>
            <a:off x="437439" y="6076090"/>
            <a:ext cx="21948618" cy="4633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58800" indent="-558800" algn="just">
              <a:lnSpc>
                <a:spcPct val="80000"/>
              </a:lnSpc>
              <a:buSzPct val="50000"/>
              <a:buBlip>
                <a:blip r:embed="rId2"/>
              </a:buBlip>
              <a:defRPr sz="4600" spc="-91">
                <a:solidFill>
                  <a:srgbClr val="002452"/>
                </a:solidFill>
                <a:latin typeface="Neris Light"/>
                <a:ea typeface="Neris Light"/>
                <a:cs typeface="Neris Light"/>
                <a:sym typeface="Neris Light"/>
              </a:defRPr>
            </a:pPr>
            <a:r>
              <a:rPr dirty="0"/>
              <a:t>“</a:t>
            </a:r>
            <a:r>
              <a:rPr dirty="0">
                <a:latin typeface="Neris Light"/>
                <a:ea typeface="Neris Light"/>
                <a:cs typeface="Neris Light"/>
                <a:sym typeface="Neris SemiBold"/>
              </a:rPr>
              <a:t>dare </a:t>
            </a:r>
            <a:r>
              <a:rPr dirty="0" err="1">
                <a:latin typeface="Neris Light"/>
                <a:ea typeface="Neris Light"/>
                <a:cs typeface="Neris Light"/>
                <a:sym typeface="Neris SemiBold"/>
              </a:rPr>
              <a:t>senso</a:t>
            </a:r>
            <a:r>
              <a:rPr dirty="0">
                <a:latin typeface="Neris Light"/>
                <a:ea typeface="Neris Light"/>
                <a:cs typeface="Neris Light"/>
                <a:sym typeface="Neris SemiBold"/>
              </a:rPr>
              <a:t> e </a:t>
            </a:r>
            <a:r>
              <a:rPr dirty="0" err="1">
                <a:latin typeface="Neris Light"/>
                <a:ea typeface="Neris Light"/>
                <a:cs typeface="Neris Light"/>
                <a:sym typeface="Neris SemiBold"/>
              </a:rPr>
              <a:t>orientamento</a:t>
            </a:r>
            <a:r>
              <a:rPr dirty="0">
                <a:latin typeface="Neris Light"/>
                <a:ea typeface="Neris Light"/>
                <a:cs typeface="Neris Light"/>
                <a:sym typeface="Neris SemiBold"/>
              </a:rPr>
              <a:t> </a:t>
            </a:r>
            <a:r>
              <a:rPr dirty="0" err="1">
                <a:latin typeface="Neris Light"/>
                <a:ea typeface="Neris Light"/>
                <a:cs typeface="Neris Light"/>
                <a:sym typeface="Neris SemiBold"/>
              </a:rPr>
              <a:t>alle</a:t>
            </a:r>
            <a:r>
              <a:rPr dirty="0">
                <a:latin typeface="Neris Light"/>
                <a:ea typeface="Neris Light"/>
                <a:cs typeface="Neris Light"/>
                <a:sym typeface="Neris SemiBold"/>
              </a:rPr>
              <a:t> </a:t>
            </a:r>
            <a:r>
              <a:rPr dirty="0" err="1">
                <a:latin typeface="Neris Light"/>
                <a:ea typeface="Neris Light"/>
                <a:cs typeface="Neris Light"/>
                <a:sym typeface="Neris SemiBold"/>
              </a:rPr>
              <a:t>persone</a:t>
            </a:r>
            <a:r>
              <a:rPr dirty="0">
                <a:latin typeface="Neris Light"/>
                <a:ea typeface="Neris Light"/>
                <a:cs typeface="Neris Light"/>
                <a:sym typeface="Neris SemiBold"/>
              </a:rPr>
              <a:t> </a:t>
            </a:r>
            <a:r>
              <a:rPr dirty="0" err="1">
                <a:latin typeface="Neris Light"/>
                <a:ea typeface="Neris Light"/>
                <a:cs typeface="Neris Light"/>
                <a:sym typeface="Neris SemiBold"/>
              </a:rPr>
              <a:t>che</a:t>
            </a:r>
            <a:r>
              <a:rPr dirty="0">
                <a:latin typeface="Neris Light"/>
                <a:ea typeface="Neris Light"/>
                <a:cs typeface="Neris Light"/>
                <a:sym typeface="Neris SemiBold"/>
              </a:rPr>
              <a:t> </a:t>
            </a:r>
            <a:r>
              <a:rPr dirty="0" err="1">
                <a:latin typeface="Neris Light"/>
                <a:ea typeface="Neris Light"/>
                <a:cs typeface="Neris Light"/>
                <a:sym typeface="Neris SemiBold"/>
              </a:rPr>
              <a:t>vivono</a:t>
            </a:r>
            <a:r>
              <a:rPr dirty="0">
                <a:latin typeface="Neris Light"/>
                <a:ea typeface="Neris Light"/>
                <a:cs typeface="Neris Light"/>
                <a:sym typeface="Neris SemiBold"/>
              </a:rPr>
              <a:t> </a:t>
            </a:r>
            <a:r>
              <a:rPr dirty="0" err="1">
                <a:latin typeface="Neris Light"/>
                <a:ea typeface="Neris Light"/>
                <a:cs typeface="Neris Light"/>
                <a:sym typeface="Neris SemiBold"/>
              </a:rPr>
              <a:t>nella</a:t>
            </a:r>
            <a:r>
              <a:rPr dirty="0">
                <a:latin typeface="Neris Light"/>
                <a:ea typeface="Neris Light"/>
                <a:cs typeface="Neris Light"/>
                <a:sym typeface="Neris SemiBold"/>
              </a:rPr>
              <a:t> </a:t>
            </a:r>
            <a:r>
              <a:rPr dirty="0" err="1">
                <a:latin typeface="Neris Light"/>
                <a:ea typeface="Neris Light"/>
                <a:cs typeface="Neris Light"/>
                <a:sym typeface="Neris SemiBold"/>
              </a:rPr>
              <a:t>scuola</a:t>
            </a:r>
            <a:r>
              <a:rPr dirty="0">
                <a:latin typeface="Neris Light"/>
                <a:ea typeface="Neris Light"/>
                <a:cs typeface="Neris Light"/>
                <a:sym typeface="Neris SemiBold"/>
              </a:rPr>
              <a:t> e </a:t>
            </a:r>
            <a:r>
              <a:rPr dirty="0" err="1">
                <a:latin typeface="Neris Light"/>
                <a:ea typeface="Neris Light"/>
                <a:cs typeface="Neris Light"/>
                <a:sym typeface="Neris SemiBold"/>
              </a:rPr>
              <a:t>alle</a:t>
            </a:r>
            <a:r>
              <a:rPr dirty="0">
                <a:latin typeface="Neris Light"/>
                <a:ea typeface="Neris Light"/>
                <a:cs typeface="Neris Light"/>
                <a:sym typeface="Neris SemiBold"/>
              </a:rPr>
              <a:t> discipline e </a:t>
            </a:r>
            <a:r>
              <a:rPr dirty="0" err="1">
                <a:latin typeface="Neris Light"/>
                <a:ea typeface="Neris Light"/>
                <a:cs typeface="Neris Light"/>
                <a:sym typeface="Neris SemiBold"/>
              </a:rPr>
              <a:t>alle</a:t>
            </a:r>
            <a:r>
              <a:rPr dirty="0">
                <a:latin typeface="Neris Light"/>
                <a:ea typeface="Neris Light"/>
                <a:cs typeface="Neris Light"/>
                <a:sym typeface="Neris SemiBold"/>
              </a:rPr>
              <a:t> </a:t>
            </a:r>
            <a:r>
              <a:rPr dirty="0" err="1">
                <a:latin typeface="Neris Light"/>
                <a:ea typeface="Neris Light"/>
                <a:cs typeface="Neris Light"/>
                <a:sym typeface="Neris SemiBold"/>
              </a:rPr>
              <a:t>attività</a:t>
            </a:r>
            <a:r>
              <a:rPr dirty="0">
                <a:latin typeface="Neris Light"/>
                <a:ea typeface="Neris Light"/>
                <a:cs typeface="Neris Light"/>
                <a:sym typeface="Neris SemiBold"/>
              </a:rPr>
              <a:t> </a:t>
            </a:r>
            <a:r>
              <a:rPr dirty="0" err="1">
                <a:latin typeface="Neris Light"/>
                <a:ea typeface="Neris Light"/>
                <a:cs typeface="Neris Light"/>
                <a:sym typeface="Neris SemiBold"/>
              </a:rPr>
              <a:t>che</a:t>
            </a:r>
            <a:r>
              <a:rPr dirty="0">
                <a:latin typeface="Neris Light"/>
                <a:ea typeface="Neris Light"/>
                <a:cs typeface="Neris Light"/>
                <a:sym typeface="Neris SemiBold"/>
              </a:rPr>
              <a:t> vi </a:t>
            </a:r>
            <a:r>
              <a:rPr dirty="0" err="1">
                <a:latin typeface="Neris Light"/>
                <a:ea typeface="Neris Light"/>
                <a:cs typeface="Neris Light"/>
                <a:sym typeface="Neris SemiBold"/>
              </a:rPr>
              <a:t>si</a:t>
            </a:r>
            <a:r>
              <a:rPr dirty="0">
                <a:latin typeface="Neris Light"/>
                <a:ea typeface="Neris Light"/>
                <a:cs typeface="Neris Light"/>
                <a:sym typeface="Neris SemiBold"/>
              </a:rPr>
              <a:t> </a:t>
            </a:r>
            <a:r>
              <a:rPr dirty="0" err="1">
                <a:latin typeface="Neris Light"/>
                <a:ea typeface="Neris Light"/>
                <a:cs typeface="Neris Light"/>
                <a:sym typeface="Neris SemiBold"/>
              </a:rPr>
              <a:t>svolgono</a:t>
            </a:r>
            <a:r>
              <a:rPr dirty="0"/>
              <a:t>”;</a:t>
            </a:r>
          </a:p>
          <a:p>
            <a:pPr marL="558800" indent="-558800" algn="just">
              <a:lnSpc>
                <a:spcPct val="80000"/>
              </a:lnSpc>
              <a:buSzPct val="50000"/>
              <a:buBlip>
                <a:blip r:embed="rId2"/>
              </a:buBlip>
              <a:defRPr sz="4600" spc="-91">
                <a:solidFill>
                  <a:srgbClr val="002452"/>
                </a:solidFill>
                <a:latin typeface="Neris Light"/>
                <a:ea typeface="Neris Light"/>
                <a:cs typeface="Neris Light"/>
                <a:sym typeface="Neris Light"/>
              </a:defRPr>
            </a:pPr>
            <a:r>
              <a:rPr dirty="0" err="1"/>
              <a:t>rafforzare</a:t>
            </a:r>
            <a:r>
              <a:rPr dirty="0"/>
              <a:t> la </a:t>
            </a:r>
            <a:r>
              <a:rPr dirty="0" err="1"/>
              <a:t>collaborazione</a:t>
            </a:r>
            <a:r>
              <a:rPr dirty="0"/>
              <a:t> </a:t>
            </a:r>
            <a:r>
              <a:rPr dirty="0" err="1"/>
              <a:t>tra</a:t>
            </a:r>
            <a:r>
              <a:rPr dirty="0"/>
              <a:t> </a:t>
            </a:r>
            <a:r>
              <a:rPr dirty="0" err="1"/>
              <a:t>scuola</a:t>
            </a:r>
            <a:r>
              <a:rPr dirty="0"/>
              <a:t>, </a:t>
            </a:r>
            <a:r>
              <a:rPr dirty="0" err="1"/>
              <a:t>famiglie</a:t>
            </a:r>
            <a:r>
              <a:rPr dirty="0"/>
              <a:t> e </a:t>
            </a:r>
            <a:r>
              <a:rPr dirty="0" err="1"/>
              <a:t>territorio</a:t>
            </a:r>
            <a:r>
              <a:rPr dirty="0"/>
              <a:t> per </a:t>
            </a:r>
            <a:r>
              <a:rPr dirty="0" err="1"/>
              <a:t>promuovere</a:t>
            </a:r>
            <a:r>
              <a:rPr dirty="0"/>
              <a:t> </a:t>
            </a:r>
            <a:r>
              <a:rPr dirty="0" err="1"/>
              <a:t>una</a:t>
            </a:r>
            <a:r>
              <a:rPr dirty="0"/>
              <a:t> </a:t>
            </a:r>
            <a:r>
              <a:rPr dirty="0" err="1"/>
              <a:t>cittadinanza</a:t>
            </a:r>
            <a:r>
              <a:rPr dirty="0"/>
              <a:t> </a:t>
            </a:r>
            <a:r>
              <a:rPr dirty="0" err="1"/>
              <a:t>consapevole</a:t>
            </a:r>
            <a:r>
              <a:rPr dirty="0"/>
              <a:t>;</a:t>
            </a:r>
          </a:p>
          <a:p>
            <a:pPr marL="558800" indent="-558800" algn="just">
              <a:lnSpc>
                <a:spcPct val="80000"/>
              </a:lnSpc>
              <a:buSzPct val="50000"/>
              <a:buBlip>
                <a:blip r:embed="rId2"/>
              </a:buBlip>
              <a:defRPr sz="4600" spc="-91">
                <a:solidFill>
                  <a:srgbClr val="002452"/>
                </a:solidFill>
                <a:latin typeface="Neris Light"/>
                <a:ea typeface="Neris Light"/>
                <a:cs typeface="Neris Light"/>
                <a:sym typeface="Neris Light"/>
              </a:defRPr>
            </a:pPr>
            <a:r>
              <a:rPr dirty="0" err="1"/>
              <a:t>implementare</a:t>
            </a:r>
            <a:r>
              <a:rPr dirty="0"/>
              <a:t> la </a:t>
            </a:r>
            <a:r>
              <a:rPr dirty="0" err="1"/>
              <a:t>trasversalità</a:t>
            </a:r>
            <a:r>
              <a:rPr dirty="0"/>
              <a:t> del </a:t>
            </a:r>
            <a:r>
              <a:rPr dirty="0" err="1"/>
              <a:t>nuovo</a:t>
            </a:r>
            <a:r>
              <a:rPr dirty="0"/>
              <a:t> </a:t>
            </a:r>
            <a:r>
              <a:rPr dirty="0" err="1"/>
              <a:t>insegnamento</a:t>
            </a:r>
            <a:r>
              <a:rPr dirty="0"/>
              <a:t>;</a:t>
            </a:r>
          </a:p>
          <a:p>
            <a:pPr marL="558800" indent="-558800" algn="just">
              <a:lnSpc>
                <a:spcPct val="80000"/>
              </a:lnSpc>
              <a:buSzPct val="50000"/>
              <a:buBlip>
                <a:blip r:embed="rId2"/>
              </a:buBlip>
              <a:defRPr sz="4600" spc="-91">
                <a:solidFill>
                  <a:srgbClr val="002452"/>
                </a:solidFill>
                <a:latin typeface="Neris Light"/>
                <a:ea typeface="Neris Light"/>
                <a:cs typeface="Neris Light"/>
                <a:sym typeface="Neris Light"/>
              </a:defRPr>
            </a:pPr>
            <a:r>
              <a:rPr dirty="0" err="1"/>
              <a:t>formare</a:t>
            </a:r>
            <a:r>
              <a:rPr dirty="0"/>
              <a:t> </a:t>
            </a:r>
            <a:r>
              <a:rPr dirty="0" err="1"/>
              <a:t>i</a:t>
            </a:r>
            <a:r>
              <a:rPr dirty="0"/>
              <a:t> </a:t>
            </a:r>
            <a:r>
              <a:rPr dirty="0" err="1"/>
              <a:t>docenti</a:t>
            </a:r>
            <a:r>
              <a:rPr dirty="0"/>
              <a:t> </a:t>
            </a:r>
            <a:r>
              <a:rPr dirty="0" err="1"/>
              <a:t>perché</a:t>
            </a:r>
            <a:r>
              <a:rPr dirty="0"/>
              <a:t> </a:t>
            </a:r>
            <a:r>
              <a:rPr dirty="0" err="1"/>
              <a:t>siano</a:t>
            </a:r>
            <a:r>
              <a:rPr dirty="0"/>
              <a:t> in </a:t>
            </a:r>
            <a:r>
              <a:rPr dirty="0" err="1"/>
              <a:t>grado</a:t>
            </a:r>
            <a:r>
              <a:rPr dirty="0"/>
              <a:t> di “</a:t>
            </a:r>
            <a:r>
              <a:rPr dirty="0" err="1">
                <a:latin typeface="Neris Light"/>
                <a:ea typeface="Neris Light"/>
                <a:cs typeface="Neris Light"/>
                <a:sym typeface="Neris SemiBold"/>
              </a:rPr>
              <a:t>aggiornare</a:t>
            </a:r>
            <a:r>
              <a:rPr dirty="0">
                <a:latin typeface="Neris Light"/>
                <a:ea typeface="Neris Light"/>
                <a:cs typeface="Neris Light"/>
                <a:sym typeface="Neris SemiBold"/>
              </a:rPr>
              <a:t> </a:t>
            </a:r>
            <a:r>
              <a:rPr dirty="0" err="1">
                <a:latin typeface="Neris Light"/>
                <a:ea typeface="Neris Light"/>
                <a:cs typeface="Neris Light"/>
                <a:sym typeface="Neris SemiBold"/>
              </a:rPr>
              <a:t>i</a:t>
            </a:r>
            <a:r>
              <a:rPr dirty="0">
                <a:latin typeface="Neris Light"/>
                <a:ea typeface="Neris Light"/>
                <a:cs typeface="Neris Light"/>
                <a:sym typeface="Neris SemiBold"/>
              </a:rPr>
              <a:t> </a:t>
            </a:r>
            <a:r>
              <a:rPr dirty="0" err="1">
                <a:latin typeface="Neris Light"/>
                <a:ea typeface="Neris Light"/>
                <a:cs typeface="Neris Light"/>
                <a:sym typeface="Neris SemiBold"/>
              </a:rPr>
              <a:t>curricoli</a:t>
            </a:r>
            <a:r>
              <a:rPr dirty="0">
                <a:latin typeface="Neris Light"/>
                <a:ea typeface="Neris Light"/>
                <a:cs typeface="Neris Light"/>
                <a:sym typeface="Neris SemiBold"/>
              </a:rPr>
              <a:t> </a:t>
            </a:r>
            <a:r>
              <a:rPr dirty="0" err="1">
                <a:latin typeface="Neris Light"/>
                <a:ea typeface="Neris Light"/>
                <a:cs typeface="Neris Light"/>
                <a:sym typeface="Neris SemiBold"/>
              </a:rPr>
              <a:t>d’istituto</a:t>
            </a:r>
            <a:r>
              <a:rPr dirty="0">
                <a:latin typeface="Neris Light"/>
                <a:ea typeface="Neris Light"/>
                <a:cs typeface="Neris Light"/>
                <a:sym typeface="Neris SemiBold"/>
              </a:rPr>
              <a:t> e </a:t>
            </a:r>
            <a:r>
              <a:rPr dirty="0" err="1">
                <a:latin typeface="Neris Light"/>
                <a:ea typeface="Neris Light"/>
                <a:cs typeface="Neris Light"/>
                <a:sym typeface="Neris SemiBold"/>
              </a:rPr>
              <a:t>l’attività</a:t>
            </a:r>
            <a:r>
              <a:rPr dirty="0">
                <a:latin typeface="Neris Light"/>
                <a:ea typeface="Neris Light"/>
                <a:cs typeface="Neris Light"/>
                <a:sym typeface="Neris SemiBold"/>
              </a:rPr>
              <a:t> di </a:t>
            </a:r>
            <a:r>
              <a:rPr dirty="0" err="1">
                <a:latin typeface="Neris Light"/>
                <a:ea typeface="Neris Light"/>
                <a:cs typeface="Neris Light"/>
                <a:sym typeface="Neris SemiBold"/>
              </a:rPr>
              <a:t>programmazione</a:t>
            </a:r>
            <a:r>
              <a:rPr dirty="0">
                <a:latin typeface="Neris Light"/>
                <a:ea typeface="Neris Light"/>
                <a:cs typeface="Neris Light"/>
                <a:sym typeface="Neris SemiBold"/>
              </a:rPr>
              <a:t> </a:t>
            </a:r>
            <a:r>
              <a:rPr dirty="0" err="1">
                <a:latin typeface="Neris Light"/>
                <a:ea typeface="Neris Light"/>
                <a:cs typeface="Neris Light"/>
                <a:sym typeface="Neris SemiBold"/>
              </a:rPr>
              <a:t>didattica</a:t>
            </a:r>
            <a:r>
              <a:rPr dirty="0"/>
              <a:t>”;</a:t>
            </a:r>
          </a:p>
          <a:p>
            <a:pPr marL="558800" indent="-558800" algn="just">
              <a:lnSpc>
                <a:spcPct val="80000"/>
              </a:lnSpc>
              <a:buSzPct val="50000"/>
              <a:buBlip>
                <a:blip r:embed="rId2"/>
              </a:buBlip>
              <a:defRPr sz="4600" spc="-91">
                <a:solidFill>
                  <a:srgbClr val="002452"/>
                </a:solidFill>
                <a:latin typeface="Neris Light"/>
                <a:ea typeface="Neris Light"/>
                <a:cs typeface="Neris Light"/>
                <a:sym typeface="Neris Light"/>
              </a:defRPr>
            </a:pPr>
            <a:r>
              <a:rPr dirty="0" err="1"/>
              <a:t>promuovere</a:t>
            </a:r>
            <a:r>
              <a:rPr dirty="0"/>
              <a:t> </a:t>
            </a:r>
            <a:r>
              <a:rPr dirty="0" err="1"/>
              <a:t>modalità</a:t>
            </a:r>
            <a:r>
              <a:rPr dirty="0"/>
              <a:t> </a:t>
            </a:r>
            <a:r>
              <a:rPr dirty="0" err="1"/>
              <a:t>organizzative</a:t>
            </a:r>
            <a:r>
              <a:rPr dirty="0"/>
              <a:t> </a:t>
            </a:r>
            <a:r>
              <a:rPr dirty="0" err="1"/>
              <a:t>adeguate</a:t>
            </a:r>
            <a:r>
              <a:rPr dirty="0"/>
              <a:t> al </a:t>
            </a:r>
            <a:r>
              <a:rPr dirty="0" err="1"/>
              <a:t>percorso</a:t>
            </a:r>
            <a:r>
              <a:rPr dirty="0"/>
              <a:t> </a:t>
            </a:r>
            <a:r>
              <a:rPr dirty="0" err="1"/>
              <a:t>ordinamentale</a:t>
            </a:r>
            <a:r>
              <a:rPr dirty="0"/>
              <a:t>.</a:t>
            </a:r>
          </a:p>
        </p:txBody>
      </p:sp>
      <p:sp>
        <p:nvSpPr>
          <p:cNvPr id="120" name="La Legge 92/2019 e le successive Linee Guida pongono alle Istituzioni scolastiche la necessità di compiere precise scelte culturali e pedagogiche per facilitare una corretta attuazione dell’innovazione normativa e le sollecitano ad una attenta e coerente"/>
          <p:cNvSpPr txBox="1"/>
          <p:nvPr/>
        </p:nvSpPr>
        <p:spPr>
          <a:xfrm>
            <a:off x="437439" y="2391551"/>
            <a:ext cx="22766644" cy="170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a:solidFill>
                  <a:srgbClr val="000000"/>
                </a:solidFill>
              </a:defRPr>
            </a:lvl1pPr>
          </a:lstStyle>
          <a:p>
            <a:r>
              <a:t>La Legge 92/2019 e le successive Linee Guida pongono alle Istituzioni scolastiche la necessità di compiere precise scelte culturali e pedagogiche per facilitare una corretta attuazione dell’innovazione normativa e le sollecitano ad una attenta e coerente revisione dei curricoli di istituto per adeguarli alle nuove disposizioni.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Numero diapositiva"/>
          <p:cNvSpPr txBox="1">
            <a:spLocks noGrp="1"/>
          </p:cNvSpPr>
          <p:nvPr>
            <p:ph type="sldNum" sz="quarter" idx="4294967295"/>
          </p:nvPr>
        </p:nvSpPr>
        <p:spPr>
          <a:xfrm>
            <a:off x="23663002"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20</a:t>
            </a:fld>
            <a:endParaRPr/>
          </a:p>
        </p:txBody>
      </p:sp>
      <p:grpSp>
        <p:nvGrpSpPr>
          <p:cNvPr id="608" name="Gruppo"/>
          <p:cNvGrpSpPr/>
          <p:nvPr/>
        </p:nvGrpSpPr>
        <p:grpSpPr>
          <a:xfrm>
            <a:off x="9078134" y="14563655"/>
            <a:ext cx="5339810" cy="2177535"/>
            <a:chOff x="0" y="0"/>
            <a:chExt cx="5339809" cy="2177534"/>
          </a:xfrm>
        </p:grpSpPr>
        <p:grpSp>
          <p:nvGrpSpPr>
            <p:cNvPr id="590" name="Gruppo"/>
            <p:cNvGrpSpPr/>
            <p:nvPr/>
          </p:nvGrpSpPr>
          <p:grpSpPr>
            <a:xfrm>
              <a:off x="-1" y="-1"/>
              <a:ext cx="1473099" cy="2174395"/>
              <a:chOff x="0" y="0"/>
              <a:chExt cx="1473097" cy="2174393"/>
            </a:xfrm>
          </p:grpSpPr>
          <p:sp>
            <p:nvSpPr>
              <p:cNvPr id="58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8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8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8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01" name="Gruppo"/>
            <p:cNvGrpSpPr/>
            <p:nvPr/>
          </p:nvGrpSpPr>
          <p:grpSpPr>
            <a:xfrm>
              <a:off x="1660646" y="498786"/>
              <a:ext cx="756080" cy="1675609"/>
              <a:chOff x="-1" y="0"/>
              <a:chExt cx="756079" cy="1675607"/>
            </a:xfrm>
          </p:grpSpPr>
          <p:sp>
            <p:nvSpPr>
              <p:cNvPr id="59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9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9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9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9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59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9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98"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59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0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07" name="Gruppo"/>
            <p:cNvGrpSpPr/>
            <p:nvPr/>
          </p:nvGrpSpPr>
          <p:grpSpPr>
            <a:xfrm>
              <a:off x="2624270" y="605179"/>
              <a:ext cx="2715539" cy="1572356"/>
              <a:chOff x="0" y="0"/>
              <a:chExt cx="2715538" cy="1572354"/>
            </a:xfrm>
          </p:grpSpPr>
          <p:sp>
            <p:nvSpPr>
              <p:cNvPr id="60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0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0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0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0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609" name="pag_20_Pagina_16.jpg" descr="pag_20_Pagina_16.jpg"/>
          <p:cNvPicPr>
            <a:picLocks noChangeAspect="1"/>
          </p:cNvPicPr>
          <p:nvPr/>
        </p:nvPicPr>
        <p:blipFill>
          <a:blip r:embed="rId2"/>
          <a:srcRect l="11375" t="34918" r="11375" b="15922"/>
          <a:stretch>
            <a:fillRect/>
          </a:stretch>
        </p:blipFill>
        <p:spPr>
          <a:xfrm>
            <a:off x="5414817" y="1665779"/>
            <a:ext cx="11743269" cy="105650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21</a:t>
            </a:fld>
            <a:endParaRPr/>
          </a:p>
        </p:txBody>
      </p:sp>
      <p:grpSp>
        <p:nvGrpSpPr>
          <p:cNvPr id="634" name="Gruppo"/>
          <p:cNvGrpSpPr/>
          <p:nvPr/>
        </p:nvGrpSpPr>
        <p:grpSpPr>
          <a:xfrm>
            <a:off x="9078134" y="14563655"/>
            <a:ext cx="5339810" cy="2177535"/>
            <a:chOff x="0" y="0"/>
            <a:chExt cx="5339809" cy="2177534"/>
          </a:xfrm>
        </p:grpSpPr>
        <p:grpSp>
          <p:nvGrpSpPr>
            <p:cNvPr id="616" name="Gruppo"/>
            <p:cNvGrpSpPr/>
            <p:nvPr/>
          </p:nvGrpSpPr>
          <p:grpSpPr>
            <a:xfrm>
              <a:off x="-1" y="-1"/>
              <a:ext cx="1473099" cy="2174395"/>
              <a:chOff x="0" y="0"/>
              <a:chExt cx="1473097" cy="2174393"/>
            </a:xfrm>
          </p:grpSpPr>
          <p:sp>
            <p:nvSpPr>
              <p:cNvPr id="612"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13"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14"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15"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27" name="Gruppo"/>
            <p:cNvGrpSpPr/>
            <p:nvPr/>
          </p:nvGrpSpPr>
          <p:grpSpPr>
            <a:xfrm>
              <a:off x="1660646" y="498786"/>
              <a:ext cx="756080" cy="1675609"/>
              <a:chOff x="-1" y="0"/>
              <a:chExt cx="756079" cy="1675607"/>
            </a:xfrm>
          </p:grpSpPr>
          <p:sp>
            <p:nvSpPr>
              <p:cNvPr id="617"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18"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19"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20"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21"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22"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23"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24"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25"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26"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33" name="Gruppo"/>
            <p:cNvGrpSpPr/>
            <p:nvPr/>
          </p:nvGrpSpPr>
          <p:grpSpPr>
            <a:xfrm>
              <a:off x="2624270" y="605179"/>
              <a:ext cx="2715540" cy="1572356"/>
              <a:chOff x="0" y="0"/>
              <a:chExt cx="2715538" cy="1572354"/>
            </a:xfrm>
          </p:grpSpPr>
          <p:sp>
            <p:nvSpPr>
              <p:cNvPr id="628"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29"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30"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31"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32"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635" name="LEGGE 92/2019…"/>
          <p:cNvSpPr txBox="1"/>
          <p:nvPr/>
        </p:nvSpPr>
        <p:spPr>
          <a:xfrm>
            <a:off x="532866" y="2350044"/>
            <a:ext cx="21492142" cy="215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b="1">
                <a:solidFill>
                  <a:srgbClr val="000000"/>
                </a:solidFill>
                <a:latin typeface="+mn-lt"/>
                <a:ea typeface="+mn-ea"/>
                <a:cs typeface="+mn-cs"/>
                <a:sym typeface="Helvetica"/>
              </a:defRPr>
            </a:pPr>
            <a:r>
              <a:t>LEGGE 92/2019 </a:t>
            </a:r>
          </a:p>
          <a:p>
            <a:pPr>
              <a:defRPr sz="3500" b="1">
                <a:solidFill>
                  <a:srgbClr val="000000"/>
                </a:solidFill>
                <a:latin typeface="+mn-lt"/>
                <a:ea typeface="+mn-ea"/>
                <a:cs typeface="+mn-cs"/>
                <a:sym typeface="Helvetica"/>
              </a:defRPr>
            </a:pPr>
            <a:r>
              <a:t>Introduzione dell’insegnamento scolastico dell’educazione civica</a:t>
            </a:r>
          </a:p>
          <a:p>
            <a:pPr>
              <a:defRPr sz="3500" b="1">
                <a:solidFill>
                  <a:srgbClr val="000000"/>
                </a:solidFill>
                <a:latin typeface="+mn-lt"/>
                <a:ea typeface="+mn-ea"/>
                <a:cs typeface="+mn-cs"/>
                <a:sym typeface="Helvetica"/>
              </a:defRPr>
            </a:pPr>
            <a:endParaRPr/>
          </a:p>
          <a:p>
            <a:pPr>
              <a:defRPr sz="3000" b="1">
                <a:solidFill>
                  <a:srgbClr val="000000"/>
                </a:solidFill>
                <a:latin typeface="+mn-lt"/>
                <a:ea typeface="+mn-ea"/>
                <a:cs typeface="+mn-cs"/>
                <a:sym typeface="Helvetica"/>
              </a:defRPr>
            </a:pPr>
            <a:r>
              <a:t>Art. 1</a:t>
            </a:r>
          </a:p>
        </p:txBody>
      </p:sp>
      <p:pic>
        <p:nvPicPr>
          <p:cNvPr id="636" name="Pag_21_Pagina_02.jpg" descr="Pag_21_Pagina_02.jpg"/>
          <p:cNvPicPr>
            <a:picLocks noChangeAspect="1"/>
          </p:cNvPicPr>
          <p:nvPr/>
        </p:nvPicPr>
        <p:blipFill>
          <a:blip r:embed="rId2"/>
          <a:srcRect l="7106" t="30439" r="7106" b="10484"/>
          <a:stretch>
            <a:fillRect/>
          </a:stretch>
        </p:blipFill>
        <p:spPr>
          <a:xfrm>
            <a:off x="506820" y="5228770"/>
            <a:ext cx="17286365" cy="66952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22</a:t>
            </a:fld>
            <a:endParaRPr/>
          </a:p>
        </p:txBody>
      </p:sp>
      <p:grpSp>
        <p:nvGrpSpPr>
          <p:cNvPr id="661" name="Gruppo"/>
          <p:cNvGrpSpPr/>
          <p:nvPr/>
        </p:nvGrpSpPr>
        <p:grpSpPr>
          <a:xfrm>
            <a:off x="9078134" y="14563655"/>
            <a:ext cx="5339810" cy="2177535"/>
            <a:chOff x="0" y="0"/>
            <a:chExt cx="5339809" cy="2177534"/>
          </a:xfrm>
        </p:grpSpPr>
        <p:grpSp>
          <p:nvGrpSpPr>
            <p:cNvPr id="643" name="Gruppo"/>
            <p:cNvGrpSpPr/>
            <p:nvPr/>
          </p:nvGrpSpPr>
          <p:grpSpPr>
            <a:xfrm>
              <a:off x="-1" y="-1"/>
              <a:ext cx="1473099" cy="2174395"/>
              <a:chOff x="0" y="0"/>
              <a:chExt cx="1473097" cy="2174393"/>
            </a:xfrm>
          </p:grpSpPr>
          <p:sp>
            <p:nvSpPr>
              <p:cNvPr id="63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54" name="Gruppo"/>
            <p:cNvGrpSpPr/>
            <p:nvPr/>
          </p:nvGrpSpPr>
          <p:grpSpPr>
            <a:xfrm>
              <a:off x="1660646" y="498786"/>
              <a:ext cx="756080" cy="1675609"/>
              <a:chOff x="-1" y="0"/>
              <a:chExt cx="756079" cy="1675607"/>
            </a:xfrm>
          </p:grpSpPr>
          <p:sp>
            <p:nvSpPr>
              <p:cNvPr id="64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4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4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5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51"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5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5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60" name="Gruppo"/>
            <p:cNvGrpSpPr/>
            <p:nvPr/>
          </p:nvGrpSpPr>
          <p:grpSpPr>
            <a:xfrm>
              <a:off x="2624270" y="605179"/>
              <a:ext cx="2715540" cy="1572356"/>
              <a:chOff x="0" y="0"/>
              <a:chExt cx="2715538" cy="1572354"/>
            </a:xfrm>
          </p:grpSpPr>
          <p:sp>
            <p:nvSpPr>
              <p:cNvPr id="65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5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5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5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5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662" name="BELLANOVA_04.jpg" descr="BELLANOVA_04.jpg"/>
          <p:cNvPicPr>
            <a:picLocks noChangeAspect="1"/>
          </p:cNvPicPr>
          <p:nvPr/>
        </p:nvPicPr>
        <p:blipFill>
          <a:blip r:embed="rId2"/>
          <a:srcRect l="2603" t="5240" r="2603" b="6537"/>
          <a:stretch>
            <a:fillRect/>
          </a:stretch>
        </p:blipFill>
        <p:spPr>
          <a:xfrm>
            <a:off x="3737446" y="2062600"/>
            <a:ext cx="17158232" cy="89813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23</a:t>
            </a:fld>
            <a:endParaRPr/>
          </a:p>
        </p:txBody>
      </p:sp>
      <p:grpSp>
        <p:nvGrpSpPr>
          <p:cNvPr id="687" name="Gruppo"/>
          <p:cNvGrpSpPr/>
          <p:nvPr/>
        </p:nvGrpSpPr>
        <p:grpSpPr>
          <a:xfrm>
            <a:off x="9078134" y="14563655"/>
            <a:ext cx="5339810" cy="2177535"/>
            <a:chOff x="0" y="0"/>
            <a:chExt cx="5339809" cy="2177534"/>
          </a:xfrm>
        </p:grpSpPr>
        <p:grpSp>
          <p:nvGrpSpPr>
            <p:cNvPr id="669" name="Gruppo"/>
            <p:cNvGrpSpPr/>
            <p:nvPr/>
          </p:nvGrpSpPr>
          <p:grpSpPr>
            <a:xfrm>
              <a:off x="-1" y="-1"/>
              <a:ext cx="1473099" cy="2174395"/>
              <a:chOff x="0" y="0"/>
              <a:chExt cx="1473097" cy="2174393"/>
            </a:xfrm>
          </p:grpSpPr>
          <p:sp>
            <p:nvSpPr>
              <p:cNvPr id="665"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66"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67"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68"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80" name="Gruppo"/>
            <p:cNvGrpSpPr/>
            <p:nvPr/>
          </p:nvGrpSpPr>
          <p:grpSpPr>
            <a:xfrm>
              <a:off x="1660646" y="498786"/>
              <a:ext cx="756080" cy="1675609"/>
              <a:chOff x="-1" y="0"/>
              <a:chExt cx="756079" cy="1675607"/>
            </a:xfrm>
          </p:grpSpPr>
          <p:sp>
            <p:nvSpPr>
              <p:cNvPr id="670"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71"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72"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73"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74"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75"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76"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77"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78"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679"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686" name="Gruppo"/>
            <p:cNvGrpSpPr/>
            <p:nvPr/>
          </p:nvGrpSpPr>
          <p:grpSpPr>
            <a:xfrm>
              <a:off x="2624270" y="605179"/>
              <a:ext cx="2715540" cy="1572356"/>
              <a:chOff x="0" y="0"/>
              <a:chExt cx="2715538" cy="1572354"/>
            </a:xfrm>
          </p:grpSpPr>
          <p:sp>
            <p:nvSpPr>
              <p:cNvPr id="681"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82"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83"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84"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85"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688" name="BELLANOVA_06.jpg" descr="BELLANOVA_06.jpg"/>
          <p:cNvPicPr>
            <a:picLocks noChangeAspect="1"/>
          </p:cNvPicPr>
          <p:nvPr/>
        </p:nvPicPr>
        <p:blipFill>
          <a:blip r:embed="rId2"/>
          <a:srcRect l="5540" t="10008" r="6499" b="16267"/>
          <a:stretch>
            <a:fillRect/>
          </a:stretch>
        </p:blipFill>
        <p:spPr>
          <a:xfrm>
            <a:off x="3617414" y="2397761"/>
            <a:ext cx="17630167" cy="83110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Numero diapositiva"/>
          <p:cNvSpPr txBox="1">
            <a:spLocks noGrp="1"/>
          </p:cNvSpPr>
          <p:nvPr>
            <p:ph type="sldNum" sz="quarter" idx="4294967295"/>
          </p:nvPr>
        </p:nvSpPr>
        <p:spPr>
          <a:xfrm>
            <a:off x="23663002"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24</a:t>
            </a:fld>
            <a:endParaRPr/>
          </a:p>
        </p:txBody>
      </p:sp>
      <p:grpSp>
        <p:nvGrpSpPr>
          <p:cNvPr id="713" name="Gruppo"/>
          <p:cNvGrpSpPr/>
          <p:nvPr/>
        </p:nvGrpSpPr>
        <p:grpSpPr>
          <a:xfrm>
            <a:off x="9078134" y="14563655"/>
            <a:ext cx="5339810" cy="2177535"/>
            <a:chOff x="0" y="0"/>
            <a:chExt cx="5339809" cy="2177534"/>
          </a:xfrm>
        </p:grpSpPr>
        <p:grpSp>
          <p:nvGrpSpPr>
            <p:cNvPr id="695" name="Gruppo"/>
            <p:cNvGrpSpPr/>
            <p:nvPr/>
          </p:nvGrpSpPr>
          <p:grpSpPr>
            <a:xfrm>
              <a:off x="-1" y="-1"/>
              <a:ext cx="1473099" cy="2174395"/>
              <a:chOff x="0" y="0"/>
              <a:chExt cx="1473097" cy="2174393"/>
            </a:xfrm>
          </p:grpSpPr>
          <p:sp>
            <p:nvSpPr>
              <p:cNvPr id="691"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92"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93"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94"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06" name="Gruppo"/>
            <p:cNvGrpSpPr/>
            <p:nvPr/>
          </p:nvGrpSpPr>
          <p:grpSpPr>
            <a:xfrm>
              <a:off x="1660646" y="498786"/>
              <a:ext cx="756080" cy="1675609"/>
              <a:chOff x="-1" y="0"/>
              <a:chExt cx="756079" cy="1675607"/>
            </a:xfrm>
          </p:grpSpPr>
          <p:sp>
            <p:nvSpPr>
              <p:cNvPr id="696"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97"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98"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699"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00"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01"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02"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03"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04"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05"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12" name="Gruppo"/>
            <p:cNvGrpSpPr/>
            <p:nvPr/>
          </p:nvGrpSpPr>
          <p:grpSpPr>
            <a:xfrm>
              <a:off x="2624270" y="605179"/>
              <a:ext cx="2715539" cy="1572356"/>
              <a:chOff x="0" y="0"/>
              <a:chExt cx="2715538" cy="1572354"/>
            </a:xfrm>
          </p:grpSpPr>
          <p:sp>
            <p:nvSpPr>
              <p:cNvPr id="707"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08"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09"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10"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11"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714" name="Pag_21_Pagina_07.jpg" descr="Pag_21_Pagina_07.jpg"/>
          <p:cNvPicPr>
            <a:picLocks noChangeAspect="1"/>
          </p:cNvPicPr>
          <p:nvPr/>
        </p:nvPicPr>
        <p:blipFill>
          <a:blip r:embed="rId2"/>
          <a:srcRect l="3690" t="31414" r="4599" b="5124"/>
          <a:stretch>
            <a:fillRect/>
          </a:stretch>
        </p:blipFill>
        <p:spPr>
          <a:xfrm>
            <a:off x="1490265" y="2825928"/>
            <a:ext cx="21403579" cy="83301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25</a:t>
            </a:fld>
            <a:endParaRPr/>
          </a:p>
        </p:txBody>
      </p:sp>
      <p:grpSp>
        <p:nvGrpSpPr>
          <p:cNvPr id="739" name="Gruppo"/>
          <p:cNvGrpSpPr/>
          <p:nvPr/>
        </p:nvGrpSpPr>
        <p:grpSpPr>
          <a:xfrm>
            <a:off x="9078134" y="14563655"/>
            <a:ext cx="5339810" cy="2177535"/>
            <a:chOff x="0" y="0"/>
            <a:chExt cx="5339809" cy="2177534"/>
          </a:xfrm>
        </p:grpSpPr>
        <p:grpSp>
          <p:nvGrpSpPr>
            <p:cNvPr id="721" name="Gruppo"/>
            <p:cNvGrpSpPr/>
            <p:nvPr/>
          </p:nvGrpSpPr>
          <p:grpSpPr>
            <a:xfrm>
              <a:off x="-1" y="-1"/>
              <a:ext cx="1473099" cy="2174395"/>
              <a:chOff x="0" y="0"/>
              <a:chExt cx="1473097" cy="2174393"/>
            </a:xfrm>
          </p:grpSpPr>
          <p:sp>
            <p:nvSpPr>
              <p:cNvPr id="717"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18"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19"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20"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32" name="Gruppo"/>
            <p:cNvGrpSpPr/>
            <p:nvPr/>
          </p:nvGrpSpPr>
          <p:grpSpPr>
            <a:xfrm>
              <a:off x="1660646" y="498786"/>
              <a:ext cx="756080" cy="1675609"/>
              <a:chOff x="-1" y="0"/>
              <a:chExt cx="756079" cy="1675607"/>
            </a:xfrm>
          </p:grpSpPr>
          <p:sp>
            <p:nvSpPr>
              <p:cNvPr id="722"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23"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24"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25"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26"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27"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28"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29"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30"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31"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38" name="Gruppo"/>
            <p:cNvGrpSpPr/>
            <p:nvPr/>
          </p:nvGrpSpPr>
          <p:grpSpPr>
            <a:xfrm>
              <a:off x="2624270" y="605179"/>
              <a:ext cx="2715540" cy="1572356"/>
              <a:chOff x="0" y="0"/>
              <a:chExt cx="2715538" cy="1572354"/>
            </a:xfrm>
          </p:grpSpPr>
          <p:sp>
            <p:nvSpPr>
              <p:cNvPr id="733"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34"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35"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36"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37"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740" name="BELLANOVA_08.jpg" descr="BELLANOVA_08.jpg"/>
          <p:cNvPicPr>
            <a:picLocks noChangeAspect="1"/>
          </p:cNvPicPr>
          <p:nvPr/>
        </p:nvPicPr>
        <p:blipFill>
          <a:blip r:embed="rId2"/>
          <a:srcRect l="2779" t="6966" r="2229" b="5826"/>
          <a:stretch>
            <a:fillRect/>
          </a:stretch>
        </p:blipFill>
        <p:spPr>
          <a:xfrm>
            <a:off x="2108216" y="1905983"/>
            <a:ext cx="19677820" cy="101566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26</a:t>
            </a:fld>
            <a:endParaRPr/>
          </a:p>
        </p:txBody>
      </p:sp>
      <p:grpSp>
        <p:nvGrpSpPr>
          <p:cNvPr id="765" name="Gruppo"/>
          <p:cNvGrpSpPr/>
          <p:nvPr/>
        </p:nvGrpSpPr>
        <p:grpSpPr>
          <a:xfrm>
            <a:off x="9078134" y="14563655"/>
            <a:ext cx="5339810" cy="2177535"/>
            <a:chOff x="0" y="0"/>
            <a:chExt cx="5339809" cy="2177534"/>
          </a:xfrm>
        </p:grpSpPr>
        <p:grpSp>
          <p:nvGrpSpPr>
            <p:cNvPr id="747" name="Gruppo"/>
            <p:cNvGrpSpPr/>
            <p:nvPr/>
          </p:nvGrpSpPr>
          <p:grpSpPr>
            <a:xfrm>
              <a:off x="-1" y="-1"/>
              <a:ext cx="1473099" cy="2174395"/>
              <a:chOff x="0" y="0"/>
              <a:chExt cx="1473097" cy="2174393"/>
            </a:xfrm>
          </p:grpSpPr>
          <p:sp>
            <p:nvSpPr>
              <p:cNvPr id="74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4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4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4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58" name="Gruppo"/>
            <p:cNvGrpSpPr/>
            <p:nvPr/>
          </p:nvGrpSpPr>
          <p:grpSpPr>
            <a:xfrm>
              <a:off x="1660646" y="498786"/>
              <a:ext cx="756080" cy="1675609"/>
              <a:chOff x="-1" y="0"/>
              <a:chExt cx="756079" cy="1675607"/>
            </a:xfrm>
          </p:grpSpPr>
          <p:sp>
            <p:nvSpPr>
              <p:cNvPr id="74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4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5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5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5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5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5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5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5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5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64" name="Gruppo"/>
            <p:cNvGrpSpPr/>
            <p:nvPr/>
          </p:nvGrpSpPr>
          <p:grpSpPr>
            <a:xfrm>
              <a:off x="2624270" y="605179"/>
              <a:ext cx="2715540" cy="1572356"/>
              <a:chOff x="0" y="0"/>
              <a:chExt cx="2715538" cy="1572354"/>
            </a:xfrm>
          </p:grpSpPr>
          <p:sp>
            <p:nvSpPr>
              <p:cNvPr id="75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6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6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6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6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766" name="BELLANOVA_09.jpg" descr="BELLANOVA_09.jpg"/>
          <p:cNvPicPr>
            <a:picLocks noChangeAspect="1"/>
          </p:cNvPicPr>
          <p:nvPr/>
        </p:nvPicPr>
        <p:blipFill>
          <a:blip r:embed="rId2"/>
          <a:srcRect l="6535" t="12195" r="7069" b="11432"/>
          <a:stretch>
            <a:fillRect/>
          </a:stretch>
        </p:blipFill>
        <p:spPr>
          <a:xfrm>
            <a:off x="2620112" y="2543952"/>
            <a:ext cx="18255801" cy="90765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27</a:t>
            </a:fld>
            <a:endParaRPr/>
          </a:p>
        </p:txBody>
      </p:sp>
      <p:grpSp>
        <p:nvGrpSpPr>
          <p:cNvPr id="791" name="Gruppo"/>
          <p:cNvGrpSpPr/>
          <p:nvPr/>
        </p:nvGrpSpPr>
        <p:grpSpPr>
          <a:xfrm>
            <a:off x="9078134" y="14563655"/>
            <a:ext cx="5339810" cy="2177535"/>
            <a:chOff x="0" y="0"/>
            <a:chExt cx="5339809" cy="2177534"/>
          </a:xfrm>
        </p:grpSpPr>
        <p:grpSp>
          <p:nvGrpSpPr>
            <p:cNvPr id="773" name="Gruppo"/>
            <p:cNvGrpSpPr/>
            <p:nvPr/>
          </p:nvGrpSpPr>
          <p:grpSpPr>
            <a:xfrm>
              <a:off x="-1" y="-1"/>
              <a:ext cx="1473099" cy="2174395"/>
              <a:chOff x="0" y="0"/>
              <a:chExt cx="1473097" cy="2174393"/>
            </a:xfrm>
          </p:grpSpPr>
          <p:sp>
            <p:nvSpPr>
              <p:cNvPr id="76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84" name="Gruppo"/>
            <p:cNvGrpSpPr/>
            <p:nvPr/>
          </p:nvGrpSpPr>
          <p:grpSpPr>
            <a:xfrm>
              <a:off x="1660646" y="498786"/>
              <a:ext cx="756080" cy="1675609"/>
              <a:chOff x="-1" y="0"/>
              <a:chExt cx="756079" cy="1675607"/>
            </a:xfrm>
          </p:grpSpPr>
          <p:sp>
            <p:nvSpPr>
              <p:cNvPr id="77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7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7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8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81"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8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78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790" name="Gruppo"/>
            <p:cNvGrpSpPr/>
            <p:nvPr/>
          </p:nvGrpSpPr>
          <p:grpSpPr>
            <a:xfrm>
              <a:off x="2624270" y="605179"/>
              <a:ext cx="2715540" cy="1572356"/>
              <a:chOff x="0" y="0"/>
              <a:chExt cx="2715538" cy="1572354"/>
            </a:xfrm>
          </p:grpSpPr>
          <p:sp>
            <p:nvSpPr>
              <p:cNvPr id="78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8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8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8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8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792" name="BELLANOVA_15.jpg" descr="BELLANOVA_15.jpg"/>
          <p:cNvPicPr>
            <a:picLocks noChangeAspect="1"/>
          </p:cNvPicPr>
          <p:nvPr/>
        </p:nvPicPr>
        <p:blipFill>
          <a:blip r:embed="rId2"/>
          <a:srcRect l="2449" t="6398" r="9264" b="11236"/>
          <a:stretch>
            <a:fillRect/>
          </a:stretch>
        </p:blipFill>
        <p:spPr>
          <a:xfrm>
            <a:off x="2827361" y="3039338"/>
            <a:ext cx="17008851" cy="8924501"/>
          </a:xfrm>
          <a:prstGeom prst="rect">
            <a:avLst/>
          </a:prstGeom>
          <a:ln w="12700">
            <a:miter lim="400000"/>
          </a:ln>
        </p:spPr>
      </p:pic>
      <p:sp>
        <p:nvSpPr>
          <p:cNvPr id="793" name="TEMATICHE DELL’EDUCAZIONE CIVICA"/>
          <p:cNvSpPr txBox="1"/>
          <p:nvPr/>
        </p:nvSpPr>
        <p:spPr>
          <a:xfrm>
            <a:off x="3886998" y="1736925"/>
            <a:ext cx="173181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TEMATICHE DI RIFERIMENTO DELL’EDUCAZIONE CIVICA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28</a:t>
            </a:fld>
            <a:endParaRPr/>
          </a:p>
        </p:txBody>
      </p:sp>
      <p:grpSp>
        <p:nvGrpSpPr>
          <p:cNvPr id="818" name="Gruppo"/>
          <p:cNvGrpSpPr/>
          <p:nvPr/>
        </p:nvGrpSpPr>
        <p:grpSpPr>
          <a:xfrm>
            <a:off x="9078134" y="14563655"/>
            <a:ext cx="5339810" cy="2177535"/>
            <a:chOff x="0" y="0"/>
            <a:chExt cx="5339809" cy="2177534"/>
          </a:xfrm>
        </p:grpSpPr>
        <p:grpSp>
          <p:nvGrpSpPr>
            <p:cNvPr id="800" name="Gruppo"/>
            <p:cNvGrpSpPr/>
            <p:nvPr/>
          </p:nvGrpSpPr>
          <p:grpSpPr>
            <a:xfrm>
              <a:off x="-1" y="-1"/>
              <a:ext cx="1473099" cy="2174395"/>
              <a:chOff x="0" y="0"/>
              <a:chExt cx="1473097" cy="2174393"/>
            </a:xfrm>
          </p:grpSpPr>
          <p:sp>
            <p:nvSpPr>
              <p:cNvPr id="79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9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9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79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11" name="Gruppo"/>
            <p:cNvGrpSpPr/>
            <p:nvPr/>
          </p:nvGrpSpPr>
          <p:grpSpPr>
            <a:xfrm>
              <a:off x="1660646" y="498786"/>
              <a:ext cx="756080" cy="1675609"/>
              <a:chOff x="-1" y="0"/>
              <a:chExt cx="756079" cy="1675607"/>
            </a:xfrm>
          </p:grpSpPr>
          <p:sp>
            <p:nvSpPr>
              <p:cNvPr id="80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0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0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0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0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0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0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08"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0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1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17" name="Gruppo"/>
            <p:cNvGrpSpPr/>
            <p:nvPr/>
          </p:nvGrpSpPr>
          <p:grpSpPr>
            <a:xfrm>
              <a:off x="2624270" y="605179"/>
              <a:ext cx="2715540" cy="1572356"/>
              <a:chOff x="0" y="0"/>
              <a:chExt cx="2715538" cy="1572354"/>
            </a:xfrm>
          </p:grpSpPr>
          <p:sp>
            <p:nvSpPr>
              <p:cNvPr id="81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1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1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1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1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819" name="BELLANOVA_16.jpg" descr="BELLANOVA_16.jpg"/>
          <p:cNvPicPr>
            <a:picLocks noChangeAspect="1"/>
          </p:cNvPicPr>
          <p:nvPr/>
        </p:nvPicPr>
        <p:blipFill>
          <a:blip r:embed="rId2"/>
          <a:srcRect l="4187" t="6787" r="5510" b="6787"/>
          <a:stretch>
            <a:fillRect/>
          </a:stretch>
        </p:blipFill>
        <p:spPr>
          <a:xfrm>
            <a:off x="2913261" y="2842193"/>
            <a:ext cx="17148146" cy="9230673"/>
          </a:xfrm>
          <a:prstGeom prst="rect">
            <a:avLst/>
          </a:prstGeom>
          <a:ln w="12700">
            <a:miter lim="400000"/>
          </a:ln>
        </p:spPr>
      </p:pic>
      <p:sp>
        <p:nvSpPr>
          <p:cNvPr id="820" name="TEMATICHE DELL’EDUCAZIONE CIVICA"/>
          <p:cNvSpPr txBox="1"/>
          <p:nvPr/>
        </p:nvSpPr>
        <p:spPr>
          <a:xfrm>
            <a:off x="4645670" y="1736925"/>
            <a:ext cx="17318109"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TEMATICHE DI RIFERIMENTO DELL’EDUCAZIONE CIVICA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29</a:t>
            </a:fld>
            <a:endParaRPr/>
          </a:p>
        </p:txBody>
      </p:sp>
      <p:grpSp>
        <p:nvGrpSpPr>
          <p:cNvPr id="845" name="Gruppo"/>
          <p:cNvGrpSpPr/>
          <p:nvPr/>
        </p:nvGrpSpPr>
        <p:grpSpPr>
          <a:xfrm>
            <a:off x="9078134" y="14563655"/>
            <a:ext cx="5339810" cy="2177535"/>
            <a:chOff x="0" y="0"/>
            <a:chExt cx="5339809" cy="2177534"/>
          </a:xfrm>
        </p:grpSpPr>
        <p:grpSp>
          <p:nvGrpSpPr>
            <p:cNvPr id="827" name="Gruppo"/>
            <p:cNvGrpSpPr/>
            <p:nvPr/>
          </p:nvGrpSpPr>
          <p:grpSpPr>
            <a:xfrm>
              <a:off x="-1" y="-1"/>
              <a:ext cx="1473099" cy="2174395"/>
              <a:chOff x="0" y="0"/>
              <a:chExt cx="1473097" cy="2174393"/>
            </a:xfrm>
          </p:grpSpPr>
          <p:sp>
            <p:nvSpPr>
              <p:cNvPr id="82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2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2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2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38" name="Gruppo"/>
            <p:cNvGrpSpPr/>
            <p:nvPr/>
          </p:nvGrpSpPr>
          <p:grpSpPr>
            <a:xfrm>
              <a:off x="1660646" y="498786"/>
              <a:ext cx="756080" cy="1675609"/>
              <a:chOff x="-1" y="0"/>
              <a:chExt cx="756079" cy="1675607"/>
            </a:xfrm>
          </p:grpSpPr>
          <p:sp>
            <p:nvSpPr>
              <p:cNvPr id="82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2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3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3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3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3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3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3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3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3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44" name="Gruppo"/>
            <p:cNvGrpSpPr/>
            <p:nvPr/>
          </p:nvGrpSpPr>
          <p:grpSpPr>
            <a:xfrm>
              <a:off x="2624270" y="605179"/>
              <a:ext cx="2715540" cy="1572356"/>
              <a:chOff x="0" y="0"/>
              <a:chExt cx="2715538" cy="1572354"/>
            </a:xfrm>
          </p:grpSpPr>
          <p:sp>
            <p:nvSpPr>
              <p:cNvPr id="83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4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4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4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4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846" name="BELLANOVA_17.jpg" descr="BELLANOVA_17.jpg"/>
          <p:cNvPicPr>
            <a:picLocks noChangeAspect="1"/>
          </p:cNvPicPr>
          <p:nvPr/>
        </p:nvPicPr>
        <p:blipFill>
          <a:blip r:embed="rId2"/>
          <a:srcRect l="1420" t="6696" r="785" b="8162"/>
          <a:stretch>
            <a:fillRect/>
          </a:stretch>
        </p:blipFill>
        <p:spPr>
          <a:xfrm>
            <a:off x="1909726" y="1925096"/>
            <a:ext cx="20281088" cy="99308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Numero diapositiva"/>
          <p:cNvSpPr txBox="1">
            <a:spLocks noGrp="1"/>
          </p:cNvSpPr>
          <p:nvPr>
            <p:ph type="sldNum" sz="quarter" idx="4294967295"/>
          </p:nvPr>
        </p:nvSpPr>
        <p:spPr>
          <a:xfrm>
            <a:off x="23747738" y="636958"/>
            <a:ext cx="28376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a:t>
            </a:fld>
            <a:endParaRPr/>
          </a:p>
        </p:txBody>
      </p:sp>
      <p:grpSp>
        <p:nvGrpSpPr>
          <p:cNvPr id="145" name="Gruppo"/>
          <p:cNvGrpSpPr/>
          <p:nvPr/>
        </p:nvGrpSpPr>
        <p:grpSpPr>
          <a:xfrm>
            <a:off x="9078134" y="14563655"/>
            <a:ext cx="5339810" cy="2177535"/>
            <a:chOff x="0" y="0"/>
            <a:chExt cx="5339809" cy="2177534"/>
          </a:xfrm>
        </p:grpSpPr>
        <p:grpSp>
          <p:nvGrpSpPr>
            <p:cNvPr id="127" name="Gruppo"/>
            <p:cNvGrpSpPr/>
            <p:nvPr/>
          </p:nvGrpSpPr>
          <p:grpSpPr>
            <a:xfrm>
              <a:off x="-1" y="-1"/>
              <a:ext cx="1473099" cy="2174395"/>
              <a:chOff x="0" y="0"/>
              <a:chExt cx="1473097" cy="2174393"/>
            </a:xfrm>
          </p:grpSpPr>
          <p:sp>
            <p:nvSpPr>
              <p:cNvPr id="12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2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2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2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38" name="Gruppo"/>
            <p:cNvGrpSpPr/>
            <p:nvPr/>
          </p:nvGrpSpPr>
          <p:grpSpPr>
            <a:xfrm>
              <a:off x="1660646" y="498786"/>
              <a:ext cx="756080" cy="1675609"/>
              <a:chOff x="-1" y="0"/>
              <a:chExt cx="756079" cy="1675607"/>
            </a:xfrm>
          </p:grpSpPr>
          <p:sp>
            <p:nvSpPr>
              <p:cNvPr id="12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2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3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3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3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3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3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3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3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3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44" name="Gruppo"/>
            <p:cNvGrpSpPr/>
            <p:nvPr/>
          </p:nvGrpSpPr>
          <p:grpSpPr>
            <a:xfrm>
              <a:off x="2624270" y="605179"/>
              <a:ext cx="2715540" cy="1572356"/>
              <a:chOff x="0" y="0"/>
              <a:chExt cx="2715538" cy="1572354"/>
            </a:xfrm>
          </p:grpSpPr>
          <p:sp>
            <p:nvSpPr>
              <p:cNvPr id="13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4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4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4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4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46" name="PONIAMOCI ALMENO DUE DOMANDE ESSENZIALI"/>
          <p:cNvSpPr txBox="1"/>
          <p:nvPr/>
        </p:nvSpPr>
        <p:spPr>
          <a:xfrm>
            <a:off x="437440" y="2692684"/>
            <a:ext cx="17132910" cy="66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rPr lang="it-IT" dirty="0"/>
              <a:t>     </a:t>
            </a:r>
            <a:r>
              <a:rPr dirty="0"/>
              <a:t>PONIAMOCI ALMENO DUE DOMANDE ESSENZIALI  </a:t>
            </a:r>
          </a:p>
        </p:txBody>
      </p:sp>
      <p:sp>
        <p:nvSpPr>
          <p:cNvPr id="147" name="Quali sono i temi alla base di una vera Educazione Civica?…"/>
          <p:cNvSpPr txBox="1"/>
          <p:nvPr/>
        </p:nvSpPr>
        <p:spPr>
          <a:xfrm>
            <a:off x="477369" y="4454377"/>
            <a:ext cx="21948618" cy="2934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r>
              <a:rPr dirty="0" err="1"/>
              <a:t>Quali</a:t>
            </a:r>
            <a:r>
              <a:rPr dirty="0"/>
              <a:t> </a:t>
            </a:r>
            <a:r>
              <a:rPr dirty="0" err="1"/>
              <a:t>sono</a:t>
            </a:r>
            <a:r>
              <a:rPr dirty="0"/>
              <a:t> </a:t>
            </a:r>
            <a:r>
              <a:rPr dirty="0" err="1"/>
              <a:t>i</a:t>
            </a:r>
            <a:r>
              <a:rPr dirty="0"/>
              <a:t> </a:t>
            </a:r>
            <a:r>
              <a:rPr dirty="0" err="1"/>
              <a:t>temi</a:t>
            </a:r>
            <a:r>
              <a:rPr dirty="0"/>
              <a:t> </a:t>
            </a:r>
            <a:r>
              <a:rPr dirty="0" err="1"/>
              <a:t>alla</a:t>
            </a:r>
            <a:r>
              <a:rPr dirty="0"/>
              <a:t> base di </a:t>
            </a:r>
            <a:r>
              <a:rPr dirty="0" err="1"/>
              <a:t>una</a:t>
            </a:r>
            <a:r>
              <a:rPr dirty="0"/>
              <a:t> </a:t>
            </a:r>
            <a:r>
              <a:rPr dirty="0" err="1"/>
              <a:t>vera</a:t>
            </a:r>
            <a:r>
              <a:rPr dirty="0"/>
              <a:t> </a:t>
            </a:r>
            <a:r>
              <a:rPr dirty="0" err="1"/>
              <a:t>Educazione</a:t>
            </a:r>
            <a:r>
              <a:rPr dirty="0"/>
              <a:t> </a:t>
            </a:r>
            <a:r>
              <a:rPr dirty="0" err="1"/>
              <a:t>Civica</a:t>
            </a:r>
            <a:r>
              <a:rPr dirty="0"/>
              <a:t>?</a:t>
            </a:r>
          </a:p>
          <a:p>
            <a:pPr>
              <a:lnSpc>
                <a:spcPct val="80000"/>
              </a:lnSpc>
              <a:defRPr sz="4600" spc="-91">
                <a:solidFill>
                  <a:srgbClr val="002452"/>
                </a:solidFill>
                <a:latin typeface="Neris Light"/>
                <a:ea typeface="Neris Light"/>
                <a:cs typeface="Neris Light"/>
                <a:sym typeface="Neris Light"/>
              </a:defRPr>
            </a:pPr>
            <a:endParaRPr dirty="0"/>
          </a:p>
          <a:p>
            <a:pPr marL="558800" indent="-558800" algn="just">
              <a:lnSpc>
                <a:spcPct val="80000"/>
              </a:lnSpc>
              <a:buSzPct val="50000"/>
              <a:buBlip>
                <a:blip r:embed="rId2"/>
              </a:buBlip>
              <a:defRPr sz="4600" spc="-91">
                <a:solidFill>
                  <a:srgbClr val="002452"/>
                </a:solidFill>
                <a:latin typeface="Neris Light"/>
                <a:ea typeface="Neris Light"/>
                <a:cs typeface="Neris Light"/>
                <a:sym typeface="Neris Light"/>
              </a:defRPr>
            </a:pPr>
            <a:r>
              <a:rPr dirty="0"/>
              <a:t>Come </a:t>
            </a:r>
            <a:r>
              <a:rPr dirty="0" err="1"/>
              <a:t>possono</a:t>
            </a:r>
            <a:r>
              <a:rPr dirty="0"/>
              <a:t> </a:t>
            </a:r>
            <a:r>
              <a:rPr dirty="0" err="1"/>
              <a:t>contribuire</a:t>
            </a:r>
            <a:r>
              <a:rPr dirty="0"/>
              <a:t> le diverse discipline a </a:t>
            </a:r>
            <a:r>
              <a:rPr dirty="0" err="1"/>
              <a:t>favorire</a:t>
            </a:r>
            <a:r>
              <a:rPr dirty="0"/>
              <a:t> </a:t>
            </a:r>
            <a:r>
              <a:rPr dirty="0" err="1"/>
              <a:t>il</a:t>
            </a:r>
            <a:r>
              <a:rPr dirty="0"/>
              <a:t> </a:t>
            </a:r>
            <a:r>
              <a:rPr dirty="0" err="1"/>
              <a:t>rispetto</a:t>
            </a:r>
            <a:r>
              <a:rPr dirty="0"/>
              <a:t> </a:t>
            </a:r>
            <a:r>
              <a:rPr dirty="0" err="1"/>
              <a:t>reciproco</a:t>
            </a:r>
            <a:r>
              <a:rPr dirty="0"/>
              <a:t>, a </a:t>
            </a:r>
            <a:r>
              <a:rPr dirty="0" err="1"/>
              <a:t>promuovere</a:t>
            </a:r>
            <a:r>
              <a:rPr dirty="0"/>
              <a:t> la </a:t>
            </a:r>
            <a:r>
              <a:rPr dirty="0" err="1"/>
              <a:t>convivenza</a:t>
            </a:r>
            <a:r>
              <a:rPr dirty="0"/>
              <a:t> </a:t>
            </a:r>
            <a:r>
              <a:rPr dirty="0" err="1"/>
              <a:t>armoniosa</a:t>
            </a:r>
            <a:r>
              <a:rPr dirty="0"/>
              <a:t> </a:t>
            </a:r>
            <a:r>
              <a:rPr dirty="0" err="1"/>
              <a:t>dei</a:t>
            </a:r>
            <a:r>
              <a:rPr dirty="0"/>
              <a:t> </a:t>
            </a:r>
            <a:r>
              <a:rPr dirty="0" err="1"/>
              <a:t>popoli</a:t>
            </a:r>
            <a:r>
              <a:rPr dirty="0"/>
              <a:t>, a </a:t>
            </a:r>
            <a:r>
              <a:rPr dirty="0" err="1"/>
              <a:t>tutelare</a:t>
            </a:r>
            <a:r>
              <a:rPr dirty="0"/>
              <a:t> la nostra salute e </a:t>
            </a:r>
            <a:r>
              <a:rPr dirty="0" err="1"/>
              <a:t>il</a:t>
            </a:r>
            <a:r>
              <a:rPr dirty="0"/>
              <a:t> </a:t>
            </a:r>
            <a:r>
              <a:rPr dirty="0" err="1"/>
              <a:t>nostro</a:t>
            </a:r>
            <a:r>
              <a:rPr dirty="0"/>
              <a:t> </a:t>
            </a:r>
            <a:r>
              <a:rPr dirty="0" err="1"/>
              <a:t>pianeta</a:t>
            </a:r>
            <a:r>
              <a:rPr dirty="0"/>
              <a:t>?</a:t>
            </a:r>
          </a:p>
        </p:txBody>
      </p:sp>
      <p:sp>
        <p:nvSpPr>
          <p:cNvPr id="148" name="RISORSE TRASCELTE…"/>
          <p:cNvSpPr txBox="1"/>
          <p:nvPr/>
        </p:nvSpPr>
        <p:spPr>
          <a:xfrm>
            <a:off x="658100" y="9808669"/>
            <a:ext cx="11449432"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u="sng">
                <a:solidFill>
                  <a:srgbClr val="0000FF"/>
                </a:solidFill>
                <a:uFill>
                  <a:solidFill>
                    <a:srgbClr val="0000FF"/>
                  </a:solidFill>
                </a:uFill>
                <a:hlinkClick r:id="rId3"/>
              </a:defRPr>
            </a:lvl1pPr>
          </a:lstStyle>
          <a:p>
            <a:pPr>
              <a:defRPr>
                <a:solidFill>
                  <a:srgbClr val="174F86"/>
                </a:solidFill>
                <a:uFillTx/>
              </a:defRPr>
            </a:pPr>
            <a:r>
              <a:rPr>
                <a:solidFill>
                  <a:srgbClr val="0000FF"/>
                </a:solidFill>
                <a:uFill>
                  <a:solidFill>
                    <a:srgbClr val="0000FF"/>
                  </a:solidFill>
                </a:uFill>
                <a:hlinkClick r:id="rId3"/>
              </a:rPr>
              <a:t>https://www.libriaperti.it/2020/09/20/dea-scuola-educazione-civica/</a:t>
            </a:r>
          </a:p>
        </p:txBody>
      </p:sp>
      <p:sp>
        <p:nvSpPr>
          <p:cNvPr id="149" name="Linea"/>
          <p:cNvSpPr/>
          <p:nvPr/>
        </p:nvSpPr>
        <p:spPr>
          <a:xfrm>
            <a:off x="-76200" y="9522412"/>
            <a:ext cx="15606671" cy="1"/>
          </a:xfrm>
          <a:prstGeom prst="line">
            <a:avLst/>
          </a:prstGeom>
          <a:ln w="25400">
            <a:solidFill>
              <a:srgbClr val="000000"/>
            </a:solidFill>
            <a:miter lim="400000"/>
          </a:ln>
        </p:spPr>
        <p:txBody>
          <a:bodyPr lIns="45718" tIns="45718" rIns="45718" bIns="45718"/>
          <a:lstStyle/>
          <a:p>
            <a:endParaRPr/>
          </a:p>
        </p:txBody>
      </p:sp>
      <p:sp>
        <p:nvSpPr>
          <p:cNvPr id="150" name="Linea"/>
          <p:cNvSpPr/>
          <p:nvPr/>
        </p:nvSpPr>
        <p:spPr>
          <a:xfrm flipV="1">
            <a:off x="451158" y="9517401"/>
            <a:ext cx="2" cy="1516532"/>
          </a:xfrm>
          <a:prstGeom prst="line">
            <a:avLst/>
          </a:prstGeom>
          <a:ln w="25400">
            <a:solidFill>
              <a:srgbClr val="000000"/>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30</a:t>
            </a:fld>
            <a:endParaRPr/>
          </a:p>
        </p:txBody>
      </p:sp>
      <p:grpSp>
        <p:nvGrpSpPr>
          <p:cNvPr id="871" name="Gruppo"/>
          <p:cNvGrpSpPr/>
          <p:nvPr/>
        </p:nvGrpSpPr>
        <p:grpSpPr>
          <a:xfrm>
            <a:off x="9078134" y="14563655"/>
            <a:ext cx="5339810" cy="2177535"/>
            <a:chOff x="0" y="0"/>
            <a:chExt cx="5339809" cy="2177534"/>
          </a:xfrm>
        </p:grpSpPr>
        <p:grpSp>
          <p:nvGrpSpPr>
            <p:cNvPr id="853" name="Gruppo"/>
            <p:cNvGrpSpPr/>
            <p:nvPr/>
          </p:nvGrpSpPr>
          <p:grpSpPr>
            <a:xfrm>
              <a:off x="-1" y="-1"/>
              <a:ext cx="1473099" cy="2174395"/>
              <a:chOff x="0" y="0"/>
              <a:chExt cx="1473097" cy="2174393"/>
            </a:xfrm>
          </p:grpSpPr>
          <p:sp>
            <p:nvSpPr>
              <p:cNvPr id="84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64" name="Gruppo"/>
            <p:cNvGrpSpPr/>
            <p:nvPr/>
          </p:nvGrpSpPr>
          <p:grpSpPr>
            <a:xfrm>
              <a:off x="1660646" y="498786"/>
              <a:ext cx="756080" cy="1675609"/>
              <a:chOff x="-1" y="0"/>
              <a:chExt cx="756079" cy="1675607"/>
            </a:xfrm>
          </p:grpSpPr>
          <p:sp>
            <p:nvSpPr>
              <p:cNvPr id="85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5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1"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70" name="Gruppo"/>
            <p:cNvGrpSpPr/>
            <p:nvPr/>
          </p:nvGrpSpPr>
          <p:grpSpPr>
            <a:xfrm>
              <a:off x="2624270" y="605179"/>
              <a:ext cx="2715540" cy="1572356"/>
              <a:chOff x="0" y="0"/>
              <a:chExt cx="2715538" cy="1572354"/>
            </a:xfrm>
          </p:grpSpPr>
          <p:sp>
            <p:nvSpPr>
              <p:cNvPr id="86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3" name="Immagine 2" descr="Immagine che contiene tavolo&#10;&#10;Descrizione generata automaticamente">
            <a:extLst>
              <a:ext uri="{FF2B5EF4-FFF2-40B4-BE49-F238E27FC236}">
                <a16:creationId xmlns="" xmlns:a16="http://schemas.microsoft.com/office/drawing/2014/main" id="{49E58A2F-1BAC-7841-AF56-9772658C5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245" y="1510541"/>
            <a:ext cx="17693510" cy="9952600"/>
          </a:xfrm>
          <a:prstGeom prst="rect">
            <a:avLst/>
          </a:prstGeom>
        </p:spPr>
      </p:pic>
      <p:sp>
        <p:nvSpPr>
          <p:cNvPr id="30" name="RISORSE TRASCELTE…">
            <a:extLst>
              <a:ext uri="{FF2B5EF4-FFF2-40B4-BE49-F238E27FC236}">
                <a16:creationId xmlns="" xmlns:a16="http://schemas.microsoft.com/office/drawing/2014/main" id="{C499FA7B-2BE4-1940-8157-BBB3CBC70D37}"/>
              </a:ext>
            </a:extLst>
          </p:cNvPr>
          <p:cNvSpPr txBox="1"/>
          <p:nvPr/>
        </p:nvSpPr>
        <p:spPr>
          <a:xfrm>
            <a:off x="1822147" y="11591646"/>
            <a:ext cx="20337299"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000" u="sng">
                <a:solidFill>
                  <a:srgbClr val="174F86"/>
                </a:solidFill>
              </a:defRPr>
            </a:pPr>
            <a:r>
              <a:rPr lang="it-IT" sz="2500" dirty="0" err="1">
                <a:solidFill>
                  <a:srgbClr val="0000FF"/>
                </a:solidFill>
                <a:uFill>
                  <a:solidFill>
                    <a:srgbClr val="0000FF"/>
                  </a:solidFill>
                </a:uFill>
              </a:rPr>
              <a:t>https</a:t>
            </a:r>
            <a:r>
              <a:rPr lang="it-IT" sz="2500" dirty="0">
                <a:solidFill>
                  <a:srgbClr val="0000FF"/>
                </a:solidFill>
                <a:uFill>
                  <a:solidFill>
                    <a:srgbClr val="0000FF"/>
                  </a:solidFill>
                </a:uFill>
              </a:rPr>
              <a:t>://</a:t>
            </a:r>
            <a:r>
              <a:rPr lang="it-IT" sz="2500" dirty="0" err="1">
                <a:solidFill>
                  <a:srgbClr val="0000FF"/>
                </a:solidFill>
                <a:uFill>
                  <a:solidFill>
                    <a:srgbClr val="0000FF"/>
                  </a:solidFill>
                </a:uFill>
              </a:rPr>
              <a:t>www.liceoluciopiccolo.edu.it</a:t>
            </a:r>
            <a:r>
              <a:rPr lang="it-IT" sz="2500" dirty="0">
                <a:solidFill>
                  <a:srgbClr val="0000FF"/>
                </a:solidFill>
                <a:uFill>
                  <a:solidFill>
                    <a:srgbClr val="0000FF"/>
                  </a:solidFill>
                </a:uFill>
              </a:rPr>
              <a:t>/upload/Famiglie-Educazione-Civica/2020-08-23-programmazione-multidisciplinare-educazione-civica.pdf</a:t>
            </a:r>
            <a:endParaRPr sz="2500" i="1" u="none" dirty="0">
              <a:latin typeface="+mn-lt"/>
              <a:ea typeface="+mn-ea"/>
              <a:cs typeface="+mn-cs"/>
              <a:sym typeface="Helvetica"/>
            </a:endParaRPr>
          </a:p>
        </p:txBody>
      </p:sp>
    </p:spTree>
    <p:extLst>
      <p:ext uri="{BB962C8B-B14F-4D97-AF65-F5344CB8AC3E}">
        <p14:creationId xmlns:p14="http://schemas.microsoft.com/office/powerpoint/2010/main" val="87104823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31</a:t>
            </a:fld>
            <a:endParaRPr/>
          </a:p>
        </p:txBody>
      </p:sp>
      <p:grpSp>
        <p:nvGrpSpPr>
          <p:cNvPr id="871" name="Gruppo"/>
          <p:cNvGrpSpPr/>
          <p:nvPr/>
        </p:nvGrpSpPr>
        <p:grpSpPr>
          <a:xfrm>
            <a:off x="9078134" y="14563655"/>
            <a:ext cx="5339810" cy="2177535"/>
            <a:chOff x="0" y="0"/>
            <a:chExt cx="5339809" cy="2177534"/>
          </a:xfrm>
        </p:grpSpPr>
        <p:grpSp>
          <p:nvGrpSpPr>
            <p:cNvPr id="853" name="Gruppo"/>
            <p:cNvGrpSpPr/>
            <p:nvPr/>
          </p:nvGrpSpPr>
          <p:grpSpPr>
            <a:xfrm>
              <a:off x="-1" y="-1"/>
              <a:ext cx="1473099" cy="2174395"/>
              <a:chOff x="0" y="0"/>
              <a:chExt cx="1473097" cy="2174393"/>
            </a:xfrm>
          </p:grpSpPr>
          <p:sp>
            <p:nvSpPr>
              <p:cNvPr id="84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64" name="Gruppo"/>
            <p:cNvGrpSpPr/>
            <p:nvPr/>
          </p:nvGrpSpPr>
          <p:grpSpPr>
            <a:xfrm>
              <a:off x="1660646" y="498786"/>
              <a:ext cx="756080" cy="1675609"/>
              <a:chOff x="-1" y="0"/>
              <a:chExt cx="756079" cy="1675607"/>
            </a:xfrm>
          </p:grpSpPr>
          <p:sp>
            <p:nvSpPr>
              <p:cNvPr id="85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5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5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1"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6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70" name="Gruppo"/>
            <p:cNvGrpSpPr/>
            <p:nvPr/>
          </p:nvGrpSpPr>
          <p:grpSpPr>
            <a:xfrm>
              <a:off x="2624270" y="605179"/>
              <a:ext cx="2715540" cy="1572356"/>
              <a:chOff x="0" y="0"/>
              <a:chExt cx="2715538" cy="1572354"/>
            </a:xfrm>
          </p:grpSpPr>
          <p:sp>
            <p:nvSpPr>
              <p:cNvPr id="86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6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872" name="Art. 7…"/>
          <p:cNvSpPr txBox="1"/>
          <p:nvPr/>
        </p:nvSpPr>
        <p:spPr>
          <a:xfrm>
            <a:off x="492936" y="4163019"/>
            <a:ext cx="21492142" cy="543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67894" indent="-467894">
              <a:buSzPct val="100000"/>
              <a:buAutoNum type="arabicPeriod"/>
              <a:defRPr sz="3500">
                <a:solidFill>
                  <a:srgbClr val="000000"/>
                </a:solidFill>
              </a:defRPr>
            </a:pPr>
            <a:r>
              <a:t>Curricolo verticale di educazione civica dell’I.C. “Foscolo” di Torino </a:t>
            </a:r>
          </a:p>
          <a:p>
            <a:pPr marL="467894" indent="-467894">
              <a:buSzPct val="100000"/>
              <a:buAutoNum type="arabicPeriod"/>
              <a:defRPr sz="3500">
                <a:solidFill>
                  <a:srgbClr val="000000"/>
                </a:solidFill>
              </a:defRPr>
            </a:pPr>
            <a:r>
              <a:t>Tramontana live “Insegnare educazione civica” di Maria Giovanna D’Amelio in </a:t>
            </a:r>
            <a:br/>
            <a:r>
              <a:rPr u="sng">
                <a:uFill>
                  <a:solidFill>
                    <a:srgbClr val="0000FF"/>
                  </a:solidFill>
                </a:uFill>
                <a:hlinkClick r:id="rId2"/>
              </a:rPr>
              <a:t>https://www.rizzolieducation.it/</a:t>
            </a:r>
          </a:p>
          <a:p>
            <a:pPr marL="467894" indent="-467894">
              <a:buSzPct val="100000"/>
              <a:buAutoNum type="arabicPeriod"/>
              <a:defRPr sz="3500">
                <a:solidFill>
                  <a:srgbClr val="000000"/>
                </a:solidFill>
              </a:defRPr>
            </a:pPr>
            <a:r>
              <a:t>Tramontana live “La valutazione di educazione civica” di Maria Giovanna D’Amelio in</a:t>
            </a:r>
            <a:br/>
            <a:r>
              <a:rPr u="sng">
                <a:uFill>
                  <a:solidFill>
                    <a:srgbClr val="0000FF"/>
                  </a:solidFill>
                </a:uFill>
                <a:hlinkClick r:id="rId2"/>
              </a:rPr>
              <a:t>https://www.rizzolieducation.it/</a:t>
            </a:r>
          </a:p>
          <a:p>
            <a:pPr marL="467894" indent="-467894">
              <a:buSzPct val="100000"/>
              <a:buAutoNum type="arabicPeriod"/>
              <a:defRPr sz="3500">
                <a:solidFill>
                  <a:srgbClr val="000000"/>
                </a:solidFill>
              </a:defRPr>
            </a:pPr>
            <a:r>
              <a:t>Curricolo verticale di cittadinanza digitale dell’I.C. “C. Collodi - L. Marini” di Avezzano </a:t>
            </a:r>
          </a:p>
          <a:p>
            <a:pPr marL="467894" indent="-467894">
              <a:buSzPct val="100000"/>
              <a:buAutoNum type="arabicPeriod"/>
              <a:defRPr sz="3500">
                <a:solidFill>
                  <a:srgbClr val="000000"/>
                </a:solidFill>
              </a:defRPr>
            </a:pPr>
            <a:r>
              <a:t>Continuità Infanzia-Primaria dell’I.C. di Marciano-Capalbio </a:t>
            </a:r>
          </a:p>
          <a:p>
            <a:pPr marL="467894" indent="-467894">
              <a:buSzPct val="100000"/>
              <a:buAutoNum type="arabicPeriod"/>
              <a:defRPr sz="3500">
                <a:solidFill>
                  <a:srgbClr val="000000"/>
                </a:solidFill>
              </a:defRPr>
            </a:pPr>
            <a:r>
              <a:rPr u="sng">
                <a:uFill>
                  <a:solidFill>
                    <a:srgbClr val="0000FF"/>
                  </a:solidFill>
                </a:uFill>
                <a:hlinkClick r:id="rId3"/>
              </a:rPr>
              <a:t>https://www.zanichelli.it/scuola/educazionecivica-agenda2030</a:t>
            </a:r>
          </a:p>
          <a:p>
            <a:pPr marL="467894" indent="-467894">
              <a:buSzPct val="100000"/>
              <a:buAutoNum type="arabicPeriod"/>
              <a:defRPr sz="3500">
                <a:solidFill>
                  <a:srgbClr val="000000"/>
                </a:solidFill>
              </a:defRPr>
            </a:pPr>
            <a:r>
              <a:rPr u="sng">
                <a:uFill>
                  <a:solidFill>
                    <a:srgbClr val="0000FF"/>
                  </a:solidFill>
                </a:uFill>
                <a:hlinkClick r:id="rId4"/>
              </a:rPr>
              <a:t>https://asvis.it/global-goals-kids-show-italia/</a:t>
            </a:r>
            <a:r>
              <a:t/>
            </a:r>
            <a:br/>
            <a:r>
              <a:t>“Global Goals Kids’ Show Italia” </a:t>
            </a:r>
            <a:r>
              <a:rPr sz="2500"/>
              <a:t>(spiegare ai più piccoli l’Agenda 2030 attraverso un cartoon)</a:t>
            </a:r>
          </a:p>
        </p:txBody>
      </p:sp>
      <p:sp>
        <p:nvSpPr>
          <p:cNvPr id="873" name="TEMATICHE DELL’EDUCAZIONE CIVICA"/>
          <p:cNvSpPr txBox="1"/>
          <p:nvPr/>
        </p:nvSpPr>
        <p:spPr>
          <a:xfrm>
            <a:off x="466317" y="2972119"/>
            <a:ext cx="173181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Materiali allegati</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Numero diapositiva"/>
          <p:cNvSpPr txBox="1">
            <a:spLocks noGrp="1"/>
          </p:cNvSpPr>
          <p:nvPr>
            <p:ph type="sldNum" sz="quarter" idx="4294967295"/>
          </p:nvPr>
        </p:nvSpPr>
        <p:spPr>
          <a:xfrm>
            <a:off x="23663002"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32</a:t>
            </a:fld>
            <a:endParaRPr/>
          </a:p>
        </p:txBody>
      </p:sp>
      <p:grpSp>
        <p:nvGrpSpPr>
          <p:cNvPr id="898" name="Gruppo"/>
          <p:cNvGrpSpPr/>
          <p:nvPr/>
        </p:nvGrpSpPr>
        <p:grpSpPr>
          <a:xfrm>
            <a:off x="9078134" y="14563655"/>
            <a:ext cx="5339810" cy="2177535"/>
            <a:chOff x="0" y="0"/>
            <a:chExt cx="5339809" cy="2177534"/>
          </a:xfrm>
        </p:grpSpPr>
        <p:grpSp>
          <p:nvGrpSpPr>
            <p:cNvPr id="880" name="Gruppo"/>
            <p:cNvGrpSpPr/>
            <p:nvPr/>
          </p:nvGrpSpPr>
          <p:grpSpPr>
            <a:xfrm>
              <a:off x="-1" y="-1"/>
              <a:ext cx="1473099" cy="2174395"/>
              <a:chOff x="0" y="0"/>
              <a:chExt cx="1473097" cy="2174393"/>
            </a:xfrm>
          </p:grpSpPr>
          <p:sp>
            <p:nvSpPr>
              <p:cNvPr id="87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7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7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7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91" name="Gruppo"/>
            <p:cNvGrpSpPr/>
            <p:nvPr/>
          </p:nvGrpSpPr>
          <p:grpSpPr>
            <a:xfrm>
              <a:off x="1660646" y="498786"/>
              <a:ext cx="756080" cy="1675609"/>
              <a:chOff x="-1" y="0"/>
              <a:chExt cx="756079" cy="1675607"/>
            </a:xfrm>
          </p:grpSpPr>
          <p:sp>
            <p:nvSpPr>
              <p:cNvPr id="88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8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8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8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8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8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8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88"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8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89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897" name="Gruppo"/>
            <p:cNvGrpSpPr/>
            <p:nvPr/>
          </p:nvGrpSpPr>
          <p:grpSpPr>
            <a:xfrm>
              <a:off x="2624270" y="605179"/>
              <a:ext cx="2715539" cy="1572356"/>
              <a:chOff x="0" y="0"/>
              <a:chExt cx="2715538" cy="1572354"/>
            </a:xfrm>
          </p:grpSpPr>
          <p:sp>
            <p:nvSpPr>
              <p:cNvPr id="89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9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9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9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89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899" name="Art. 7…"/>
          <p:cNvSpPr txBox="1"/>
          <p:nvPr/>
        </p:nvSpPr>
        <p:spPr>
          <a:xfrm>
            <a:off x="466316" y="2580223"/>
            <a:ext cx="22189530" cy="602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500" b="1" i="1">
                <a:solidFill>
                  <a:srgbClr val="000000"/>
                </a:solidFill>
                <a:latin typeface="+mn-lt"/>
                <a:ea typeface="+mn-ea"/>
                <a:cs typeface="+mn-cs"/>
                <a:sym typeface="Helvetica"/>
              </a:defRPr>
            </a:pPr>
            <a:r>
              <a:rPr dirty="0" err="1"/>
              <a:t>Scuola</a:t>
            </a:r>
            <a:r>
              <a:rPr dirty="0"/>
              <a:t> e </a:t>
            </a:r>
            <a:r>
              <a:rPr dirty="0" err="1"/>
              <a:t>famiglia</a:t>
            </a:r>
            <a:r>
              <a:rPr dirty="0"/>
              <a:t> </a:t>
            </a:r>
            <a:r>
              <a:rPr dirty="0" err="1"/>
              <a:t>nella</a:t>
            </a:r>
            <a:r>
              <a:rPr dirty="0"/>
              <a:t> </a:t>
            </a:r>
            <a:r>
              <a:rPr dirty="0" err="1"/>
              <a:t>Legge</a:t>
            </a:r>
            <a:r>
              <a:rPr dirty="0"/>
              <a:t> 92/2019</a:t>
            </a:r>
          </a:p>
          <a:p>
            <a:pPr algn="just">
              <a:defRPr sz="3500">
                <a:solidFill>
                  <a:srgbClr val="000000"/>
                </a:solidFill>
              </a:defRPr>
            </a:pPr>
            <a:endParaRPr b="1" i="1" dirty="0">
              <a:latin typeface="+mn-lt"/>
              <a:ea typeface="+mn-ea"/>
              <a:cs typeface="+mn-cs"/>
              <a:sym typeface="Helvetica"/>
            </a:endParaRPr>
          </a:p>
          <a:p>
            <a:pPr algn="just">
              <a:defRPr sz="3500">
                <a:solidFill>
                  <a:srgbClr val="000000"/>
                </a:solidFill>
              </a:defRPr>
            </a:pPr>
            <a:r>
              <a:rPr dirty="0"/>
              <a:t>Al fine di </a:t>
            </a:r>
            <a:r>
              <a:rPr dirty="0" err="1"/>
              <a:t>valorizzare</a:t>
            </a:r>
            <a:r>
              <a:rPr dirty="0"/>
              <a:t> </a:t>
            </a:r>
            <a:r>
              <a:rPr dirty="0" err="1"/>
              <a:t>l'insegnamento</a:t>
            </a:r>
            <a:r>
              <a:rPr dirty="0"/>
              <a:t> </a:t>
            </a:r>
            <a:r>
              <a:rPr dirty="0" err="1"/>
              <a:t>trasversale</a:t>
            </a:r>
            <a:r>
              <a:rPr dirty="0"/>
              <a:t> </a:t>
            </a:r>
            <a:r>
              <a:rPr dirty="0" err="1"/>
              <a:t>dell'educazione</a:t>
            </a:r>
            <a:r>
              <a:rPr dirty="0"/>
              <a:t> </a:t>
            </a:r>
            <a:r>
              <a:rPr dirty="0" err="1"/>
              <a:t>civica</a:t>
            </a:r>
            <a:r>
              <a:rPr dirty="0"/>
              <a:t> e di </a:t>
            </a:r>
            <a:r>
              <a:rPr dirty="0" err="1"/>
              <a:t>sensibilizzare</a:t>
            </a:r>
            <a:r>
              <a:rPr dirty="0"/>
              <a:t> </a:t>
            </a:r>
            <a:r>
              <a:rPr dirty="0" err="1"/>
              <a:t>gli</a:t>
            </a:r>
            <a:r>
              <a:rPr dirty="0"/>
              <a:t> </a:t>
            </a:r>
            <a:r>
              <a:rPr dirty="0" err="1"/>
              <a:t>studenti</a:t>
            </a:r>
            <a:r>
              <a:rPr dirty="0"/>
              <a:t> </a:t>
            </a:r>
            <a:r>
              <a:rPr dirty="0" err="1"/>
              <a:t>alla</a:t>
            </a:r>
            <a:r>
              <a:rPr dirty="0"/>
              <a:t> </a:t>
            </a:r>
            <a:r>
              <a:rPr dirty="0" err="1"/>
              <a:t>cittadinanza</a:t>
            </a:r>
            <a:r>
              <a:rPr dirty="0"/>
              <a:t> </a:t>
            </a:r>
            <a:r>
              <a:rPr dirty="0" err="1"/>
              <a:t>responsabile</a:t>
            </a:r>
            <a:r>
              <a:rPr dirty="0"/>
              <a:t>, la </a:t>
            </a:r>
            <a:r>
              <a:rPr dirty="0" err="1"/>
              <a:t>scuola</a:t>
            </a:r>
            <a:r>
              <a:rPr dirty="0"/>
              <a:t> </a:t>
            </a:r>
            <a:r>
              <a:rPr dirty="0" err="1"/>
              <a:t>rafforza</a:t>
            </a:r>
            <a:r>
              <a:rPr dirty="0"/>
              <a:t> la </a:t>
            </a:r>
            <a:r>
              <a:rPr dirty="0" err="1"/>
              <a:t>collaborazione</a:t>
            </a:r>
            <a:r>
              <a:rPr dirty="0"/>
              <a:t> con le </a:t>
            </a:r>
            <a:r>
              <a:rPr dirty="0" err="1"/>
              <a:t>famiglie</a:t>
            </a:r>
            <a:r>
              <a:rPr dirty="0"/>
              <a:t>, </a:t>
            </a:r>
            <a:r>
              <a:rPr dirty="0" err="1"/>
              <a:t>anche</a:t>
            </a:r>
            <a:r>
              <a:rPr dirty="0"/>
              <a:t> </a:t>
            </a:r>
            <a:r>
              <a:rPr dirty="0" err="1"/>
              <a:t>integrando</a:t>
            </a:r>
            <a:r>
              <a:rPr dirty="0"/>
              <a:t> </a:t>
            </a:r>
            <a:r>
              <a:rPr dirty="0" err="1"/>
              <a:t>il</a:t>
            </a:r>
            <a:r>
              <a:rPr dirty="0"/>
              <a:t> </a:t>
            </a:r>
            <a:r>
              <a:rPr dirty="0" err="1"/>
              <a:t>Patto</a:t>
            </a:r>
            <a:r>
              <a:rPr dirty="0"/>
              <a:t> </a:t>
            </a:r>
            <a:r>
              <a:rPr dirty="0" err="1"/>
              <a:t>educativo</a:t>
            </a:r>
            <a:r>
              <a:rPr dirty="0"/>
              <a:t> di </a:t>
            </a:r>
            <a:r>
              <a:rPr dirty="0" err="1"/>
              <a:t>corresponsabilità</a:t>
            </a:r>
            <a:r>
              <a:rPr dirty="0"/>
              <a:t> di cui </a:t>
            </a:r>
            <a:r>
              <a:rPr dirty="0" err="1"/>
              <a:t>all'articolo</a:t>
            </a:r>
            <a:r>
              <a:rPr dirty="0"/>
              <a:t> 5-bis del </a:t>
            </a:r>
            <a:r>
              <a:rPr dirty="0" err="1"/>
              <a:t>regolamento</a:t>
            </a:r>
            <a:r>
              <a:rPr dirty="0"/>
              <a:t> di cui al DPR 249/1998 </a:t>
            </a:r>
            <a:r>
              <a:rPr dirty="0" err="1"/>
              <a:t>estendendolo</a:t>
            </a:r>
            <a:r>
              <a:rPr dirty="0"/>
              <a:t> </a:t>
            </a:r>
            <a:r>
              <a:rPr dirty="0" err="1"/>
              <a:t>alla</a:t>
            </a:r>
            <a:r>
              <a:rPr dirty="0"/>
              <a:t> </a:t>
            </a:r>
            <a:r>
              <a:rPr dirty="0" err="1"/>
              <a:t>scuola</a:t>
            </a:r>
            <a:r>
              <a:rPr dirty="0"/>
              <a:t> </a:t>
            </a:r>
            <a:r>
              <a:rPr dirty="0" err="1"/>
              <a:t>primaria</a:t>
            </a:r>
            <a:r>
              <a:rPr dirty="0" smtClean="0"/>
              <a:t>.</a:t>
            </a:r>
            <a:endParaRPr lang="it-IT" dirty="0" smtClean="0"/>
          </a:p>
          <a:p>
            <a:pPr algn="just">
              <a:defRPr sz="3500">
                <a:solidFill>
                  <a:srgbClr val="000000"/>
                </a:solidFill>
              </a:defRPr>
            </a:pPr>
            <a:endParaRPr lang="it-IT" dirty="0"/>
          </a:p>
          <a:p>
            <a:pPr algn="just">
              <a:defRPr sz="3500">
                <a:solidFill>
                  <a:srgbClr val="000000"/>
                </a:solidFill>
              </a:defRPr>
            </a:pPr>
            <a:endParaRPr lang="it-IT" dirty="0" smtClean="0"/>
          </a:p>
          <a:p>
            <a:pPr algn="just">
              <a:defRPr sz="3500">
                <a:solidFill>
                  <a:srgbClr val="000000"/>
                </a:solidFill>
              </a:defRPr>
            </a:pPr>
            <a:r>
              <a:rPr lang="it-IT" sz="3500" dirty="0"/>
              <a:t>“</a:t>
            </a:r>
            <a:r>
              <a:rPr lang="it-IT" sz="3500" i="1" dirty="0"/>
              <a:t>Non è ipotizzabile il successo di un’“educazione civica” senza l’apporto delle famiglie, e i temi  educativi trattati nella scuola pubblica devono sempre rispettare il pluralismo e le scelte  culturali dei genitori, a cui la legge riconosce il primato </a:t>
            </a:r>
            <a:r>
              <a:rPr lang="it-IT" sz="3500" i="1" dirty="0" smtClean="0"/>
              <a:t>educativo</a:t>
            </a:r>
            <a:r>
              <a:rPr lang="it-IT" sz="3500" dirty="0" smtClean="0"/>
              <a:t>” </a:t>
            </a:r>
            <a:r>
              <a:rPr lang="it-IT" sz="2800" b="1" dirty="0" smtClean="0"/>
              <a:t>(Associazione </a:t>
            </a:r>
            <a:r>
              <a:rPr lang="it-IT" sz="2800" b="1" dirty="0"/>
              <a:t>di genitori</a:t>
            </a:r>
            <a:r>
              <a:rPr lang="it-IT" sz="2800" dirty="0"/>
              <a:t> </a:t>
            </a:r>
            <a:r>
              <a:rPr lang="it-IT" sz="2800" b="1" i="1" dirty="0" smtClean="0"/>
              <a:t>Articolo 26</a:t>
            </a:r>
            <a:r>
              <a:rPr lang="it-IT" sz="2800" dirty="0"/>
              <a:t>)</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33</a:t>
            </a:fld>
            <a:endParaRPr/>
          </a:p>
        </p:txBody>
      </p:sp>
      <p:grpSp>
        <p:nvGrpSpPr>
          <p:cNvPr id="924" name="Gruppo"/>
          <p:cNvGrpSpPr/>
          <p:nvPr/>
        </p:nvGrpSpPr>
        <p:grpSpPr>
          <a:xfrm>
            <a:off x="9078134" y="14563655"/>
            <a:ext cx="5339810" cy="2177535"/>
            <a:chOff x="0" y="0"/>
            <a:chExt cx="5339809" cy="2177534"/>
          </a:xfrm>
        </p:grpSpPr>
        <p:grpSp>
          <p:nvGrpSpPr>
            <p:cNvPr id="906" name="Gruppo"/>
            <p:cNvGrpSpPr/>
            <p:nvPr/>
          </p:nvGrpSpPr>
          <p:grpSpPr>
            <a:xfrm>
              <a:off x="-1" y="-1"/>
              <a:ext cx="1473099" cy="2174395"/>
              <a:chOff x="0" y="0"/>
              <a:chExt cx="1473097" cy="2174393"/>
            </a:xfrm>
          </p:grpSpPr>
          <p:sp>
            <p:nvSpPr>
              <p:cNvPr id="902"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03"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04"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05"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17" name="Gruppo"/>
            <p:cNvGrpSpPr/>
            <p:nvPr/>
          </p:nvGrpSpPr>
          <p:grpSpPr>
            <a:xfrm>
              <a:off x="1660646" y="498786"/>
              <a:ext cx="756080" cy="1675609"/>
              <a:chOff x="-1" y="0"/>
              <a:chExt cx="756079" cy="1675607"/>
            </a:xfrm>
          </p:grpSpPr>
          <p:sp>
            <p:nvSpPr>
              <p:cNvPr id="907"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08"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09"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10"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11"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12"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13"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14"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15"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16"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23" name="Gruppo"/>
            <p:cNvGrpSpPr/>
            <p:nvPr/>
          </p:nvGrpSpPr>
          <p:grpSpPr>
            <a:xfrm>
              <a:off x="2624270" y="605179"/>
              <a:ext cx="2715540" cy="1572356"/>
              <a:chOff x="0" y="0"/>
              <a:chExt cx="2715538" cy="1572354"/>
            </a:xfrm>
          </p:grpSpPr>
          <p:sp>
            <p:nvSpPr>
              <p:cNvPr id="918"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19"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20"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21"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22"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925" name="Art. 8…"/>
          <p:cNvSpPr txBox="1"/>
          <p:nvPr/>
        </p:nvSpPr>
        <p:spPr>
          <a:xfrm>
            <a:off x="466316" y="2278584"/>
            <a:ext cx="21492142" cy="602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b="1" i="1">
                <a:solidFill>
                  <a:srgbClr val="000000"/>
                </a:solidFill>
                <a:latin typeface="+mn-lt"/>
                <a:ea typeface="+mn-ea"/>
                <a:cs typeface="+mn-cs"/>
                <a:sym typeface="Helvetica"/>
              </a:defRPr>
            </a:pPr>
            <a:r>
              <a:rPr dirty="0" err="1"/>
              <a:t>Scuola</a:t>
            </a:r>
            <a:r>
              <a:rPr dirty="0"/>
              <a:t> e </a:t>
            </a:r>
            <a:r>
              <a:rPr dirty="0" err="1"/>
              <a:t>territorio</a:t>
            </a:r>
            <a:r>
              <a:rPr dirty="0"/>
              <a:t> </a:t>
            </a:r>
            <a:r>
              <a:rPr dirty="0" err="1"/>
              <a:t>nella</a:t>
            </a:r>
            <a:r>
              <a:rPr dirty="0"/>
              <a:t> </a:t>
            </a:r>
            <a:r>
              <a:rPr dirty="0" err="1"/>
              <a:t>Legge</a:t>
            </a:r>
            <a:r>
              <a:rPr dirty="0"/>
              <a:t> 92/2019</a:t>
            </a:r>
          </a:p>
          <a:p>
            <a:pPr>
              <a:defRPr sz="3500" b="1" i="1">
                <a:solidFill>
                  <a:srgbClr val="000000"/>
                </a:solidFill>
                <a:latin typeface="+mn-lt"/>
                <a:ea typeface="+mn-ea"/>
                <a:cs typeface="+mn-cs"/>
                <a:sym typeface="Helvetica"/>
              </a:defRPr>
            </a:pPr>
            <a:endParaRPr dirty="0"/>
          </a:p>
          <a:p>
            <a:pPr algn="just">
              <a:defRPr sz="3500">
                <a:solidFill>
                  <a:srgbClr val="000000"/>
                </a:solidFill>
              </a:defRPr>
            </a:pPr>
            <a:r>
              <a:rPr dirty="0" err="1"/>
              <a:t>L'insegnamento</a:t>
            </a:r>
            <a:r>
              <a:rPr dirty="0"/>
              <a:t> </a:t>
            </a:r>
            <a:r>
              <a:rPr dirty="0" err="1"/>
              <a:t>trasversale</a:t>
            </a:r>
            <a:r>
              <a:rPr dirty="0"/>
              <a:t> </a:t>
            </a:r>
            <a:r>
              <a:rPr dirty="0" err="1"/>
              <a:t>dell'educazione</a:t>
            </a:r>
            <a:r>
              <a:rPr dirty="0"/>
              <a:t> </a:t>
            </a:r>
            <a:r>
              <a:rPr dirty="0" err="1"/>
              <a:t>civica</a:t>
            </a:r>
            <a:r>
              <a:rPr dirty="0"/>
              <a:t> è </a:t>
            </a:r>
            <a:r>
              <a:rPr dirty="0" err="1"/>
              <a:t>integrato</a:t>
            </a:r>
            <a:r>
              <a:rPr dirty="0"/>
              <a:t> con </a:t>
            </a:r>
            <a:r>
              <a:rPr dirty="0" err="1"/>
              <a:t>esperienze</a:t>
            </a:r>
            <a:r>
              <a:rPr dirty="0"/>
              <a:t> extra-</a:t>
            </a:r>
            <a:r>
              <a:rPr dirty="0" err="1"/>
              <a:t>scolastiche</a:t>
            </a:r>
            <a:r>
              <a:rPr dirty="0"/>
              <a:t>, a </a:t>
            </a:r>
            <a:r>
              <a:rPr dirty="0" err="1"/>
              <a:t>partire</a:t>
            </a:r>
            <a:r>
              <a:rPr dirty="0"/>
              <a:t> </a:t>
            </a:r>
            <a:r>
              <a:rPr dirty="0" err="1"/>
              <a:t>dalla</a:t>
            </a:r>
            <a:r>
              <a:rPr dirty="0"/>
              <a:t> </a:t>
            </a:r>
            <a:r>
              <a:rPr dirty="0" err="1"/>
              <a:t>costituzione</a:t>
            </a:r>
            <a:r>
              <a:rPr dirty="0"/>
              <a:t> di </a:t>
            </a:r>
            <a:r>
              <a:rPr dirty="0" err="1"/>
              <a:t>reti</a:t>
            </a:r>
            <a:r>
              <a:rPr dirty="0"/>
              <a:t> </a:t>
            </a:r>
            <a:r>
              <a:rPr dirty="0" err="1"/>
              <a:t>anche</a:t>
            </a:r>
            <a:r>
              <a:rPr dirty="0"/>
              <a:t> di </a:t>
            </a:r>
            <a:r>
              <a:rPr dirty="0" err="1"/>
              <a:t>durata</a:t>
            </a:r>
            <a:r>
              <a:rPr dirty="0"/>
              <a:t> </a:t>
            </a:r>
            <a:r>
              <a:rPr dirty="0" err="1"/>
              <a:t>pluriennale</a:t>
            </a:r>
            <a:r>
              <a:rPr dirty="0"/>
              <a:t> con </a:t>
            </a:r>
            <a:r>
              <a:rPr dirty="0" err="1"/>
              <a:t>altri</a:t>
            </a:r>
            <a:r>
              <a:rPr dirty="0"/>
              <a:t> </a:t>
            </a:r>
            <a:r>
              <a:rPr dirty="0" err="1"/>
              <a:t>soggetti</a:t>
            </a:r>
            <a:r>
              <a:rPr dirty="0"/>
              <a:t> </a:t>
            </a:r>
            <a:r>
              <a:rPr dirty="0" err="1"/>
              <a:t>istituzionali</a:t>
            </a:r>
            <a:r>
              <a:rPr dirty="0"/>
              <a:t>, con </a:t>
            </a:r>
            <a:r>
              <a:rPr dirty="0" err="1"/>
              <a:t>il</a:t>
            </a:r>
            <a:r>
              <a:rPr dirty="0"/>
              <a:t> </a:t>
            </a:r>
            <a:r>
              <a:rPr dirty="0" err="1"/>
              <a:t>mondo</a:t>
            </a:r>
            <a:r>
              <a:rPr dirty="0"/>
              <a:t> del </a:t>
            </a:r>
            <a:r>
              <a:rPr dirty="0" err="1"/>
              <a:t>volontariato</a:t>
            </a:r>
            <a:r>
              <a:rPr dirty="0"/>
              <a:t> e del </a:t>
            </a:r>
            <a:r>
              <a:rPr dirty="0" err="1"/>
              <a:t>Terzo</a:t>
            </a:r>
            <a:r>
              <a:rPr dirty="0"/>
              <a:t> </a:t>
            </a:r>
            <a:r>
              <a:rPr dirty="0" err="1"/>
              <a:t>settore</a:t>
            </a:r>
            <a:r>
              <a:rPr dirty="0"/>
              <a:t>, con </a:t>
            </a:r>
            <a:r>
              <a:rPr dirty="0" err="1"/>
              <a:t>particolare</a:t>
            </a:r>
            <a:r>
              <a:rPr dirty="0"/>
              <a:t> </a:t>
            </a:r>
            <a:r>
              <a:rPr dirty="0" err="1"/>
              <a:t>riguardo</a:t>
            </a:r>
            <a:r>
              <a:rPr dirty="0"/>
              <a:t> a </a:t>
            </a:r>
            <a:r>
              <a:rPr dirty="0" err="1"/>
              <a:t>quelli</a:t>
            </a:r>
            <a:r>
              <a:rPr dirty="0"/>
              <a:t> </a:t>
            </a:r>
            <a:r>
              <a:rPr dirty="0" err="1"/>
              <a:t>impegnati</a:t>
            </a:r>
            <a:r>
              <a:rPr dirty="0"/>
              <a:t> </a:t>
            </a:r>
            <a:r>
              <a:rPr dirty="0" err="1"/>
              <a:t>nella</a:t>
            </a:r>
            <a:r>
              <a:rPr dirty="0"/>
              <a:t> </a:t>
            </a:r>
            <a:r>
              <a:rPr dirty="0" err="1"/>
              <a:t>promozione</a:t>
            </a:r>
            <a:r>
              <a:rPr dirty="0"/>
              <a:t> </a:t>
            </a:r>
            <a:r>
              <a:rPr dirty="0" err="1"/>
              <a:t>della</a:t>
            </a:r>
            <a:r>
              <a:rPr dirty="0"/>
              <a:t> </a:t>
            </a:r>
            <a:r>
              <a:rPr dirty="0" err="1"/>
              <a:t>cittadinanza</a:t>
            </a:r>
            <a:r>
              <a:rPr dirty="0"/>
              <a:t> </a:t>
            </a:r>
            <a:r>
              <a:rPr dirty="0" err="1"/>
              <a:t>attiva</a:t>
            </a:r>
            <a:r>
              <a:rPr dirty="0" smtClean="0"/>
              <a:t>.</a:t>
            </a:r>
            <a:endParaRPr lang="it-IT" dirty="0" smtClean="0"/>
          </a:p>
          <a:p>
            <a:pPr algn="just">
              <a:defRPr sz="3500">
                <a:solidFill>
                  <a:srgbClr val="000000"/>
                </a:solidFill>
              </a:defRPr>
            </a:pPr>
            <a:endParaRPr lang="it-IT" dirty="0" smtClean="0"/>
          </a:p>
          <a:p>
            <a:pPr algn="just">
              <a:defRPr sz="3500">
                <a:solidFill>
                  <a:srgbClr val="000000"/>
                </a:solidFill>
              </a:defRPr>
            </a:pPr>
            <a:r>
              <a:rPr lang="it-IT" sz="3500" dirty="0" smtClean="0"/>
              <a:t>L’emanazione </a:t>
            </a:r>
            <a:r>
              <a:rPr lang="it-IT" sz="3500" dirty="0"/>
              <a:t>di un decreto attuativo in materia di collaborazioni con il territorio è espressamente previsto dall’art. 8 della Legge n. </a:t>
            </a:r>
            <a:r>
              <a:rPr lang="it-IT" sz="3500" dirty="0" smtClean="0"/>
              <a:t>92/2019 con l’obiettivo </a:t>
            </a:r>
            <a:r>
              <a:rPr lang="it-IT" sz="3500" dirty="0"/>
              <a:t>di regolamentare l’apporto del </a:t>
            </a:r>
            <a:r>
              <a:rPr lang="it-IT" sz="3500" dirty="0" smtClean="0"/>
              <a:t>Terzo </a:t>
            </a:r>
            <a:r>
              <a:rPr lang="it-IT" sz="3500" dirty="0"/>
              <a:t>settore come partner nell’insegnamento di Educazione Civica al fine di  rafforzare il carattere di trasversalità che deve connotare il suddetto insegnamento.</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34</a:t>
            </a:fld>
            <a:endParaRPr/>
          </a:p>
        </p:txBody>
      </p:sp>
      <p:grpSp>
        <p:nvGrpSpPr>
          <p:cNvPr id="950" name="Gruppo"/>
          <p:cNvGrpSpPr/>
          <p:nvPr/>
        </p:nvGrpSpPr>
        <p:grpSpPr>
          <a:xfrm>
            <a:off x="9078134" y="14563655"/>
            <a:ext cx="5339810" cy="2177535"/>
            <a:chOff x="0" y="0"/>
            <a:chExt cx="5339809" cy="2177534"/>
          </a:xfrm>
        </p:grpSpPr>
        <p:grpSp>
          <p:nvGrpSpPr>
            <p:cNvPr id="932" name="Gruppo"/>
            <p:cNvGrpSpPr/>
            <p:nvPr/>
          </p:nvGrpSpPr>
          <p:grpSpPr>
            <a:xfrm>
              <a:off x="-1" y="-1"/>
              <a:ext cx="1473099" cy="2174395"/>
              <a:chOff x="0" y="0"/>
              <a:chExt cx="1473097" cy="2174393"/>
            </a:xfrm>
          </p:grpSpPr>
          <p:sp>
            <p:nvSpPr>
              <p:cNvPr id="928"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29"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0"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1"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43" name="Gruppo"/>
            <p:cNvGrpSpPr/>
            <p:nvPr/>
          </p:nvGrpSpPr>
          <p:grpSpPr>
            <a:xfrm>
              <a:off x="1660646" y="498786"/>
              <a:ext cx="756080" cy="1675609"/>
              <a:chOff x="-1" y="0"/>
              <a:chExt cx="756079" cy="1675607"/>
            </a:xfrm>
          </p:grpSpPr>
          <p:sp>
            <p:nvSpPr>
              <p:cNvPr id="933"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4"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5"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6"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37"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8"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39"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0"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1"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2"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49" name="Gruppo"/>
            <p:cNvGrpSpPr/>
            <p:nvPr/>
          </p:nvGrpSpPr>
          <p:grpSpPr>
            <a:xfrm>
              <a:off x="2624270" y="605179"/>
              <a:ext cx="2715540" cy="1572356"/>
              <a:chOff x="0" y="0"/>
              <a:chExt cx="2715538" cy="1572354"/>
            </a:xfrm>
          </p:grpSpPr>
          <p:sp>
            <p:nvSpPr>
              <p:cNvPr id="944"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5"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6"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7"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8"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951" name="LE SFIDE"/>
          <p:cNvSpPr txBox="1"/>
          <p:nvPr/>
        </p:nvSpPr>
        <p:spPr>
          <a:xfrm>
            <a:off x="437440" y="2755664"/>
            <a:ext cx="17132910"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LE SFIDE </a:t>
            </a:r>
          </a:p>
        </p:txBody>
      </p:sp>
      <p:sp>
        <p:nvSpPr>
          <p:cNvPr id="952" name="La programmazione (principio della trasversalità)…"/>
          <p:cNvSpPr txBox="1"/>
          <p:nvPr/>
        </p:nvSpPr>
        <p:spPr>
          <a:xfrm>
            <a:off x="437439" y="5273626"/>
            <a:ext cx="21948618" cy="3408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r>
              <a:t>La progettazione (principio della trasversalità) </a:t>
            </a:r>
          </a:p>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endParaRPr/>
          </a:p>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r>
              <a:t>La gestione collegiale attraverso i coordinatori (principio della contitolarità)</a:t>
            </a:r>
          </a:p>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endParaRPr/>
          </a:p>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r>
              <a:t>I criteri e le modalità di valutazione (per competenze e traguardi di apprendimento)</a:t>
            </a:r>
          </a:p>
        </p:txBody>
      </p:sp>
      <p:sp>
        <p:nvSpPr>
          <p:cNvPr id="953" name="Vedi Allegato B al DM n 35 del 22 giugno 2020 – Linee Guida Ed. Civica"/>
          <p:cNvSpPr txBox="1"/>
          <p:nvPr/>
        </p:nvSpPr>
        <p:spPr>
          <a:xfrm>
            <a:off x="466316" y="10692886"/>
            <a:ext cx="21492142"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solidFill>
                  <a:srgbClr val="000000"/>
                </a:solidFill>
              </a:defRPr>
            </a:lvl1pPr>
          </a:lstStyle>
          <a:p>
            <a:r>
              <a:t>Vedi Allegati B e C al DM n 35 del 22 giugno 2020 - Linee Guida Ed. Civica</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35</a:t>
            </a:fld>
            <a:endParaRPr/>
          </a:p>
        </p:txBody>
      </p:sp>
      <p:grpSp>
        <p:nvGrpSpPr>
          <p:cNvPr id="950" name="Gruppo"/>
          <p:cNvGrpSpPr/>
          <p:nvPr/>
        </p:nvGrpSpPr>
        <p:grpSpPr>
          <a:xfrm>
            <a:off x="9078134" y="14563655"/>
            <a:ext cx="5339810" cy="2177535"/>
            <a:chOff x="0" y="0"/>
            <a:chExt cx="5339809" cy="2177534"/>
          </a:xfrm>
        </p:grpSpPr>
        <p:grpSp>
          <p:nvGrpSpPr>
            <p:cNvPr id="932" name="Gruppo"/>
            <p:cNvGrpSpPr/>
            <p:nvPr/>
          </p:nvGrpSpPr>
          <p:grpSpPr>
            <a:xfrm>
              <a:off x="-1" y="-1"/>
              <a:ext cx="1473099" cy="2174395"/>
              <a:chOff x="0" y="0"/>
              <a:chExt cx="1473097" cy="2174393"/>
            </a:xfrm>
          </p:grpSpPr>
          <p:sp>
            <p:nvSpPr>
              <p:cNvPr id="928"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29"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0"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1"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43" name="Gruppo"/>
            <p:cNvGrpSpPr/>
            <p:nvPr/>
          </p:nvGrpSpPr>
          <p:grpSpPr>
            <a:xfrm>
              <a:off x="1660646" y="498786"/>
              <a:ext cx="756080" cy="1675609"/>
              <a:chOff x="-1" y="0"/>
              <a:chExt cx="756079" cy="1675607"/>
            </a:xfrm>
          </p:grpSpPr>
          <p:sp>
            <p:nvSpPr>
              <p:cNvPr id="933"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4"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5"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6"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37"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8"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39"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0"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1"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2"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49" name="Gruppo"/>
            <p:cNvGrpSpPr/>
            <p:nvPr/>
          </p:nvGrpSpPr>
          <p:grpSpPr>
            <a:xfrm>
              <a:off x="2624270" y="605179"/>
              <a:ext cx="2715540" cy="1572356"/>
              <a:chOff x="0" y="0"/>
              <a:chExt cx="2715538" cy="1572354"/>
            </a:xfrm>
          </p:grpSpPr>
          <p:sp>
            <p:nvSpPr>
              <p:cNvPr id="944"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5"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6"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7"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8"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3" name="Immagine 2" descr="Immagine che contiene tavolo&#10;&#10;Descrizione generata automaticamente">
            <a:extLst>
              <a:ext uri="{FF2B5EF4-FFF2-40B4-BE49-F238E27FC236}">
                <a16:creationId xmlns="" xmlns:a16="http://schemas.microsoft.com/office/drawing/2014/main" id="{C9CBABBA-38D3-3B43-A8A2-AB9009B76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673" y="1557493"/>
            <a:ext cx="7343010" cy="10962172"/>
          </a:xfrm>
          <a:prstGeom prst="rect">
            <a:avLst/>
          </a:prstGeom>
        </p:spPr>
      </p:pic>
      <p:pic>
        <p:nvPicPr>
          <p:cNvPr id="5" name="Immagine 4" descr="Immagine che contiene testo&#10;&#10;Descrizione generata automaticamente">
            <a:extLst>
              <a:ext uri="{FF2B5EF4-FFF2-40B4-BE49-F238E27FC236}">
                <a16:creationId xmlns="" xmlns:a16="http://schemas.microsoft.com/office/drawing/2014/main" id="{7212B6AE-511B-7B45-BDDF-08167BC99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4517" y="1584463"/>
            <a:ext cx="7592161" cy="10560289"/>
          </a:xfrm>
          <a:prstGeom prst="rect">
            <a:avLst/>
          </a:prstGeom>
        </p:spPr>
      </p:pic>
    </p:spTree>
    <p:extLst>
      <p:ext uri="{BB962C8B-B14F-4D97-AF65-F5344CB8AC3E}">
        <p14:creationId xmlns:p14="http://schemas.microsoft.com/office/powerpoint/2010/main" val="208236262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36</a:t>
            </a:fld>
            <a:endParaRPr/>
          </a:p>
        </p:txBody>
      </p:sp>
      <p:grpSp>
        <p:nvGrpSpPr>
          <p:cNvPr id="950" name="Gruppo"/>
          <p:cNvGrpSpPr/>
          <p:nvPr/>
        </p:nvGrpSpPr>
        <p:grpSpPr>
          <a:xfrm>
            <a:off x="9078134" y="14563655"/>
            <a:ext cx="5339810" cy="2177535"/>
            <a:chOff x="0" y="0"/>
            <a:chExt cx="5339809" cy="2177534"/>
          </a:xfrm>
        </p:grpSpPr>
        <p:grpSp>
          <p:nvGrpSpPr>
            <p:cNvPr id="932" name="Gruppo"/>
            <p:cNvGrpSpPr/>
            <p:nvPr/>
          </p:nvGrpSpPr>
          <p:grpSpPr>
            <a:xfrm>
              <a:off x="-1" y="-1"/>
              <a:ext cx="1473099" cy="2174395"/>
              <a:chOff x="0" y="0"/>
              <a:chExt cx="1473097" cy="2174393"/>
            </a:xfrm>
          </p:grpSpPr>
          <p:sp>
            <p:nvSpPr>
              <p:cNvPr id="928"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29"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0"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1"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43" name="Gruppo"/>
            <p:cNvGrpSpPr/>
            <p:nvPr/>
          </p:nvGrpSpPr>
          <p:grpSpPr>
            <a:xfrm>
              <a:off x="1660646" y="498786"/>
              <a:ext cx="756080" cy="1675609"/>
              <a:chOff x="-1" y="0"/>
              <a:chExt cx="756079" cy="1675607"/>
            </a:xfrm>
          </p:grpSpPr>
          <p:sp>
            <p:nvSpPr>
              <p:cNvPr id="933"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4"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5"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6"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37"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38"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39"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0"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1"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42"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49" name="Gruppo"/>
            <p:cNvGrpSpPr/>
            <p:nvPr/>
          </p:nvGrpSpPr>
          <p:grpSpPr>
            <a:xfrm>
              <a:off x="2624270" y="605179"/>
              <a:ext cx="2715540" cy="1572356"/>
              <a:chOff x="0" y="0"/>
              <a:chExt cx="2715538" cy="1572354"/>
            </a:xfrm>
          </p:grpSpPr>
          <p:sp>
            <p:nvSpPr>
              <p:cNvPr id="944"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5"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6"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7"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48"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4" name="Immagine 3" descr="Immagine che contiene tavolo&#10;&#10;Descrizione generata automaticamente">
            <a:extLst>
              <a:ext uri="{FF2B5EF4-FFF2-40B4-BE49-F238E27FC236}">
                <a16:creationId xmlns="" xmlns:a16="http://schemas.microsoft.com/office/drawing/2014/main" id="{B25AFCC6-3A12-6C40-8F3D-F990B9C38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104" y="1584462"/>
            <a:ext cx="9750364" cy="10709416"/>
          </a:xfrm>
          <a:prstGeom prst="rect">
            <a:avLst/>
          </a:prstGeom>
        </p:spPr>
      </p:pic>
      <p:pic>
        <p:nvPicPr>
          <p:cNvPr id="7" name="Immagine 6" descr="Immagine che contiene tavolo&#10;&#10;Descrizione generata automaticamente">
            <a:extLst>
              <a:ext uri="{FF2B5EF4-FFF2-40B4-BE49-F238E27FC236}">
                <a16:creationId xmlns="" xmlns:a16="http://schemas.microsoft.com/office/drawing/2014/main" id="{8D7D994D-D8E9-A047-8E63-BDC3AB6DE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5301" y="1563119"/>
            <a:ext cx="10209202" cy="9307774"/>
          </a:xfrm>
          <a:prstGeom prst="rect">
            <a:avLst/>
          </a:prstGeom>
        </p:spPr>
      </p:pic>
    </p:spTree>
    <p:extLst>
      <p:ext uri="{BB962C8B-B14F-4D97-AF65-F5344CB8AC3E}">
        <p14:creationId xmlns:p14="http://schemas.microsoft.com/office/powerpoint/2010/main" val="301888649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Numero diapositiva"/>
          <p:cNvSpPr txBox="1">
            <a:spLocks noGrp="1"/>
          </p:cNvSpPr>
          <p:nvPr>
            <p:ph type="sldNum" sz="quarter" idx="4294967295"/>
          </p:nvPr>
        </p:nvSpPr>
        <p:spPr>
          <a:xfrm>
            <a:off x="23663002"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37</a:t>
            </a:fld>
            <a:endParaRPr/>
          </a:p>
        </p:txBody>
      </p:sp>
      <p:grpSp>
        <p:nvGrpSpPr>
          <p:cNvPr id="978" name="Gruppo"/>
          <p:cNvGrpSpPr/>
          <p:nvPr/>
        </p:nvGrpSpPr>
        <p:grpSpPr>
          <a:xfrm>
            <a:off x="9078134" y="14563655"/>
            <a:ext cx="5339810" cy="2177535"/>
            <a:chOff x="0" y="0"/>
            <a:chExt cx="5339809" cy="2177534"/>
          </a:xfrm>
        </p:grpSpPr>
        <p:grpSp>
          <p:nvGrpSpPr>
            <p:cNvPr id="960" name="Gruppo"/>
            <p:cNvGrpSpPr/>
            <p:nvPr/>
          </p:nvGrpSpPr>
          <p:grpSpPr>
            <a:xfrm>
              <a:off x="-1" y="-1"/>
              <a:ext cx="1473099" cy="2174395"/>
              <a:chOff x="0" y="0"/>
              <a:chExt cx="1473097" cy="2174393"/>
            </a:xfrm>
          </p:grpSpPr>
          <p:sp>
            <p:nvSpPr>
              <p:cNvPr id="95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5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5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5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71" name="Gruppo"/>
            <p:cNvGrpSpPr/>
            <p:nvPr/>
          </p:nvGrpSpPr>
          <p:grpSpPr>
            <a:xfrm>
              <a:off x="1660646" y="498786"/>
              <a:ext cx="756080" cy="1675609"/>
              <a:chOff x="-1" y="0"/>
              <a:chExt cx="756079" cy="1675607"/>
            </a:xfrm>
          </p:grpSpPr>
          <p:sp>
            <p:nvSpPr>
              <p:cNvPr id="96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6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6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6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6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6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6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68"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6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7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77" name="Gruppo"/>
            <p:cNvGrpSpPr/>
            <p:nvPr/>
          </p:nvGrpSpPr>
          <p:grpSpPr>
            <a:xfrm>
              <a:off x="2624270" y="605179"/>
              <a:ext cx="2715539" cy="1572356"/>
              <a:chOff x="0" y="0"/>
              <a:chExt cx="2715538" cy="1572354"/>
            </a:xfrm>
          </p:grpSpPr>
          <p:sp>
            <p:nvSpPr>
              <p:cNvPr id="97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7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7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7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7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979" name="pag_34_Pagina_12.jpg" descr="pag_34_Pagina_12.jpg"/>
          <p:cNvPicPr>
            <a:picLocks noChangeAspect="1"/>
          </p:cNvPicPr>
          <p:nvPr/>
        </p:nvPicPr>
        <p:blipFill>
          <a:blip r:embed="rId2"/>
          <a:srcRect l="3170" t="22997" r="6482" b="21966"/>
          <a:stretch>
            <a:fillRect/>
          </a:stretch>
        </p:blipFill>
        <p:spPr>
          <a:xfrm>
            <a:off x="919360" y="3505056"/>
            <a:ext cx="22545240" cy="7704401"/>
          </a:xfrm>
          <a:prstGeom prst="rect">
            <a:avLst/>
          </a:prstGeom>
          <a:ln w="12700">
            <a:miter lim="400000"/>
          </a:ln>
        </p:spPr>
      </p:pic>
      <p:sp>
        <p:nvSpPr>
          <p:cNvPr id="980" name="LE SFIDE"/>
          <p:cNvSpPr txBox="1"/>
          <p:nvPr/>
        </p:nvSpPr>
        <p:spPr>
          <a:xfrm>
            <a:off x="2500497" y="2239824"/>
            <a:ext cx="18979879"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DM 35 DEL 22 GIUGNO 2020   LINEE GUIDA PER L’EDUCAZIONE CIVICA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38</a:t>
            </a:fld>
            <a:endParaRPr/>
          </a:p>
        </p:txBody>
      </p:sp>
      <p:grpSp>
        <p:nvGrpSpPr>
          <p:cNvPr id="1005" name="Gruppo"/>
          <p:cNvGrpSpPr/>
          <p:nvPr/>
        </p:nvGrpSpPr>
        <p:grpSpPr>
          <a:xfrm>
            <a:off x="9078134" y="14563655"/>
            <a:ext cx="5339810" cy="2177535"/>
            <a:chOff x="0" y="0"/>
            <a:chExt cx="5339809" cy="2177534"/>
          </a:xfrm>
        </p:grpSpPr>
        <p:grpSp>
          <p:nvGrpSpPr>
            <p:cNvPr id="987" name="Gruppo"/>
            <p:cNvGrpSpPr/>
            <p:nvPr/>
          </p:nvGrpSpPr>
          <p:grpSpPr>
            <a:xfrm>
              <a:off x="-1" y="-1"/>
              <a:ext cx="1473099" cy="2174395"/>
              <a:chOff x="0" y="0"/>
              <a:chExt cx="1473097" cy="2174393"/>
            </a:xfrm>
          </p:grpSpPr>
          <p:sp>
            <p:nvSpPr>
              <p:cNvPr id="98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8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8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8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998" name="Gruppo"/>
            <p:cNvGrpSpPr/>
            <p:nvPr/>
          </p:nvGrpSpPr>
          <p:grpSpPr>
            <a:xfrm>
              <a:off x="1660646" y="498786"/>
              <a:ext cx="756080" cy="1675609"/>
              <a:chOff x="-1" y="0"/>
              <a:chExt cx="756079" cy="1675607"/>
            </a:xfrm>
          </p:grpSpPr>
          <p:sp>
            <p:nvSpPr>
              <p:cNvPr id="98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8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9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9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9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99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9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9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9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99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04" name="Gruppo"/>
            <p:cNvGrpSpPr/>
            <p:nvPr/>
          </p:nvGrpSpPr>
          <p:grpSpPr>
            <a:xfrm>
              <a:off x="2624270" y="605179"/>
              <a:ext cx="2715540" cy="1572356"/>
              <a:chOff x="0" y="0"/>
              <a:chExt cx="2715538" cy="1572354"/>
            </a:xfrm>
          </p:grpSpPr>
          <p:sp>
            <p:nvSpPr>
              <p:cNvPr id="99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0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0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0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0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006" name="DM 35 DEL 22 GIUGNO 2020…"/>
          <p:cNvSpPr txBox="1"/>
          <p:nvPr/>
        </p:nvSpPr>
        <p:spPr>
          <a:xfrm>
            <a:off x="466316" y="2781498"/>
            <a:ext cx="23700350"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b="1">
                <a:solidFill>
                  <a:srgbClr val="000000"/>
                </a:solidFill>
                <a:latin typeface="+mn-lt"/>
                <a:ea typeface="+mn-ea"/>
                <a:cs typeface="+mn-cs"/>
                <a:sym typeface="Helvetica"/>
              </a:defRPr>
            </a:lvl1pPr>
          </a:lstStyle>
          <a:p>
            <a:r>
              <a:t>1. COSTITUZIONE, diritto (nazionale e internazionale), legalità e solidarietà</a:t>
            </a:r>
          </a:p>
        </p:txBody>
      </p:sp>
      <p:sp>
        <p:nvSpPr>
          <p:cNvPr id="1007" name="RISORSE TRASCELTE…"/>
          <p:cNvSpPr txBox="1"/>
          <p:nvPr/>
        </p:nvSpPr>
        <p:spPr>
          <a:xfrm>
            <a:off x="658100" y="9287137"/>
            <a:ext cx="16843140"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b="1">
                <a:solidFill>
                  <a:srgbClr val="174F86"/>
                </a:solidFill>
                <a:latin typeface="+mn-lt"/>
                <a:ea typeface="+mn-ea"/>
                <a:cs typeface="+mn-cs"/>
                <a:sym typeface="Helvetica"/>
              </a:defRPr>
            </a:pPr>
            <a:r>
              <a:rPr dirty="0"/>
              <a:t>RISORSE TRASCELTE</a:t>
            </a:r>
            <a:r>
              <a:rPr sz="3000" dirty="0"/>
              <a:t> </a:t>
            </a:r>
          </a:p>
          <a:p>
            <a:pPr>
              <a:defRPr sz="3000" u="sng">
                <a:solidFill>
                  <a:srgbClr val="174F86"/>
                </a:solidFill>
              </a:defRPr>
            </a:pPr>
            <a:r>
              <a:rPr dirty="0">
                <a:solidFill>
                  <a:srgbClr val="0000FF"/>
                </a:solidFill>
                <a:uFill>
                  <a:solidFill>
                    <a:srgbClr val="0000FF"/>
                  </a:solidFill>
                </a:uFill>
                <a:hlinkClick r:id="rId2"/>
              </a:rPr>
              <a:t>https://www.chiavidellacitta.it/educazione-civica/</a:t>
            </a:r>
            <a:r>
              <a:rPr dirty="0"/>
              <a:t/>
            </a:r>
            <a:br>
              <a:rPr dirty="0"/>
            </a:br>
            <a:r>
              <a:rPr b="1" u="none" dirty="0">
                <a:latin typeface="+mn-lt"/>
                <a:ea typeface="+mn-ea"/>
                <a:cs typeface="+mn-cs"/>
                <a:sym typeface="Helvetica"/>
              </a:rPr>
              <a:t>“Le </a:t>
            </a:r>
            <a:r>
              <a:rPr b="1" u="none" dirty="0" err="1">
                <a:latin typeface="+mn-lt"/>
                <a:ea typeface="+mn-ea"/>
                <a:cs typeface="+mn-cs"/>
                <a:sym typeface="Helvetica"/>
              </a:rPr>
              <a:t>Chiavi</a:t>
            </a:r>
            <a:r>
              <a:rPr b="1" u="none" dirty="0">
                <a:latin typeface="+mn-lt"/>
                <a:ea typeface="+mn-ea"/>
                <a:cs typeface="+mn-cs"/>
                <a:sym typeface="Helvetica"/>
              </a:rPr>
              <a:t>” di </a:t>
            </a:r>
            <a:r>
              <a:rPr b="1" u="none" dirty="0" err="1">
                <a:latin typeface="+mn-lt"/>
                <a:ea typeface="+mn-ea"/>
                <a:cs typeface="+mn-cs"/>
                <a:sym typeface="Helvetica"/>
              </a:rPr>
              <a:t>Educazione</a:t>
            </a:r>
            <a:r>
              <a:rPr b="1" u="none" dirty="0">
                <a:latin typeface="+mn-lt"/>
                <a:ea typeface="+mn-ea"/>
                <a:cs typeface="+mn-cs"/>
                <a:sym typeface="Helvetica"/>
              </a:rPr>
              <a:t> </a:t>
            </a:r>
            <a:r>
              <a:rPr b="1" u="none" dirty="0" err="1">
                <a:latin typeface="+mn-lt"/>
                <a:ea typeface="+mn-ea"/>
                <a:cs typeface="+mn-cs"/>
                <a:sym typeface="Helvetica"/>
              </a:rPr>
              <a:t>Civica</a:t>
            </a:r>
            <a:r>
              <a:rPr b="1" u="none" dirty="0">
                <a:latin typeface="+mn-lt"/>
                <a:ea typeface="+mn-ea"/>
                <a:cs typeface="+mn-cs"/>
                <a:sym typeface="Helvetica"/>
              </a:rPr>
              <a:t> - </a:t>
            </a:r>
            <a:r>
              <a:rPr i="1" u="none" dirty="0" err="1">
                <a:latin typeface="+mn-lt"/>
                <a:ea typeface="+mn-ea"/>
                <a:cs typeface="+mn-cs"/>
                <a:sym typeface="Helvetica"/>
              </a:rPr>
              <a:t>Percorsi</a:t>
            </a:r>
            <a:r>
              <a:rPr i="1" u="none" dirty="0">
                <a:latin typeface="+mn-lt"/>
                <a:ea typeface="+mn-ea"/>
                <a:cs typeface="+mn-cs"/>
                <a:sym typeface="Helvetica"/>
              </a:rPr>
              <a:t> di </a:t>
            </a:r>
            <a:r>
              <a:rPr i="1" u="none" dirty="0" err="1">
                <a:latin typeface="+mn-lt"/>
                <a:ea typeface="+mn-ea"/>
                <a:cs typeface="+mn-cs"/>
                <a:sym typeface="Helvetica"/>
              </a:rPr>
              <a:t>cittadinanza</a:t>
            </a:r>
            <a:r>
              <a:rPr i="1" u="none" dirty="0">
                <a:latin typeface="+mn-lt"/>
                <a:ea typeface="+mn-ea"/>
                <a:cs typeface="+mn-cs"/>
                <a:sym typeface="Helvetica"/>
              </a:rPr>
              <a:t> e </a:t>
            </a:r>
            <a:r>
              <a:rPr i="1" u="none" dirty="0" err="1">
                <a:latin typeface="+mn-lt"/>
                <a:ea typeface="+mn-ea"/>
                <a:cs typeface="+mn-cs"/>
                <a:sym typeface="Helvetica"/>
              </a:rPr>
              <a:t>costituzione</a:t>
            </a:r>
            <a:r>
              <a:rPr i="1" u="none" dirty="0">
                <a:latin typeface="+mn-lt"/>
                <a:ea typeface="+mn-ea"/>
                <a:cs typeface="+mn-cs"/>
                <a:sym typeface="Helvetica"/>
              </a:rPr>
              <a:t> per le </a:t>
            </a:r>
            <a:r>
              <a:rPr i="1" u="none" dirty="0" err="1">
                <a:latin typeface="+mn-lt"/>
                <a:ea typeface="+mn-ea"/>
                <a:cs typeface="+mn-cs"/>
                <a:sym typeface="Helvetica"/>
              </a:rPr>
              <a:t>scuole</a:t>
            </a:r>
            <a:r>
              <a:rPr i="1" u="none" dirty="0">
                <a:latin typeface="+mn-lt"/>
                <a:ea typeface="+mn-ea"/>
                <a:cs typeface="+mn-cs"/>
                <a:sym typeface="Helvetica"/>
              </a:rPr>
              <a:t> </a:t>
            </a:r>
            <a:r>
              <a:rPr i="1" u="none" dirty="0" err="1">
                <a:latin typeface="+mn-lt"/>
                <a:ea typeface="+mn-ea"/>
                <a:cs typeface="+mn-cs"/>
                <a:sym typeface="Helvetica"/>
              </a:rPr>
              <a:t>fiorentine</a:t>
            </a:r>
            <a:r>
              <a:rPr i="1" u="none" dirty="0">
                <a:latin typeface="+mn-lt"/>
                <a:ea typeface="+mn-ea"/>
                <a:cs typeface="+mn-cs"/>
                <a:sym typeface="Helvetica"/>
              </a:rPr>
              <a:t> </a:t>
            </a:r>
          </a:p>
        </p:txBody>
      </p:sp>
      <p:sp>
        <p:nvSpPr>
          <p:cNvPr id="1008" name="Linea"/>
          <p:cNvSpPr/>
          <p:nvPr/>
        </p:nvSpPr>
        <p:spPr>
          <a:xfrm>
            <a:off x="-76200" y="9151948"/>
            <a:ext cx="17579070" cy="1"/>
          </a:xfrm>
          <a:prstGeom prst="line">
            <a:avLst/>
          </a:prstGeom>
          <a:ln w="25400">
            <a:solidFill>
              <a:srgbClr val="000000"/>
            </a:solidFill>
            <a:miter lim="400000"/>
          </a:ln>
        </p:spPr>
        <p:txBody>
          <a:bodyPr lIns="45718" tIns="45718" rIns="45718" bIns="45718"/>
          <a:lstStyle/>
          <a:p>
            <a:endParaRPr/>
          </a:p>
        </p:txBody>
      </p:sp>
      <p:sp>
        <p:nvSpPr>
          <p:cNvPr id="1009" name="Linea"/>
          <p:cNvSpPr/>
          <p:nvPr/>
        </p:nvSpPr>
        <p:spPr>
          <a:xfrm flipV="1">
            <a:off x="451158" y="9146938"/>
            <a:ext cx="2" cy="1516532"/>
          </a:xfrm>
          <a:prstGeom prst="line">
            <a:avLst/>
          </a:prstGeom>
          <a:ln w="25400">
            <a:solidFill>
              <a:srgbClr val="000000"/>
            </a:solidFill>
            <a:miter lim="400000"/>
          </a:ln>
        </p:spPr>
        <p:txBody>
          <a:bodyPr lIns="45718" tIns="45718" rIns="45718" bIns="45718"/>
          <a:lstStyle/>
          <a:p>
            <a:endParaRPr/>
          </a:p>
        </p:txBody>
      </p:sp>
      <p:sp>
        <p:nvSpPr>
          <p:cNvPr id="1010" name="La conoscenza, la riflessione sui significati, la pratica quotidiana del dettato costituzionale rappresentano il primo e fondamentale aspetto da trattare. Esso contiene e pervade tutte le altre tematiche, poiché le leggi ordinarie, i regolamenti, le disp"/>
          <p:cNvSpPr txBox="1"/>
          <p:nvPr/>
        </p:nvSpPr>
        <p:spPr>
          <a:xfrm>
            <a:off x="466316" y="3704017"/>
            <a:ext cx="21492142" cy="421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3000">
                <a:solidFill>
                  <a:srgbClr val="000000"/>
                </a:solidFill>
              </a:defRPr>
            </a:lvl1pPr>
          </a:lstStyle>
          <a:p>
            <a:r>
              <a:t>La conoscenza, la riflessione sui significati, la pratica quotidiana del dettato costituzionale rappresentano il primo e fondamentale aspetto da trattare. Esso contiene e pervade tutte le altre tematiche, poiché le leggi ordinarie, i regolamenti, le disposizioni organizzative, i comportamenti quotidiani delle organizzazioni e delle persone devono sempre trovare coerenza con la Costituzione, che rappresenta il fondamento della convivenza e del patto sociale del nostro Paese. Collegati alla Costituzione sono i temi relativi alla conoscenza dell’ordinamento dello Stato, delle Regioni, degli Enti territoriali, delle Autonomie Locali e delle Organizzazioni internazionali e sovranazionali, prime tra tutte l’idea e lo sviluppo storico dell’Unione Europea e delle Nazioni Unite. Anche i concetti di legalità, di rispetto delle leggi e delle regole comuni in tutti gli ambienti di convivenza (ad esempio il codice della strada, i regolamenti scolastici, dei circoli ricreativi, delle Associazioni…) rientrano in questo primo nucleo concettuale, così come la conoscenza dell’Inno e della Bandiera nazionale.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39</a:t>
            </a:fld>
            <a:endParaRPr/>
          </a:p>
        </p:txBody>
      </p:sp>
      <p:grpSp>
        <p:nvGrpSpPr>
          <p:cNvPr id="1035" name="Gruppo"/>
          <p:cNvGrpSpPr/>
          <p:nvPr/>
        </p:nvGrpSpPr>
        <p:grpSpPr>
          <a:xfrm>
            <a:off x="9078134" y="14563655"/>
            <a:ext cx="5339810" cy="2177535"/>
            <a:chOff x="0" y="0"/>
            <a:chExt cx="5339809" cy="2177534"/>
          </a:xfrm>
        </p:grpSpPr>
        <p:grpSp>
          <p:nvGrpSpPr>
            <p:cNvPr id="1017" name="Gruppo"/>
            <p:cNvGrpSpPr/>
            <p:nvPr/>
          </p:nvGrpSpPr>
          <p:grpSpPr>
            <a:xfrm>
              <a:off x="-1" y="-1"/>
              <a:ext cx="1473099" cy="2174395"/>
              <a:chOff x="0" y="0"/>
              <a:chExt cx="1473097" cy="2174393"/>
            </a:xfrm>
          </p:grpSpPr>
          <p:sp>
            <p:nvSpPr>
              <p:cNvPr id="101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1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1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1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28" name="Gruppo"/>
            <p:cNvGrpSpPr/>
            <p:nvPr/>
          </p:nvGrpSpPr>
          <p:grpSpPr>
            <a:xfrm>
              <a:off x="1660646" y="498786"/>
              <a:ext cx="756080" cy="1675609"/>
              <a:chOff x="-1" y="0"/>
              <a:chExt cx="756079" cy="1675607"/>
            </a:xfrm>
          </p:grpSpPr>
          <p:sp>
            <p:nvSpPr>
              <p:cNvPr id="101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1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2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2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2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2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2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2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2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2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34" name="Gruppo"/>
            <p:cNvGrpSpPr/>
            <p:nvPr/>
          </p:nvGrpSpPr>
          <p:grpSpPr>
            <a:xfrm>
              <a:off x="2624270" y="605179"/>
              <a:ext cx="2715540" cy="1572356"/>
              <a:chOff x="0" y="0"/>
              <a:chExt cx="2715538" cy="1572354"/>
            </a:xfrm>
          </p:grpSpPr>
          <p:sp>
            <p:nvSpPr>
              <p:cNvPr id="102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3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3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3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3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036" name="RISORSE TRASCELTE…"/>
          <p:cNvSpPr txBox="1"/>
          <p:nvPr/>
        </p:nvSpPr>
        <p:spPr>
          <a:xfrm>
            <a:off x="658100" y="8161587"/>
            <a:ext cx="15902941"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b="1">
                <a:solidFill>
                  <a:srgbClr val="174F86"/>
                </a:solidFill>
                <a:latin typeface="+mn-lt"/>
                <a:ea typeface="+mn-ea"/>
                <a:cs typeface="+mn-cs"/>
                <a:sym typeface="Helvetica"/>
              </a:defRPr>
            </a:pPr>
            <a:r>
              <a:t>RISORSE TRASCELTE</a:t>
            </a:r>
            <a:r>
              <a:rPr sz="3000"/>
              <a:t> </a:t>
            </a:r>
          </a:p>
          <a:p>
            <a:pPr>
              <a:defRPr sz="3000" u="sng">
                <a:solidFill>
                  <a:srgbClr val="174F86"/>
                </a:solidFill>
              </a:defRPr>
            </a:pPr>
            <a:r>
              <a:rPr>
                <a:solidFill>
                  <a:srgbClr val="0000FF"/>
                </a:solidFill>
                <a:uFill>
                  <a:solidFill>
                    <a:srgbClr val="0000FF"/>
                  </a:solidFill>
                </a:uFill>
                <a:hlinkClick r:id="rId2"/>
              </a:rPr>
              <a:t>https://www.agenziacoesione.gov.it/comunicazione/agenda-2030-per-lo-sviluppo-sostenibile/</a:t>
            </a:r>
          </a:p>
          <a:p>
            <a:pPr>
              <a:defRPr sz="3000" u="sng">
                <a:solidFill>
                  <a:srgbClr val="174F86"/>
                </a:solidFill>
              </a:defRPr>
            </a:pPr>
            <a:r>
              <a:rPr>
                <a:solidFill>
                  <a:srgbClr val="0000FF"/>
                </a:solidFill>
                <a:uFill>
                  <a:solidFill>
                    <a:srgbClr val="0000FF"/>
                  </a:solidFill>
                </a:uFill>
                <a:hlinkClick r:id="rId3"/>
              </a:rPr>
              <a:t>https://unric.org/it/agenda-2030/</a:t>
            </a:r>
          </a:p>
          <a:p>
            <a:pPr>
              <a:defRPr sz="3000">
                <a:solidFill>
                  <a:srgbClr val="174F86"/>
                </a:solidFill>
              </a:defRPr>
            </a:pPr>
            <a:r>
              <a:t/>
            </a:r>
            <a:br/>
            <a:r>
              <a:rPr i="1">
                <a:latin typeface="+mn-lt"/>
                <a:ea typeface="+mn-ea"/>
                <a:cs typeface="+mn-cs"/>
                <a:sym typeface="Helvetica"/>
              </a:rPr>
              <a:t>Obiettivi per lo sviluppo sostenibile - 17 obiettivi per trasformare il nostro mondo</a:t>
            </a:r>
          </a:p>
        </p:txBody>
      </p:sp>
      <p:sp>
        <p:nvSpPr>
          <p:cNvPr id="1037" name="Linea"/>
          <p:cNvSpPr/>
          <p:nvPr/>
        </p:nvSpPr>
        <p:spPr>
          <a:xfrm>
            <a:off x="-76201" y="8019167"/>
            <a:ext cx="16734422" cy="2"/>
          </a:xfrm>
          <a:prstGeom prst="line">
            <a:avLst/>
          </a:prstGeom>
          <a:ln w="25400">
            <a:solidFill>
              <a:srgbClr val="000000"/>
            </a:solidFill>
            <a:miter lim="400000"/>
          </a:ln>
        </p:spPr>
        <p:txBody>
          <a:bodyPr lIns="45718" tIns="45718" rIns="45718" bIns="45718"/>
          <a:lstStyle/>
          <a:p>
            <a:endParaRPr/>
          </a:p>
        </p:txBody>
      </p:sp>
      <p:sp>
        <p:nvSpPr>
          <p:cNvPr id="1038" name="Linea"/>
          <p:cNvSpPr/>
          <p:nvPr/>
        </p:nvSpPr>
        <p:spPr>
          <a:xfrm flipV="1">
            <a:off x="451158" y="8014157"/>
            <a:ext cx="2" cy="2498760"/>
          </a:xfrm>
          <a:prstGeom prst="line">
            <a:avLst/>
          </a:prstGeom>
          <a:ln w="25400">
            <a:solidFill>
              <a:srgbClr val="000000"/>
            </a:solidFill>
            <a:miter lim="400000"/>
          </a:ln>
        </p:spPr>
        <p:txBody>
          <a:bodyPr lIns="45718" tIns="45718" rIns="45718" bIns="45718"/>
          <a:lstStyle/>
          <a:p>
            <a:endParaRPr/>
          </a:p>
        </p:txBody>
      </p:sp>
      <p:sp>
        <p:nvSpPr>
          <p:cNvPr id="1039" name="2. SVILUPPO SOSTENIBILE, educazione ambientale, conoscenza e tutela del patrimonio e del territorio."/>
          <p:cNvSpPr txBox="1"/>
          <p:nvPr/>
        </p:nvSpPr>
        <p:spPr>
          <a:xfrm>
            <a:off x="466316" y="2332935"/>
            <a:ext cx="23700350"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b="1">
                <a:solidFill>
                  <a:srgbClr val="000000"/>
                </a:solidFill>
                <a:latin typeface="+mn-lt"/>
                <a:ea typeface="+mn-ea"/>
                <a:cs typeface="+mn-cs"/>
                <a:sym typeface="Helvetica"/>
              </a:defRPr>
            </a:lvl1pPr>
          </a:lstStyle>
          <a:p>
            <a:r>
              <a:t>2. SVILUPPO SOSTENIBILE, educazione ambientale, conoscenza e tutela del patrimonio e del territorio.</a:t>
            </a:r>
          </a:p>
        </p:txBody>
      </p:sp>
      <p:sp>
        <p:nvSpPr>
          <p:cNvPr id="1040" name="L’Agenda 2030 dell’ONU ha fissato i 17 obiettivi da perseguire entro il 2030 a salvaguardia della convivenza e dello sviluppo sostenibile. Gli obiettivi non riguardano solo la salvaguardia dell’ambiente e delle risorse naturali, ma anche la costruzione d"/>
          <p:cNvSpPr txBox="1"/>
          <p:nvPr/>
        </p:nvSpPr>
        <p:spPr>
          <a:xfrm>
            <a:off x="466316" y="3259682"/>
            <a:ext cx="22308398" cy="330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3000">
                <a:solidFill>
                  <a:srgbClr val="000000"/>
                </a:solidFill>
              </a:defRPr>
            </a:lvl1pPr>
          </a:lstStyle>
          <a:p>
            <a:r>
              <a:t>L’Agenda 2030 dell’ONU ha fissato i 17 obiettivi da perseguire entro il 2030 a salvaguardia della convivenza e dello sviluppo sostenibile. Gli obiettivi non riguardano solo la salvaguardia dell’ambiente e delle risorse naturali, ma anche la costruzione di ambienti di vita, di città, la scelta di modi di vivere inclusivi e rispettosi dei diritti fondamentali delle persone, primi fra tutti la salute, il benessere psicofisico, la sicurezza alimentare, l’uguaglianza tra soggetti, il lavoro dignitoso, un’istruzione di qualità, la tutela dei patrimoni materiali e immateriali delle comunità. In questo nucleo, che trova comunque previsione e tutela in molti articoli della Costituzione, possono rientrare i temi riguardanti l’educazione alla salute, la tutela dell’ambiente, il rispetto per gli animali e i beni comuni, la protezione civile.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Numero diapositiva"/>
          <p:cNvSpPr txBox="1">
            <a:spLocks noGrp="1"/>
          </p:cNvSpPr>
          <p:nvPr>
            <p:ph type="sldNum" sz="quarter" idx="4294967295"/>
          </p:nvPr>
        </p:nvSpPr>
        <p:spPr>
          <a:xfrm>
            <a:off x="23747738" y="636958"/>
            <a:ext cx="28376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4</a:t>
            </a:fld>
            <a:endParaRPr/>
          </a:p>
        </p:txBody>
      </p:sp>
      <p:grpSp>
        <p:nvGrpSpPr>
          <p:cNvPr id="175" name="Gruppo"/>
          <p:cNvGrpSpPr/>
          <p:nvPr/>
        </p:nvGrpSpPr>
        <p:grpSpPr>
          <a:xfrm>
            <a:off x="9078134" y="14563655"/>
            <a:ext cx="5339810" cy="2177535"/>
            <a:chOff x="0" y="0"/>
            <a:chExt cx="5339809" cy="2177534"/>
          </a:xfrm>
        </p:grpSpPr>
        <p:grpSp>
          <p:nvGrpSpPr>
            <p:cNvPr id="157" name="Gruppo"/>
            <p:cNvGrpSpPr/>
            <p:nvPr/>
          </p:nvGrpSpPr>
          <p:grpSpPr>
            <a:xfrm>
              <a:off x="-1" y="-1"/>
              <a:ext cx="1473099" cy="2174395"/>
              <a:chOff x="0" y="0"/>
              <a:chExt cx="1473097" cy="2174393"/>
            </a:xfrm>
          </p:grpSpPr>
          <p:sp>
            <p:nvSpPr>
              <p:cNvPr id="15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5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5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5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68" name="Gruppo"/>
            <p:cNvGrpSpPr/>
            <p:nvPr/>
          </p:nvGrpSpPr>
          <p:grpSpPr>
            <a:xfrm>
              <a:off x="1660646" y="498786"/>
              <a:ext cx="756080" cy="1675609"/>
              <a:chOff x="-1" y="0"/>
              <a:chExt cx="756079" cy="1675607"/>
            </a:xfrm>
          </p:grpSpPr>
          <p:sp>
            <p:nvSpPr>
              <p:cNvPr id="15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5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6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6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6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6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6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6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6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6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74" name="Gruppo"/>
            <p:cNvGrpSpPr/>
            <p:nvPr/>
          </p:nvGrpSpPr>
          <p:grpSpPr>
            <a:xfrm>
              <a:off x="2624270" y="605179"/>
              <a:ext cx="2715540" cy="1572356"/>
              <a:chOff x="0" y="0"/>
              <a:chExt cx="2715538" cy="1572354"/>
            </a:xfrm>
          </p:grpSpPr>
          <p:sp>
            <p:nvSpPr>
              <p:cNvPr id="16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7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7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7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7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76" name="Obiettivi del corso"/>
          <p:cNvSpPr txBox="1"/>
          <p:nvPr/>
        </p:nvSpPr>
        <p:spPr>
          <a:xfrm>
            <a:off x="464923" y="2763298"/>
            <a:ext cx="12725591"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Obiettivi del percorso </a:t>
            </a:r>
          </a:p>
        </p:txBody>
      </p:sp>
      <p:sp>
        <p:nvSpPr>
          <p:cNvPr id="177" name="prevedere  esempi concreti di elaborazione di curricoli in raccordo con i Profili di cui agli Allegati B e C delle Linee Guida, con indicazione degli obiettivi specifici di apprendimento per anno e dei traguardi di sviluppo delle competenze per periodi d"/>
          <p:cNvSpPr txBox="1"/>
          <p:nvPr/>
        </p:nvSpPr>
        <p:spPr>
          <a:xfrm>
            <a:off x="454372" y="5092082"/>
            <a:ext cx="22816390" cy="52984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61730" indent="-561730">
              <a:lnSpc>
                <a:spcPct val="80000"/>
              </a:lnSpc>
              <a:buSzPct val="50000"/>
              <a:buBlip>
                <a:blip r:embed="rId2"/>
              </a:buBlip>
              <a:defRPr sz="4600" spc="-91">
                <a:solidFill>
                  <a:srgbClr val="002452"/>
                </a:solidFill>
                <a:latin typeface="Neris Light"/>
                <a:ea typeface="Neris Light"/>
                <a:cs typeface="Neris Light"/>
                <a:sym typeface="Neris Light"/>
              </a:defRPr>
            </a:pPr>
            <a:r>
              <a:t>prevedere  esempi concreti di elaborazione di curricoli in raccordo con i Profili di cui agli Allegati B e C delle Linee Guida, con indicazione degli obiettivi specifici di apprendimento per anno e dei traguardi di sviluppo delle competenze per periodi didattici;</a:t>
            </a:r>
          </a:p>
          <a:p>
            <a:pPr marL="561730" indent="-561730">
              <a:lnSpc>
                <a:spcPct val="80000"/>
              </a:lnSpc>
              <a:buSzPct val="50000"/>
              <a:buBlip>
                <a:blip r:embed="rId3"/>
              </a:buBlip>
              <a:defRPr sz="4600" spc="-91">
                <a:solidFill>
                  <a:srgbClr val="002452"/>
                </a:solidFill>
                <a:latin typeface="Neris Light"/>
                <a:ea typeface="Neris Light"/>
                <a:cs typeface="Neris Light"/>
                <a:sym typeface="Neris Light"/>
              </a:defRPr>
            </a:pPr>
            <a:endParaRPr/>
          </a:p>
          <a:p>
            <a:pPr marL="561730" indent="-561730">
              <a:lnSpc>
                <a:spcPct val="80000"/>
              </a:lnSpc>
              <a:buSzPct val="50000"/>
              <a:buBlip>
                <a:blip r:embed="rId2"/>
              </a:buBlip>
              <a:defRPr sz="4600" spc="-91">
                <a:solidFill>
                  <a:srgbClr val="002452"/>
                </a:solidFill>
                <a:latin typeface="Neris Light"/>
                <a:ea typeface="Neris Light"/>
                <a:cs typeface="Neris Light"/>
                <a:sym typeface="Neris Light"/>
              </a:defRPr>
            </a:pPr>
            <a:r>
              <a:t>proporre  esempi di griglie di valutazione, in itinere e finali, applicative dei criteri deliberati dal Collegio dei docenti e inseriti nel Piano triennale dell’offerta formativa;</a:t>
            </a:r>
          </a:p>
          <a:p>
            <a:pPr marL="561730" indent="-561730">
              <a:lnSpc>
                <a:spcPct val="80000"/>
              </a:lnSpc>
              <a:buSzPct val="50000"/>
              <a:buBlip>
                <a:blip r:embed="rId3"/>
              </a:buBlip>
              <a:defRPr sz="4600" spc="-91">
                <a:solidFill>
                  <a:srgbClr val="002452"/>
                </a:solidFill>
                <a:latin typeface="Neris Light"/>
                <a:ea typeface="Neris Light"/>
                <a:cs typeface="Neris Light"/>
                <a:sym typeface="Neris Light"/>
              </a:defRPr>
            </a:pPr>
            <a:endParaRPr/>
          </a:p>
          <a:p>
            <a:pPr marL="558800" indent="-558800">
              <a:lnSpc>
                <a:spcPct val="80000"/>
              </a:lnSpc>
              <a:buSzPct val="50000"/>
              <a:buBlip>
                <a:blip r:embed="rId2"/>
              </a:buBlip>
              <a:defRPr sz="4600" spc="-91">
                <a:solidFill>
                  <a:srgbClr val="002452"/>
                </a:solidFill>
                <a:latin typeface="Neris Light"/>
                <a:ea typeface="Neris Light"/>
                <a:cs typeface="Neris Light"/>
                <a:sym typeface="Neris Light"/>
              </a:defRPr>
            </a:pPr>
            <a:r>
              <a:t>promuovere modalità organizzative adeguate ai differenti percorsi ordinamentali.</a:t>
            </a:r>
          </a:p>
        </p:txBody>
      </p:sp>
      <p:sp>
        <p:nvSpPr>
          <p:cNvPr id="178" name="Tre documenti fondamentali…"/>
          <p:cNvSpPr txBox="1"/>
          <p:nvPr/>
        </p:nvSpPr>
        <p:spPr>
          <a:xfrm>
            <a:off x="466316" y="3721467"/>
            <a:ext cx="21492142"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b="1">
                <a:solidFill>
                  <a:srgbClr val="000000"/>
                </a:solidFill>
                <a:latin typeface="+mn-lt"/>
                <a:ea typeface="+mn-ea"/>
                <a:cs typeface="+mn-cs"/>
                <a:sym typeface="Helvetica"/>
              </a:defRPr>
            </a:lvl1pPr>
          </a:lstStyle>
          <a:p>
            <a:pPr algn="ctr"/>
            <a:r>
              <a:rPr dirty="0" err="1"/>
              <a:t>Fase</a:t>
            </a:r>
            <a:r>
              <a:rPr dirty="0"/>
              <a:t> </a:t>
            </a:r>
            <a:r>
              <a:rPr dirty="0" err="1"/>
              <a:t>propedeutica</a:t>
            </a:r>
            <a:r>
              <a:rPr dirty="0"/>
              <a:t>, </a:t>
            </a:r>
            <a:r>
              <a:rPr dirty="0" err="1"/>
              <a:t>fase</a:t>
            </a:r>
            <a:r>
              <a:rPr dirty="0"/>
              <a:t> </a:t>
            </a:r>
            <a:r>
              <a:rPr dirty="0" err="1"/>
              <a:t>riservata</a:t>
            </a:r>
            <a:r>
              <a:rPr dirty="0"/>
              <a:t> </a:t>
            </a:r>
            <a:r>
              <a:rPr dirty="0" err="1"/>
              <a:t>ai</a:t>
            </a:r>
            <a:r>
              <a:rPr dirty="0"/>
              <a:t> </a:t>
            </a:r>
            <a:r>
              <a:rPr dirty="0" err="1"/>
              <a:t>coordinatori</a:t>
            </a:r>
            <a:r>
              <a:rPr dirty="0"/>
              <a:t>, </a:t>
            </a:r>
            <a:r>
              <a:rPr dirty="0" err="1"/>
              <a:t>disseminazione</a:t>
            </a:r>
            <a:r>
              <a:rPr dirty="0"/>
              <a:t> “a </a:t>
            </a:r>
            <a:r>
              <a:rPr dirty="0" err="1"/>
              <a:t>cascata</a:t>
            </a:r>
            <a:r>
              <a:rPr dirty="0"/>
              <a:t>” </a:t>
            </a:r>
            <a:r>
              <a:rPr dirty="0" err="1"/>
              <a:t>nelle</a:t>
            </a:r>
            <a:r>
              <a:rPr dirty="0"/>
              <a:t> </a:t>
            </a:r>
            <a:r>
              <a:rPr dirty="0" err="1"/>
              <a:t>scuole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40</a:t>
            </a:fld>
            <a:endParaRPr/>
          </a:p>
        </p:txBody>
      </p:sp>
      <p:grpSp>
        <p:nvGrpSpPr>
          <p:cNvPr id="1065" name="Gruppo"/>
          <p:cNvGrpSpPr/>
          <p:nvPr/>
        </p:nvGrpSpPr>
        <p:grpSpPr>
          <a:xfrm>
            <a:off x="9078134" y="14563655"/>
            <a:ext cx="5339810" cy="2177535"/>
            <a:chOff x="0" y="0"/>
            <a:chExt cx="5339809" cy="2177534"/>
          </a:xfrm>
        </p:grpSpPr>
        <p:grpSp>
          <p:nvGrpSpPr>
            <p:cNvPr id="1047" name="Gruppo"/>
            <p:cNvGrpSpPr/>
            <p:nvPr/>
          </p:nvGrpSpPr>
          <p:grpSpPr>
            <a:xfrm>
              <a:off x="-1" y="-1"/>
              <a:ext cx="1473099" cy="2174395"/>
              <a:chOff x="0" y="0"/>
              <a:chExt cx="1473097" cy="2174393"/>
            </a:xfrm>
          </p:grpSpPr>
          <p:sp>
            <p:nvSpPr>
              <p:cNvPr id="104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4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4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4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58" name="Gruppo"/>
            <p:cNvGrpSpPr/>
            <p:nvPr/>
          </p:nvGrpSpPr>
          <p:grpSpPr>
            <a:xfrm>
              <a:off x="1660646" y="498786"/>
              <a:ext cx="756080" cy="1675609"/>
              <a:chOff x="-1" y="0"/>
              <a:chExt cx="756079" cy="1675607"/>
            </a:xfrm>
          </p:grpSpPr>
          <p:sp>
            <p:nvSpPr>
              <p:cNvPr id="104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4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5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5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5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5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5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5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5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5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64" name="Gruppo"/>
            <p:cNvGrpSpPr/>
            <p:nvPr/>
          </p:nvGrpSpPr>
          <p:grpSpPr>
            <a:xfrm>
              <a:off x="2624270" y="605179"/>
              <a:ext cx="2715540" cy="1572356"/>
              <a:chOff x="0" y="0"/>
              <a:chExt cx="2715538" cy="1572354"/>
            </a:xfrm>
          </p:grpSpPr>
          <p:sp>
            <p:nvSpPr>
              <p:cNvPr id="105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6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6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6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6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066" name="RISORSE TRASCELTE…"/>
          <p:cNvSpPr txBox="1"/>
          <p:nvPr/>
        </p:nvSpPr>
        <p:spPr>
          <a:xfrm>
            <a:off x="658099" y="8606088"/>
            <a:ext cx="2079272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b="1">
                <a:solidFill>
                  <a:srgbClr val="174F86"/>
                </a:solidFill>
                <a:latin typeface="+mn-lt"/>
                <a:ea typeface="+mn-ea"/>
                <a:cs typeface="+mn-cs"/>
                <a:sym typeface="Helvetica"/>
              </a:defRPr>
            </a:pPr>
            <a:r>
              <a:t>RISORSE TRASCELTE</a:t>
            </a:r>
            <a:r>
              <a:rPr sz="3000"/>
              <a:t> </a:t>
            </a:r>
          </a:p>
          <a:p>
            <a:pPr>
              <a:defRPr sz="3000" u="sng">
                <a:solidFill>
                  <a:srgbClr val="174F86"/>
                </a:solidFill>
              </a:defRPr>
            </a:pPr>
            <a:r>
              <a:rPr>
                <a:solidFill>
                  <a:srgbClr val="0000FF"/>
                </a:solidFill>
                <a:uFill>
                  <a:solidFill>
                    <a:srgbClr val="0000FF"/>
                  </a:solidFill>
                </a:uFill>
                <a:hlinkClick r:id="rId2"/>
              </a:rPr>
              <a:t>https://www.generazioniconnesse.it/site/it/educazione-civica-digitale/</a:t>
            </a:r>
          </a:p>
          <a:p>
            <a:pPr>
              <a:defRPr sz="3000" u="sng">
                <a:solidFill>
                  <a:srgbClr val="174F86"/>
                </a:solidFill>
              </a:defRPr>
            </a:pPr>
            <a:r>
              <a:rPr>
                <a:solidFill>
                  <a:srgbClr val="0000FF"/>
                </a:solidFill>
                <a:uFill>
                  <a:solidFill>
                    <a:srgbClr val="0000FF"/>
                  </a:solidFill>
                </a:uFill>
                <a:hlinkClick r:id="rId3"/>
              </a:rPr>
              <a:t>https://innovationgym.org/viam/</a:t>
            </a:r>
          </a:p>
          <a:p>
            <a:pPr>
              <a:defRPr sz="3000">
                <a:solidFill>
                  <a:srgbClr val="174F86"/>
                </a:solidFill>
              </a:defRPr>
            </a:pPr>
            <a:r>
              <a:t/>
            </a:r>
            <a:br/>
            <a:r>
              <a:rPr i="1">
                <a:latin typeface="+mn-lt"/>
                <a:ea typeface="+mn-ea"/>
                <a:cs typeface="+mn-cs"/>
                <a:sym typeface="Helvetica"/>
              </a:rPr>
              <a:t>Progetto Google/Fondazione Mondo Digitale per sperimentare come vivere il web in maniera responsabile</a:t>
            </a:r>
          </a:p>
          <a:p>
            <a:pPr>
              <a:defRPr sz="2500">
                <a:solidFill>
                  <a:srgbClr val="174F86"/>
                </a:solidFill>
              </a:defRPr>
            </a:pPr>
            <a:r>
              <a:rPr i="1">
                <a:latin typeface="+mn-lt"/>
                <a:ea typeface="+mn-ea"/>
                <a:cs typeface="+mn-cs"/>
                <a:sym typeface="Helvetica"/>
              </a:rPr>
              <a:t>“Vivi Internet, al meglio”, corso per aiutare i docenti a fornire ai loro studenti suggerimenti e buone pratiche   per  navigare in rete consapevolmente.</a:t>
            </a:r>
          </a:p>
        </p:txBody>
      </p:sp>
      <p:sp>
        <p:nvSpPr>
          <p:cNvPr id="1067" name="Linea"/>
          <p:cNvSpPr/>
          <p:nvPr/>
        </p:nvSpPr>
        <p:spPr>
          <a:xfrm>
            <a:off x="-76201" y="8654167"/>
            <a:ext cx="22809029" cy="1"/>
          </a:xfrm>
          <a:prstGeom prst="line">
            <a:avLst/>
          </a:prstGeom>
          <a:ln w="25400">
            <a:solidFill>
              <a:srgbClr val="000000"/>
            </a:solidFill>
            <a:miter lim="400000"/>
          </a:ln>
        </p:spPr>
        <p:txBody>
          <a:bodyPr lIns="45718" tIns="45718" rIns="45718" bIns="45718"/>
          <a:lstStyle/>
          <a:p>
            <a:endParaRPr/>
          </a:p>
        </p:txBody>
      </p:sp>
      <p:sp>
        <p:nvSpPr>
          <p:cNvPr id="1068" name="Linea"/>
          <p:cNvSpPr/>
          <p:nvPr/>
        </p:nvSpPr>
        <p:spPr>
          <a:xfrm flipV="1">
            <a:off x="451159" y="8649157"/>
            <a:ext cx="1" cy="2682462"/>
          </a:xfrm>
          <a:prstGeom prst="line">
            <a:avLst/>
          </a:prstGeom>
          <a:ln w="25400">
            <a:solidFill>
              <a:srgbClr val="000000"/>
            </a:solidFill>
            <a:miter lim="400000"/>
          </a:ln>
        </p:spPr>
        <p:txBody>
          <a:bodyPr lIns="45718" tIns="45718" rIns="45718" bIns="45718"/>
          <a:lstStyle/>
          <a:p>
            <a:endParaRPr/>
          </a:p>
        </p:txBody>
      </p:sp>
      <p:sp>
        <p:nvSpPr>
          <p:cNvPr id="1069" name="3. CITTADINANZA DIGITALE"/>
          <p:cNvSpPr txBox="1"/>
          <p:nvPr/>
        </p:nvSpPr>
        <p:spPr>
          <a:xfrm>
            <a:off x="466316" y="2516376"/>
            <a:ext cx="23700350"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b="1">
                <a:solidFill>
                  <a:srgbClr val="000000"/>
                </a:solidFill>
                <a:latin typeface="+mn-lt"/>
                <a:ea typeface="+mn-ea"/>
                <a:cs typeface="+mn-cs"/>
                <a:sym typeface="Helvetica"/>
              </a:defRPr>
            </a:lvl1pPr>
          </a:lstStyle>
          <a:p>
            <a:r>
              <a:t>3. CITTADINANZA DIGITALE</a:t>
            </a:r>
          </a:p>
        </p:txBody>
      </p:sp>
      <p:sp>
        <p:nvSpPr>
          <p:cNvPr id="1070" name="Alla cittadinanza digitale è dedicato l’intero articolo 5 della Legge, che esplicita le abilità essenziali da sviluppare nei curricoli di Istituto, con gradualità e tenendo conto dell’età degli studenti.…"/>
          <p:cNvSpPr txBox="1"/>
          <p:nvPr/>
        </p:nvSpPr>
        <p:spPr>
          <a:xfrm>
            <a:off x="466316" y="3417644"/>
            <a:ext cx="22308398" cy="4216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000">
                <a:solidFill>
                  <a:srgbClr val="000000"/>
                </a:solidFill>
              </a:defRPr>
            </a:pPr>
            <a:r>
              <a:t>Alla cittadinanza digitale è dedicato l’intero articolo 5 della Legge, che esplicita le abilità essenziali da sviluppare nei curricoli di Istituto, con gradualità e tenendo conto dell’età degli studenti. </a:t>
            </a:r>
          </a:p>
          <a:p>
            <a:pPr algn="just">
              <a:defRPr sz="3000">
                <a:solidFill>
                  <a:srgbClr val="000000"/>
                </a:solidFill>
              </a:defRPr>
            </a:pPr>
            <a:r>
              <a:t>Per “Cittadinanza digitale” deve intendersi la capacità di un individuo di avvalersi consapevolmente e responsabilmente dei mezzi di comunicazione virtuali. Sviluppare questa capacità a scuola, con studenti che sono già immersi nel web e che quotidianamente si imbattono nelle tematiche proposte, significa da una parte consentire l’acquisizione di informazioni e competenze utili a migliorare questo nuovo e così radicato modo di stare nel mondo, dall’altra mettere i giovani al corrente dei rischi e delle insidie che l’ambiente digitale comporta, considerando anche le conseguenze sul piano concreto. </a:t>
            </a:r>
            <a:r>
              <a:rPr b="1">
                <a:latin typeface="+mn-lt"/>
                <a:ea typeface="+mn-ea"/>
                <a:cs typeface="+mn-cs"/>
                <a:sym typeface="Helvetica"/>
              </a:rPr>
              <a:t>Per questa ragione, affrontare l’educazione alla cittadinanza digitale non può che essere un impegno professionale che coinvolge tutti i docenti contitolari della classe e del Consiglio di classe.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41</a:t>
            </a:fld>
            <a:endParaRPr/>
          </a:p>
        </p:txBody>
      </p:sp>
      <p:grpSp>
        <p:nvGrpSpPr>
          <p:cNvPr id="1095" name="Gruppo"/>
          <p:cNvGrpSpPr/>
          <p:nvPr/>
        </p:nvGrpSpPr>
        <p:grpSpPr>
          <a:xfrm>
            <a:off x="9078134" y="14563655"/>
            <a:ext cx="5339810" cy="2177535"/>
            <a:chOff x="0" y="0"/>
            <a:chExt cx="5339809" cy="2177534"/>
          </a:xfrm>
        </p:grpSpPr>
        <p:grpSp>
          <p:nvGrpSpPr>
            <p:cNvPr id="1077" name="Gruppo"/>
            <p:cNvGrpSpPr/>
            <p:nvPr/>
          </p:nvGrpSpPr>
          <p:grpSpPr>
            <a:xfrm>
              <a:off x="-1" y="-1"/>
              <a:ext cx="1473099" cy="2174395"/>
              <a:chOff x="0" y="0"/>
              <a:chExt cx="1473097" cy="2174393"/>
            </a:xfrm>
          </p:grpSpPr>
          <p:sp>
            <p:nvSpPr>
              <p:cNvPr id="107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7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7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7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88" name="Gruppo"/>
            <p:cNvGrpSpPr/>
            <p:nvPr/>
          </p:nvGrpSpPr>
          <p:grpSpPr>
            <a:xfrm>
              <a:off x="1660646" y="498786"/>
              <a:ext cx="756080" cy="1675609"/>
              <a:chOff x="-1" y="0"/>
              <a:chExt cx="756079" cy="1675607"/>
            </a:xfrm>
          </p:grpSpPr>
          <p:sp>
            <p:nvSpPr>
              <p:cNvPr id="107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7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8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8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8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8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8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85"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8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08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094" name="Gruppo"/>
            <p:cNvGrpSpPr/>
            <p:nvPr/>
          </p:nvGrpSpPr>
          <p:grpSpPr>
            <a:xfrm>
              <a:off x="2624270" y="605179"/>
              <a:ext cx="2715540" cy="1572356"/>
              <a:chOff x="0" y="0"/>
              <a:chExt cx="2715538" cy="1572354"/>
            </a:xfrm>
          </p:grpSpPr>
          <p:sp>
            <p:nvSpPr>
              <p:cNvPr id="108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9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9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9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09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1096" name="slide 34.jpg" descr="slide 34.jpg"/>
          <p:cNvPicPr>
            <a:picLocks noChangeAspect="1"/>
          </p:cNvPicPr>
          <p:nvPr/>
        </p:nvPicPr>
        <p:blipFill>
          <a:blip r:embed="rId2"/>
          <a:srcRect l="2798" t="4872" r="2798" b="6986"/>
          <a:stretch>
            <a:fillRect/>
          </a:stretch>
        </p:blipFill>
        <p:spPr>
          <a:xfrm>
            <a:off x="4017905" y="1890296"/>
            <a:ext cx="15460234" cy="102013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42</a:t>
            </a:fld>
            <a:endParaRPr/>
          </a:p>
        </p:txBody>
      </p:sp>
      <p:grpSp>
        <p:nvGrpSpPr>
          <p:cNvPr id="1121" name="Gruppo"/>
          <p:cNvGrpSpPr/>
          <p:nvPr/>
        </p:nvGrpSpPr>
        <p:grpSpPr>
          <a:xfrm>
            <a:off x="9078134" y="14563655"/>
            <a:ext cx="5339810" cy="2177535"/>
            <a:chOff x="0" y="0"/>
            <a:chExt cx="5339809" cy="2177534"/>
          </a:xfrm>
        </p:grpSpPr>
        <p:grpSp>
          <p:nvGrpSpPr>
            <p:cNvPr id="1103" name="Gruppo"/>
            <p:cNvGrpSpPr/>
            <p:nvPr/>
          </p:nvGrpSpPr>
          <p:grpSpPr>
            <a:xfrm>
              <a:off x="-1" y="-1"/>
              <a:ext cx="1473099" cy="2174395"/>
              <a:chOff x="0" y="0"/>
              <a:chExt cx="1473097" cy="2174393"/>
            </a:xfrm>
          </p:grpSpPr>
          <p:sp>
            <p:nvSpPr>
              <p:cNvPr id="1099"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0"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1"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2"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14" name="Gruppo"/>
            <p:cNvGrpSpPr/>
            <p:nvPr/>
          </p:nvGrpSpPr>
          <p:grpSpPr>
            <a:xfrm>
              <a:off x="1660646" y="498786"/>
              <a:ext cx="756080" cy="1675609"/>
              <a:chOff x="-1" y="0"/>
              <a:chExt cx="756079" cy="1675607"/>
            </a:xfrm>
          </p:grpSpPr>
          <p:sp>
            <p:nvSpPr>
              <p:cNvPr id="1104"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5"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6"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7"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08"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09"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10"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11"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12"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13"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20" name="Gruppo"/>
            <p:cNvGrpSpPr/>
            <p:nvPr/>
          </p:nvGrpSpPr>
          <p:grpSpPr>
            <a:xfrm>
              <a:off x="2624270" y="605179"/>
              <a:ext cx="2715540" cy="1572356"/>
              <a:chOff x="0" y="0"/>
              <a:chExt cx="2715538" cy="1572354"/>
            </a:xfrm>
          </p:grpSpPr>
          <p:sp>
            <p:nvSpPr>
              <p:cNvPr id="1115"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16"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17"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18"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19"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122" name="TEMATICHE DELL’EDUCAZIONE CIVICA"/>
          <p:cNvSpPr txBox="1"/>
          <p:nvPr/>
        </p:nvSpPr>
        <p:spPr>
          <a:xfrm>
            <a:off x="466317" y="2799437"/>
            <a:ext cx="173181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L’educazione civica nella Scuola dell’Infanzia </a:t>
            </a:r>
          </a:p>
        </p:txBody>
      </p:sp>
      <p:sp>
        <p:nvSpPr>
          <p:cNvPr id="1123" name="Un’attenzione particolare merita l’introduzione dell’educazione civica nella scuola dell’infanzia, prevista dalla Legge, con l’avvio di iniziative di sensibilizzazione alla cittadinanza responsabile.…"/>
          <p:cNvSpPr txBox="1"/>
          <p:nvPr/>
        </p:nvSpPr>
        <p:spPr>
          <a:xfrm>
            <a:off x="466316" y="3951047"/>
            <a:ext cx="22308398" cy="421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000">
                <a:solidFill>
                  <a:srgbClr val="000000"/>
                </a:solidFill>
              </a:defRPr>
            </a:pPr>
            <a:r>
              <a:t>Un’attenzione particolare merita l’introduzione dell’educazione civica nella scuola dell’infanzia, prevista dalla Legge, con l’avvio di iniziative di sensibilizzazione alla cittadinanza responsabile. </a:t>
            </a:r>
          </a:p>
          <a:p>
            <a:pPr algn="just">
              <a:defRPr sz="3000">
                <a:solidFill>
                  <a:srgbClr val="000000"/>
                </a:solidFill>
              </a:defRPr>
            </a:pPr>
            <a:endParaRPr/>
          </a:p>
          <a:p>
            <a:pPr algn="just">
              <a:defRPr sz="3000">
                <a:solidFill>
                  <a:srgbClr val="000000"/>
                </a:solidFill>
              </a:defRPr>
            </a:pPr>
            <a:r>
              <a:t>Tutti i campi di esperienza individuati dalle Indicazioni nazionali per il curricolo possono concorrere al graduale sviluppo della consapevolezza della identità personale, della percezione di quelle altrui, delle affinità e differenze che contraddistinguono tutte le persone, della progressiva maturazione del rispetto di sé e degli altri, della salute, del benessere. Attraverso la mediazione del gioco, delle attività educative e didattiche e delle attività di routine i bambini potranno essere guidati ad esplorare l’ambiente naturale e quello umano in cui vivono e a maturare atteggiamenti di curiosità, interesse, rispetto per tutte le forme di vita e per i beni comuni.</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43</a:t>
            </a:fld>
            <a:endParaRPr/>
          </a:p>
        </p:txBody>
      </p:sp>
      <p:grpSp>
        <p:nvGrpSpPr>
          <p:cNvPr id="1148" name="Gruppo"/>
          <p:cNvGrpSpPr/>
          <p:nvPr/>
        </p:nvGrpSpPr>
        <p:grpSpPr>
          <a:xfrm>
            <a:off x="9078134" y="14563655"/>
            <a:ext cx="5339810" cy="2177535"/>
            <a:chOff x="0" y="0"/>
            <a:chExt cx="5339809" cy="2177534"/>
          </a:xfrm>
        </p:grpSpPr>
        <p:grpSp>
          <p:nvGrpSpPr>
            <p:cNvPr id="1130" name="Gruppo"/>
            <p:cNvGrpSpPr/>
            <p:nvPr/>
          </p:nvGrpSpPr>
          <p:grpSpPr>
            <a:xfrm>
              <a:off x="-1" y="-1"/>
              <a:ext cx="1473099" cy="2174395"/>
              <a:chOff x="0" y="0"/>
              <a:chExt cx="1473097" cy="2174393"/>
            </a:xfrm>
          </p:grpSpPr>
          <p:sp>
            <p:nvSpPr>
              <p:cNvPr id="112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2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2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2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41" name="Gruppo"/>
            <p:cNvGrpSpPr/>
            <p:nvPr/>
          </p:nvGrpSpPr>
          <p:grpSpPr>
            <a:xfrm>
              <a:off x="1660646" y="498786"/>
              <a:ext cx="756080" cy="1675609"/>
              <a:chOff x="-1" y="0"/>
              <a:chExt cx="756079" cy="1675607"/>
            </a:xfrm>
          </p:grpSpPr>
          <p:sp>
            <p:nvSpPr>
              <p:cNvPr id="113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3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3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3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3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3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3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38"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3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4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47" name="Gruppo"/>
            <p:cNvGrpSpPr/>
            <p:nvPr/>
          </p:nvGrpSpPr>
          <p:grpSpPr>
            <a:xfrm>
              <a:off x="2624270" y="605179"/>
              <a:ext cx="2715540" cy="1572356"/>
              <a:chOff x="0" y="0"/>
              <a:chExt cx="2715538" cy="1572354"/>
            </a:xfrm>
          </p:grpSpPr>
          <p:sp>
            <p:nvSpPr>
              <p:cNvPr id="114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4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4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4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4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149" name="da Il service learning: perché? di Giuseppe Perpiglia in…"/>
          <p:cNvSpPr txBox="1"/>
          <p:nvPr/>
        </p:nvSpPr>
        <p:spPr>
          <a:xfrm>
            <a:off x="705897" y="8899173"/>
            <a:ext cx="21492142" cy="2006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500">
                <a:solidFill>
                  <a:srgbClr val="000000"/>
                </a:solidFill>
              </a:defRPr>
            </a:pPr>
            <a:r>
              <a:t>da </a:t>
            </a:r>
            <a:r>
              <a:rPr i="1">
                <a:latin typeface="+mn-lt"/>
                <a:ea typeface="+mn-ea"/>
                <a:cs typeface="+mn-cs"/>
                <a:sym typeface="Helvetica"/>
              </a:rPr>
              <a:t>Il service learning: perché? </a:t>
            </a:r>
            <a:r>
              <a:t>di Giuseppe Perpiglia in </a:t>
            </a:r>
          </a:p>
          <a:p>
            <a:pPr>
              <a:defRPr sz="2500" u="sng">
                <a:solidFill>
                  <a:srgbClr val="000000"/>
                </a:solidFill>
              </a:defRPr>
            </a:pPr>
            <a:r>
              <a:rPr>
                <a:solidFill>
                  <a:srgbClr val="0000FF"/>
                </a:solidFill>
                <a:uFill>
                  <a:solidFill>
                    <a:srgbClr val="0000FF"/>
                  </a:solidFill>
                </a:uFill>
                <a:hlinkClick r:id="rId2"/>
              </a:rPr>
              <a:t>http://www.culthera.it/2019/06/10/il-service-learning-perche/</a:t>
            </a:r>
          </a:p>
          <a:p>
            <a:pPr>
              <a:defRPr sz="2500" u="sng">
                <a:solidFill>
                  <a:srgbClr val="000000"/>
                </a:solidFill>
              </a:defRPr>
            </a:pPr>
            <a:endParaRPr>
              <a:solidFill>
                <a:srgbClr val="0000FF"/>
              </a:solidFill>
              <a:uFill>
                <a:solidFill>
                  <a:srgbClr val="0000FF"/>
                </a:solidFill>
              </a:uFill>
              <a:hlinkClick r:id="rId2"/>
            </a:endParaRPr>
          </a:p>
          <a:p>
            <a:pPr>
              <a:defRPr sz="2500">
                <a:solidFill>
                  <a:srgbClr val="000000"/>
                </a:solidFill>
              </a:defRPr>
            </a:pPr>
            <a:r>
              <a:t>Dello stesso autore “Educazione civica e service learning” in </a:t>
            </a:r>
          </a:p>
          <a:p>
            <a:pPr>
              <a:defRPr sz="2500" u="sng">
                <a:solidFill>
                  <a:srgbClr val="000000"/>
                </a:solidFill>
              </a:defRPr>
            </a:pPr>
            <a:r>
              <a:rPr>
                <a:solidFill>
                  <a:srgbClr val="0000FF"/>
                </a:solidFill>
                <a:uFill>
                  <a:solidFill>
                    <a:srgbClr val="0000FF"/>
                  </a:solidFill>
                </a:uFill>
                <a:hlinkClick r:id="rId3"/>
              </a:rPr>
              <a:t>http://www.culthera.it/2019/05/20/educazione-civica-e-service-learning/</a:t>
            </a:r>
          </a:p>
        </p:txBody>
      </p:sp>
      <p:sp>
        <p:nvSpPr>
          <p:cNvPr id="1150" name="Una proposta pedagogica per l’educazione civica: il service learning…"/>
          <p:cNvSpPr txBox="1"/>
          <p:nvPr/>
        </p:nvSpPr>
        <p:spPr>
          <a:xfrm>
            <a:off x="466316" y="2799437"/>
            <a:ext cx="22308398" cy="375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000" b="1">
                <a:solidFill>
                  <a:srgbClr val="000000"/>
                </a:solidFill>
                <a:latin typeface="+mn-lt"/>
                <a:ea typeface="+mn-ea"/>
                <a:cs typeface="+mn-cs"/>
                <a:sym typeface="Helvetica"/>
              </a:defRPr>
            </a:pPr>
            <a:r>
              <a:t>Una proposta pedagogica per l’educazione civica: il service learning </a:t>
            </a:r>
          </a:p>
          <a:p>
            <a:pPr algn="just">
              <a:defRPr sz="3000">
                <a:solidFill>
                  <a:srgbClr val="000000"/>
                </a:solidFill>
              </a:defRPr>
            </a:pPr>
            <a:endParaRPr/>
          </a:p>
          <a:p>
            <a:pPr algn="just">
              <a:defRPr sz="3000">
                <a:solidFill>
                  <a:srgbClr val="000000"/>
                </a:solidFill>
              </a:defRPr>
            </a:pPr>
            <a:r>
              <a:t>Il service learning è una proposta pedagogica che unisce il service (la cittadinanza, le azioni solidali ed il volontariato a favore della comunità) ed il learning l’acquisizione di competenze professionali, metodologiche, sociali e soprattutto didattiche). Grazie alla sua applicazione gli allievi possono sviluppare conoscenze e competenze attraverso un servizio solidale svolto a vantaggio della comunità di appartenenza. L’implementazione di tale proposta pedagogica, inoltre, consente di imparare e di agire. In questo senso, si presenta come una pedagogia in grado di migliorare l’apprendimento ed al tempo stesso di potenziare i valori della cittadinanza attiva. E questo ne fa l’alleato ideale per l’educazione civica. </a:t>
            </a:r>
          </a:p>
        </p:txBody>
      </p:sp>
      <p:sp>
        <p:nvSpPr>
          <p:cNvPr id="1151" name="Linea"/>
          <p:cNvSpPr/>
          <p:nvPr/>
        </p:nvSpPr>
        <p:spPr>
          <a:xfrm>
            <a:off x="-76201" y="8654167"/>
            <a:ext cx="22809029" cy="1"/>
          </a:xfrm>
          <a:prstGeom prst="line">
            <a:avLst/>
          </a:prstGeom>
          <a:ln w="25400">
            <a:solidFill>
              <a:srgbClr val="000000"/>
            </a:solidFill>
            <a:miter lim="400000"/>
          </a:ln>
        </p:spPr>
        <p:txBody>
          <a:bodyPr lIns="45718" tIns="45718" rIns="45718" bIns="45718"/>
          <a:lstStyle/>
          <a:p>
            <a:endParaRPr/>
          </a:p>
        </p:txBody>
      </p:sp>
      <p:sp>
        <p:nvSpPr>
          <p:cNvPr id="1152" name="Linea"/>
          <p:cNvSpPr/>
          <p:nvPr/>
        </p:nvSpPr>
        <p:spPr>
          <a:xfrm flipV="1">
            <a:off x="451159" y="8649158"/>
            <a:ext cx="1" cy="2177535"/>
          </a:xfrm>
          <a:prstGeom prst="line">
            <a:avLst/>
          </a:prstGeom>
          <a:ln w="25400">
            <a:solidFill>
              <a:srgbClr val="000000"/>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Numero diapositiva"/>
          <p:cNvSpPr txBox="1">
            <a:spLocks noGrp="1"/>
          </p:cNvSpPr>
          <p:nvPr>
            <p:ph type="sldNum" sz="quarter" idx="4294967295"/>
          </p:nvPr>
        </p:nvSpPr>
        <p:spPr>
          <a:xfrm>
            <a:off x="23663003" y="636958"/>
            <a:ext cx="45323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44</a:t>
            </a:fld>
            <a:endParaRPr/>
          </a:p>
        </p:txBody>
      </p:sp>
      <p:grpSp>
        <p:nvGrpSpPr>
          <p:cNvPr id="1177" name="Gruppo"/>
          <p:cNvGrpSpPr/>
          <p:nvPr/>
        </p:nvGrpSpPr>
        <p:grpSpPr>
          <a:xfrm>
            <a:off x="9078134" y="14563655"/>
            <a:ext cx="5339810" cy="2177535"/>
            <a:chOff x="0" y="0"/>
            <a:chExt cx="5339809" cy="2177534"/>
          </a:xfrm>
        </p:grpSpPr>
        <p:grpSp>
          <p:nvGrpSpPr>
            <p:cNvPr id="1159" name="Gruppo"/>
            <p:cNvGrpSpPr/>
            <p:nvPr/>
          </p:nvGrpSpPr>
          <p:grpSpPr>
            <a:xfrm>
              <a:off x="-1" y="-1"/>
              <a:ext cx="1473099" cy="2174395"/>
              <a:chOff x="0" y="0"/>
              <a:chExt cx="1473097" cy="2174393"/>
            </a:xfrm>
          </p:grpSpPr>
          <p:sp>
            <p:nvSpPr>
              <p:cNvPr id="1155"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56"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57"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58"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70" name="Gruppo"/>
            <p:cNvGrpSpPr/>
            <p:nvPr/>
          </p:nvGrpSpPr>
          <p:grpSpPr>
            <a:xfrm>
              <a:off x="1660646" y="498786"/>
              <a:ext cx="756080" cy="1675609"/>
              <a:chOff x="-1" y="0"/>
              <a:chExt cx="756079" cy="1675607"/>
            </a:xfrm>
          </p:grpSpPr>
          <p:sp>
            <p:nvSpPr>
              <p:cNvPr id="1160"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61"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62"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63"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64"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65"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66"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67"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68"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169"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176" name="Gruppo"/>
            <p:cNvGrpSpPr/>
            <p:nvPr/>
          </p:nvGrpSpPr>
          <p:grpSpPr>
            <a:xfrm>
              <a:off x="2624270" y="605179"/>
              <a:ext cx="2715540" cy="1572356"/>
              <a:chOff x="0" y="0"/>
              <a:chExt cx="2715538" cy="1572354"/>
            </a:xfrm>
          </p:grpSpPr>
          <p:sp>
            <p:nvSpPr>
              <p:cNvPr id="1171"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72"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73"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74"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175"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1178" name="http//:www.lamiascuolaperlapace.it"/>
          <p:cNvSpPr txBox="1"/>
          <p:nvPr/>
        </p:nvSpPr>
        <p:spPr>
          <a:xfrm>
            <a:off x="582243" y="10554412"/>
            <a:ext cx="21492142"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500">
                <a:solidFill>
                  <a:srgbClr val="000000"/>
                </a:solidFill>
              </a:defRPr>
            </a:pPr>
            <a:r>
              <a:t>http//:</a:t>
            </a:r>
            <a:r>
              <a:rPr u="sng">
                <a:solidFill>
                  <a:srgbClr val="0000FF"/>
                </a:solidFill>
                <a:uFill>
                  <a:solidFill>
                    <a:srgbClr val="0000FF"/>
                  </a:solidFill>
                </a:uFill>
                <a:hlinkClick r:id="rId2"/>
              </a:rPr>
              <a:t>www.lamiascuolaperlapace.it</a:t>
            </a:r>
          </a:p>
        </p:txBody>
      </p:sp>
      <p:sp>
        <p:nvSpPr>
          <p:cNvPr id="1179" name="Una proposta didattica per l’educazione civica: il programma nazionale “IO HO CURA 2”.…"/>
          <p:cNvSpPr txBox="1"/>
          <p:nvPr/>
        </p:nvSpPr>
        <p:spPr>
          <a:xfrm>
            <a:off x="466316" y="2176831"/>
            <a:ext cx="22308398" cy="748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3000" b="1">
                <a:solidFill>
                  <a:srgbClr val="000000"/>
                </a:solidFill>
                <a:latin typeface="+mn-lt"/>
                <a:ea typeface="+mn-ea"/>
                <a:cs typeface="+mn-cs"/>
                <a:sym typeface="Helvetica"/>
              </a:defRPr>
            </a:pPr>
            <a:r>
              <a:rPr dirty="0" err="1"/>
              <a:t>Una</a:t>
            </a:r>
            <a:r>
              <a:rPr dirty="0"/>
              <a:t> </a:t>
            </a:r>
            <a:r>
              <a:rPr dirty="0" err="1"/>
              <a:t>proposta</a:t>
            </a:r>
            <a:r>
              <a:rPr dirty="0"/>
              <a:t> </a:t>
            </a:r>
            <a:r>
              <a:rPr dirty="0" err="1"/>
              <a:t>didattica</a:t>
            </a:r>
            <a:r>
              <a:rPr dirty="0"/>
              <a:t> per </a:t>
            </a:r>
            <a:r>
              <a:rPr dirty="0" err="1"/>
              <a:t>l’educazione</a:t>
            </a:r>
            <a:r>
              <a:rPr dirty="0"/>
              <a:t> </a:t>
            </a:r>
            <a:r>
              <a:rPr dirty="0" err="1"/>
              <a:t>civica</a:t>
            </a:r>
            <a:r>
              <a:rPr dirty="0"/>
              <a:t>: </a:t>
            </a:r>
            <a:r>
              <a:rPr dirty="0" err="1"/>
              <a:t>il</a:t>
            </a:r>
            <a:r>
              <a:rPr dirty="0"/>
              <a:t> </a:t>
            </a:r>
            <a:r>
              <a:rPr dirty="0" err="1"/>
              <a:t>programma</a:t>
            </a:r>
            <a:r>
              <a:rPr dirty="0"/>
              <a:t> </a:t>
            </a:r>
            <a:r>
              <a:rPr dirty="0" err="1"/>
              <a:t>nazionale</a:t>
            </a:r>
            <a:r>
              <a:rPr dirty="0"/>
              <a:t> “IO HO CURA 2”.</a:t>
            </a:r>
          </a:p>
          <a:p>
            <a:pPr algn="just">
              <a:defRPr sz="3000" b="1">
                <a:solidFill>
                  <a:srgbClr val="000000"/>
                </a:solidFill>
                <a:latin typeface="+mn-lt"/>
                <a:ea typeface="+mn-ea"/>
                <a:cs typeface="+mn-cs"/>
                <a:sym typeface="Helvetica"/>
              </a:defRPr>
            </a:pPr>
            <a:r>
              <a:rPr dirty="0" err="1"/>
              <a:t>Programma</a:t>
            </a:r>
            <a:r>
              <a:rPr dirty="0"/>
              <a:t> </a:t>
            </a:r>
            <a:r>
              <a:rPr dirty="0" err="1"/>
              <a:t>nazionale</a:t>
            </a:r>
            <a:r>
              <a:rPr dirty="0"/>
              <a:t> di </a:t>
            </a:r>
            <a:r>
              <a:rPr dirty="0" err="1"/>
              <a:t>educazione</a:t>
            </a:r>
            <a:r>
              <a:rPr dirty="0"/>
              <a:t> </a:t>
            </a:r>
            <a:r>
              <a:rPr dirty="0" err="1"/>
              <a:t>civica</a:t>
            </a:r>
            <a:r>
              <a:rPr dirty="0"/>
              <a:t> </a:t>
            </a:r>
            <a:r>
              <a:rPr dirty="0" err="1"/>
              <a:t>promosso</a:t>
            </a:r>
            <a:r>
              <a:rPr dirty="0"/>
              <a:t> dal “</a:t>
            </a:r>
            <a:r>
              <a:rPr dirty="0" err="1"/>
              <a:t>Coordinamento</a:t>
            </a:r>
            <a:r>
              <a:rPr dirty="0"/>
              <a:t> </a:t>
            </a:r>
            <a:r>
              <a:rPr dirty="0" err="1"/>
              <a:t>nazionale</a:t>
            </a:r>
            <a:r>
              <a:rPr dirty="0"/>
              <a:t> </a:t>
            </a:r>
            <a:r>
              <a:rPr dirty="0" err="1"/>
              <a:t>degli</a:t>
            </a:r>
            <a:r>
              <a:rPr dirty="0"/>
              <a:t> </a:t>
            </a:r>
            <a:r>
              <a:rPr dirty="0" err="1"/>
              <a:t>Enti</a:t>
            </a:r>
            <a:r>
              <a:rPr dirty="0"/>
              <a:t> </a:t>
            </a:r>
            <a:r>
              <a:rPr dirty="0" err="1"/>
              <a:t>Locali</a:t>
            </a:r>
            <a:r>
              <a:rPr dirty="0"/>
              <a:t> per la pace e </a:t>
            </a:r>
            <a:r>
              <a:rPr dirty="0" err="1"/>
              <a:t>i</a:t>
            </a:r>
            <a:r>
              <a:rPr dirty="0"/>
              <a:t> </a:t>
            </a:r>
            <a:r>
              <a:rPr dirty="0" err="1"/>
              <a:t>diritti</a:t>
            </a:r>
            <a:r>
              <a:rPr dirty="0"/>
              <a:t> </a:t>
            </a:r>
            <a:r>
              <a:rPr dirty="0" err="1"/>
              <a:t>umani</a:t>
            </a:r>
            <a:r>
              <a:rPr dirty="0"/>
              <a:t>” e </a:t>
            </a:r>
            <a:r>
              <a:rPr dirty="0" err="1"/>
              <a:t>dalla</a:t>
            </a:r>
            <a:r>
              <a:rPr dirty="0"/>
              <a:t> “Rete </a:t>
            </a:r>
            <a:r>
              <a:rPr dirty="0" err="1"/>
              <a:t>delle</a:t>
            </a:r>
            <a:r>
              <a:rPr dirty="0"/>
              <a:t> </a:t>
            </a:r>
            <a:r>
              <a:rPr dirty="0" err="1"/>
              <a:t>scuole</a:t>
            </a:r>
            <a:r>
              <a:rPr dirty="0"/>
              <a:t> di pace” per </a:t>
            </a:r>
            <a:r>
              <a:rPr dirty="0" err="1"/>
              <a:t>educare</a:t>
            </a:r>
            <a:r>
              <a:rPr dirty="0"/>
              <a:t> </a:t>
            </a:r>
            <a:r>
              <a:rPr dirty="0" err="1"/>
              <a:t>alla</a:t>
            </a:r>
            <a:r>
              <a:rPr dirty="0"/>
              <a:t> </a:t>
            </a:r>
            <a:r>
              <a:rPr dirty="0" err="1"/>
              <a:t>cura</a:t>
            </a:r>
            <a:r>
              <a:rPr dirty="0"/>
              <a:t> di </a:t>
            </a:r>
            <a:r>
              <a:rPr dirty="0" err="1"/>
              <a:t>sé</a:t>
            </a:r>
            <a:r>
              <a:rPr dirty="0"/>
              <a:t>, </a:t>
            </a:r>
            <a:r>
              <a:rPr dirty="0" err="1"/>
              <a:t>degli</a:t>
            </a:r>
            <a:r>
              <a:rPr dirty="0"/>
              <a:t> </a:t>
            </a:r>
            <a:r>
              <a:rPr dirty="0" err="1"/>
              <a:t>altri</a:t>
            </a:r>
            <a:r>
              <a:rPr dirty="0"/>
              <a:t>, </a:t>
            </a:r>
            <a:r>
              <a:rPr dirty="0" err="1"/>
              <a:t>della</a:t>
            </a:r>
            <a:r>
              <a:rPr dirty="0"/>
              <a:t> </a:t>
            </a:r>
            <a:r>
              <a:rPr dirty="0" err="1"/>
              <a:t>comunità</a:t>
            </a:r>
            <a:r>
              <a:rPr dirty="0"/>
              <a:t> e del </a:t>
            </a:r>
            <a:r>
              <a:rPr dirty="0" err="1"/>
              <a:t>pianeta</a:t>
            </a:r>
            <a:r>
              <a:rPr dirty="0"/>
              <a:t>. </a:t>
            </a:r>
          </a:p>
          <a:p>
            <a:pPr algn="just">
              <a:defRPr sz="3000" b="1">
                <a:solidFill>
                  <a:srgbClr val="000000"/>
                </a:solidFill>
                <a:latin typeface="+mn-lt"/>
                <a:ea typeface="+mn-ea"/>
                <a:cs typeface="+mn-cs"/>
                <a:sym typeface="Helvetica"/>
              </a:defRPr>
            </a:pPr>
            <a:endParaRPr dirty="0"/>
          </a:p>
          <a:p>
            <a:pPr algn="just">
              <a:defRPr sz="3000" i="1">
                <a:solidFill>
                  <a:srgbClr val="000000"/>
                </a:solidFill>
                <a:latin typeface="+mn-lt"/>
                <a:ea typeface="+mn-ea"/>
                <a:cs typeface="+mn-cs"/>
                <a:sym typeface="Helvetica"/>
              </a:defRPr>
            </a:pPr>
            <a:r>
              <a:rPr dirty="0"/>
              <a:t>“La </a:t>
            </a:r>
            <a:r>
              <a:rPr dirty="0" err="1"/>
              <a:t>cura</a:t>
            </a:r>
            <a:r>
              <a:rPr dirty="0"/>
              <a:t> è </a:t>
            </a:r>
            <a:r>
              <a:rPr dirty="0" err="1"/>
              <a:t>insieme</a:t>
            </a:r>
            <a:r>
              <a:rPr dirty="0"/>
              <a:t> un </a:t>
            </a:r>
            <a:r>
              <a:rPr dirty="0" err="1"/>
              <a:t>modo</a:t>
            </a:r>
            <a:r>
              <a:rPr dirty="0"/>
              <a:t> di “</a:t>
            </a:r>
            <a:r>
              <a:rPr dirty="0" err="1"/>
              <a:t>essere</a:t>
            </a:r>
            <a:r>
              <a:rPr dirty="0"/>
              <a:t>” e di “</a:t>
            </a:r>
            <a:r>
              <a:rPr dirty="0" err="1"/>
              <a:t>agire</a:t>
            </a:r>
            <a:r>
              <a:rPr dirty="0"/>
              <a:t>”. La </a:t>
            </a:r>
            <a:r>
              <a:rPr dirty="0" err="1"/>
              <a:t>cura</a:t>
            </a:r>
            <a:r>
              <a:rPr dirty="0"/>
              <a:t> è </a:t>
            </a:r>
            <a:r>
              <a:rPr dirty="0" err="1"/>
              <a:t>prestare</a:t>
            </a:r>
            <a:r>
              <a:rPr dirty="0"/>
              <a:t> </a:t>
            </a:r>
            <a:r>
              <a:rPr dirty="0" err="1"/>
              <a:t>attenzione</a:t>
            </a:r>
            <a:r>
              <a:rPr dirty="0"/>
              <a:t>, </a:t>
            </a:r>
            <a:r>
              <a:rPr dirty="0" err="1"/>
              <a:t>rispettare</a:t>
            </a:r>
            <a:r>
              <a:rPr dirty="0"/>
              <a:t>, </a:t>
            </a:r>
            <a:r>
              <a:rPr dirty="0" err="1"/>
              <a:t>ascoltare</a:t>
            </a:r>
            <a:r>
              <a:rPr dirty="0"/>
              <a:t>, </a:t>
            </a:r>
            <a:r>
              <a:rPr dirty="0" err="1"/>
              <a:t>sentire</a:t>
            </a:r>
            <a:r>
              <a:rPr dirty="0"/>
              <a:t>, </a:t>
            </a:r>
            <a:r>
              <a:rPr dirty="0" err="1"/>
              <a:t>esserci</a:t>
            </a:r>
            <a:r>
              <a:rPr dirty="0"/>
              <a:t>, dare tempo, </a:t>
            </a:r>
            <a:r>
              <a:rPr dirty="0" err="1"/>
              <a:t>sentirsi</a:t>
            </a:r>
            <a:r>
              <a:rPr dirty="0"/>
              <a:t> </a:t>
            </a:r>
            <a:r>
              <a:rPr dirty="0" err="1"/>
              <a:t>responsabili</a:t>
            </a:r>
            <a:r>
              <a:rPr dirty="0"/>
              <a:t>, </a:t>
            </a:r>
            <a:r>
              <a:rPr dirty="0" err="1"/>
              <a:t>agire</a:t>
            </a:r>
            <a:r>
              <a:rPr dirty="0"/>
              <a:t> con </a:t>
            </a:r>
            <a:r>
              <a:rPr dirty="0" err="1"/>
              <a:t>delicatezza</a:t>
            </a:r>
            <a:r>
              <a:rPr dirty="0"/>
              <a:t>, </a:t>
            </a:r>
            <a:r>
              <a:rPr dirty="0" err="1"/>
              <a:t>mostrare</a:t>
            </a:r>
            <a:r>
              <a:rPr dirty="0"/>
              <a:t> </a:t>
            </a:r>
            <a:r>
              <a:rPr dirty="0" err="1"/>
              <a:t>comprensione</a:t>
            </a:r>
            <a:r>
              <a:rPr dirty="0"/>
              <a:t>, </a:t>
            </a:r>
            <a:r>
              <a:rPr dirty="0" err="1"/>
              <a:t>procurare</a:t>
            </a:r>
            <a:r>
              <a:rPr dirty="0"/>
              <a:t> </a:t>
            </a:r>
            <a:r>
              <a:rPr dirty="0" err="1"/>
              <a:t>all’altro</a:t>
            </a:r>
            <a:r>
              <a:rPr dirty="0"/>
              <a:t> </a:t>
            </a:r>
            <a:r>
              <a:rPr dirty="0" err="1"/>
              <a:t>ciò</a:t>
            </a:r>
            <a:r>
              <a:rPr dirty="0"/>
              <a:t> di cui ha </a:t>
            </a:r>
            <a:r>
              <a:rPr dirty="0" err="1"/>
              <a:t>necessità</a:t>
            </a:r>
            <a:r>
              <a:rPr dirty="0"/>
              <a:t>, dare </a:t>
            </a:r>
            <a:r>
              <a:rPr dirty="0" err="1"/>
              <a:t>conforto</a:t>
            </a:r>
            <a:r>
              <a:rPr dirty="0"/>
              <a:t>, </a:t>
            </a:r>
            <a:r>
              <a:rPr dirty="0" err="1"/>
              <a:t>condividere</a:t>
            </a:r>
            <a:r>
              <a:rPr dirty="0"/>
              <a:t>, </a:t>
            </a:r>
            <a:r>
              <a:rPr dirty="0" err="1"/>
              <a:t>avere</a:t>
            </a:r>
            <a:r>
              <a:rPr dirty="0"/>
              <a:t> </a:t>
            </a:r>
            <a:r>
              <a:rPr dirty="0" err="1"/>
              <a:t>coraggio</a:t>
            </a:r>
            <a:r>
              <a:rPr dirty="0"/>
              <a:t>.</a:t>
            </a:r>
          </a:p>
          <a:p>
            <a:pPr algn="just">
              <a:defRPr sz="3000" i="1">
                <a:solidFill>
                  <a:srgbClr val="000000"/>
                </a:solidFill>
                <a:latin typeface="+mn-lt"/>
                <a:ea typeface="+mn-ea"/>
                <a:cs typeface="+mn-cs"/>
                <a:sym typeface="Helvetica"/>
              </a:defRPr>
            </a:pPr>
            <a:endParaRPr dirty="0"/>
          </a:p>
          <a:p>
            <a:pPr>
              <a:defRPr sz="3000" i="1">
                <a:solidFill>
                  <a:srgbClr val="000000"/>
                </a:solidFill>
                <a:latin typeface="+mn-lt"/>
                <a:ea typeface="+mn-ea"/>
                <a:cs typeface="+mn-cs"/>
                <a:sym typeface="Helvetica"/>
              </a:defRPr>
            </a:pPr>
            <a:r>
              <a:rPr dirty="0"/>
              <a:t>La </a:t>
            </a:r>
            <a:r>
              <a:rPr dirty="0" err="1"/>
              <a:t>cura</a:t>
            </a:r>
            <a:r>
              <a:rPr dirty="0"/>
              <a:t> è </a:t>
            </a:r>
            <a:r>
              <a:rPr dirty="0" err="1"/>
              <a:t>essenziale</a:t>
            </a:r>
            <a:r>
              <a:rPr dirty="0"/>
              <a:t> per </a:t>
            </a:r>
            <a:r>
              <a:rPr dirty="0" err="1"/>
              <a:t>attuare</a:t>
            </a:r>
            <a:r>
              <a:rPr dirty="0"/>
              <a:t> </a:t>
            </a:r>
            <a:r>
              <a:rPr dirty="0" err="1"/>
              <a:t>i</a:t>
            </a:r>
            <a:r>
              <a:rPr dirty="0"/>
              <a:t> </a:t>
            </a:r>
            <a:r>
              <a:rPr dirty="0" err="1"/>
              <a:t>diritti</a:t>
            </a:r>
            <a:r>
              <a:rPr dirty="0"/>
              <a:t> </a:t>
            </a:r>
            <a:r>
              <a:rPr dirty="0" err="1"/>
              <a:t>umani</a:t>
            </a:r>
            <a:r>
              <a:rPr dirty="0"/>
              <a:t> e la nostra </a:t>
            </a:r>
            <a:r>
              <a:rPr dirty="0" err="1"/>
              <a:t>stessa</a:t>
            </a:r>
            <a:r>
              <a:rPr dirty="0"/>
              <a:t> </a:t>
            </a:r>
            <a:r>
              <a:rPr dirty="0" err="1"/>
              <a:t>Costituzione</a:t>
            </a:r>
            <a:r>
              <a:rPr dirty="0"/>
              <a:t>.</a:t>
            </a:r>
            <a:endParaRPr lang="it-IT" dirty="0"/>
          </a:p>
          <a:p>
            <a:pPr algn="just">
              <a:defRPr sz="3000" i="1">
                <a:solidFill>
                  <a:srgbClr val="000000"/>
                </a:solidFill>
                <a:latin typeface="+mn-lt"/>
                <a:ea typeface="+mn-ea"/>
                <a:cs typeface="+mn-cs"/>
                <a:sym typeface="Helvetica"/>
              </a:defRPr>
            </a:pPr>
            <a:r>
              <a:rPr dirty="0"/>
              <a:t/>
            </a:r>
            <a:br>
              <a:rPr dirty="0"/>
            </a:br>
            <a:r>
              <a:rPr dirty="0" err="1"/>
              <a:t>Imparare</a:t>
            </a:r>
            <a:r>
              <a:rPr dirty="0"/>
              <a:t> a </a:t>
            </a:r>
            <a:r>
              <a:rPr dirty="0" err="1"/>
              <a:t>prenderci</a:t>
            </a:r>
            <a:r>
              <a:rPr dirty="0"/>
              <a:t> </a:t>
            </a:r>
            <a:r>
              <a:rPr dirty="0" err="1"/>
              <a:t>cura</a:t>
            </a:r>
            <a:r>
              <a:rPr dirty="0"/>
              <a:t> di </a:t>
            </a:r>
            <a:r>
              <a:rPr dirty="0" err="1"/>
              <a:t>noi</a:t>
            </a:r>
            <a:r>
              <a:rPr dirty="0"/>
              <a:t> </a:t>
            </a:r>
            <a:r>
              <a:rPr dirty="0" err="1"/>
              <a:t>stessi</a:t>
            </a:r>
            <a:r>
              <a:rPr dirty="0"/>
              <a:t> ma </a:t>
            </a:r>
            <a:r>
              <a:rPr dirty="0" err="1"/>
              <a:t>anche</a:t>
            </a:r>
            <a:r>
              <a:rPr dirty="0"/>
              <a:t> </a:t>
            </a:r>
            <a:r>
              <a:rPr dirty="0" err="1"/>
              <a:t>degli</a:t>
            </a:r>
            <a:r>
              <a:rPr dirty="0"/>
              <a:t> </a:t>
            </a:r>
            <a:r>
              <a:rPr dirty="0" err="1"/>
              <a:t>altri</a:t>
            </a:r>
            <a:r>
              <a:rPr dirty="0"/>
              <a:t>, </a:t>
            </a:r>
            <a:r>
              <a:rPr dirty="0" err="1"/>
              <a:t>della</a:t>
            </a:r>
            <a:r>
              <a:rPr dirty="0"/>
              <a:t> </a:t>
            </a:r>
            <a:r>
              <a:rPr dirty="0" err="1"/>
              <a:t>comunità</a:t>
            </a:r>
            <a:r>
              <a:rPr dirty="0"/>
              <a:t> in cui </a:t>
            </a:r>
            <a:r>
              <a:rPr dirty="0" err="1"/>
              <a:t>viviamo</a:t>
            </a:r>
            <a:r>
              <a:rPr dirty="0"/>
              <a:t>, </a:t>
            </a:r>
            <a:r>
              <a:rPr dirty="0" err="1"/>
              <a:t>dell’ambiente</a:t>
            </a:r>
            <a:r>
              <a:rPr dirty="0"/>
              <a:t> </a:t>
            </a:r>
            <a:r>
              <a:rPr dirty="0" err="1"/>
              <a:t>naturale</a:t>
            </a:r>
            <a:r>
              <a:rPr dirty="0"/>
              <a:t> e del </a:t>
            </a:r>
            <a:r>
              <a:rPr dirty="0" err="1"/>
              <a:t>pianeta</a:t>
            </a:r>
            <a:r>
              <a:rPr dirty="0"/>
              <a:t>, cambia la vita, </a:t>
            </a:r>
            <a:r>
              <a:rPr dirty="0" err="1"/>
              <a:t>trasforma</a:t>
            </a:r>
            <a:r>
              <a:rPr dirty="0"/>
              <a:t> la </a:t>
            </a:r>
            <a:r>
              <a:rPr dirty="0" err="1"/>
              <a:t>realtà</a:t>
            </a:r>
            <a:r>
              <a:rPr dirty="0"/>
              <a:t>, </a:t>
            </a:r>
            <a:r>
              <a:rPr dirty="0" err="1"/>
              <a:t>realizza</a:t>
            </a:r>
            <a:r>
              <a:rPr dirty="0"/>
              <a:t> </a:t>
            </a:r>
            <a:r>
              <a:rPr dirty="0" err="1"/>
              <a:t>i</a:t>
            </a:r>
            <a:r>
              <a:rPr dirty="0"/>
              <a:t> </a:t>
            </a:r>
            <a:r>
              <a:rPr dirty="0" err="1"/>
              <a:t>diritti</a:t>
            </a:r>
            <a:r>
              <a:rPr dirty="0"/>
              <a:t> </a:t>
            </a:r>
            <a:r>
              <a:rPr dirty="0" err="1"/>
              <a:t>umani</a:t>
            </a:r>
            <a:r>
              <a:rPr dirty="0"/>
              <a:t>, </a:t>
            </a:r>
            <a:r>
              <a:rPr dirty="0" err="1"/>
              <a:t>costruisce</a:t>
            </a:r>
            <a:r>
              <a:rPr dirty="0"/>
              <a:t> </a:t>
            </a:r>
            <a:r>
              <a:rPr dirty="0" err="1"/>
              <a:t>comunità</a:t>
            </a:r>
            <a:r>
              <a:rPr dirty="0"/>
              <a:t>.</a:t>
            </a:r>
          </a:p>
          <a:p>
            <a:pPr algn="just">
              <a:defRPr sz="3000" i="1">
                <a:solidFill>
                  <a:srgbClr val="000000"/>
                </a:solidFill>
                <a:latin typeface="+mn-lt"/>
                <a:ea typeface="+mn-ea"/>
                <a:cs typeface="+mn-cs"/>
                <a:sym typeface="Helvetica"/>
              </a:defRPr>
            </a:pPr>
            <a:r>
              <a:rPr dirty="0"/>
              <a:t> </a:t>
            </a:r>
          </a:p>
          <a:p>
            <a:pPr algn="just">
              <a:defRPr sz="3000" i="1">
                <a:solidFill>
                  <a:srgbClr val="000000"/>
                </a:solidFill>
                <a:latin typeface="+mn-lt"/>
                <a:ea typeface="+mn-ea"/>
                <a:cs typeface="+mn-cs"/>
                <a:sym typeface="Helvetica"/>
              </a:defRPr>
            </a:pPr>
            <a:r>
              <a:rPr dirty="0"/>
              <a:t>La </a:t>
            </a:r>
            <a:r>
              <a:rPr dirty="0" err="1"/>
              <a:t>scuola</a:t>
            </a:r>
            <a:r>
              <a:rPr dirty="0"/>
              <a:t> è </a:t>
            </a:r>
            <a:r>
              <a:rPr dirty="0" err="1"/>
              <a:t>il</a:t>
            </a:r>
            <a:r>
              <a:rPr dirty="0"/>
              <a:t> </a:t>
            </a:r>
            <a:r>
              <a:rPr dirty="0" err="1"/>
              <a:t>luogo</a:t>
            </a:r>
            <a:r>
              <a:rPr dirty="0"/>
              <a:t> </a:t>
            </a:r>
            <a:r>
              <a:rPr dirty="0" err="1"/>
              <a:t>principe</a:t>
            </a:r>
            <a:r>
              <a:rPr dirty="0"/>
              <a:t> </a:t>
            </a:r>
            <a:r>
              <a:rPr dirty="0" err="1"/>
              <a:t>della</a:t>
            </a:r>
            <a:r>
              <a:rPr dirty="0"/>
              <a:t> </a:t>
            </a:r>
            <a:r>
              <a:rPr dirty="0" err="1"/>
              <a:t>cura</a:t>
            </a:r>
            <a:r>
              <a:rPr dirty="0"/>
              <a:t> </a:t>
            </a:r>
            <a:r>
              <a:rPr dirty="0" err="1"/>
              <a:t>educativa</a:t>
            </a:r>
            <a:r>
              <a:rPr dirty="0"/>
              <a:t> </a:t>
            </a:r>
            <a:r>
              <a:rPr dirty="0" err="1"/>
              <a:t>dei</a:t>
            </a:r>
            <a:r>
              <a:rPr dirty="0"/>
              <a:t> </a:t>
            </a:r>
            <a:r>
              <a:rPr dirty="0" err="1"/>
              <a:t>nostri</a:t>
            </a:r>
            <a:r>
              <a:rPr dirty="0"/>
              <a:t> </a:t>
            </a:r>
            <a:r>
              <a:rPr dirty="0" err="1"/>
              <a:t>giovani</a:t>
            </a:r>
            <a:r>
              <a:rPr dirty="0"/>
              <a:t> sin </a:t>
            </a:r>
            <a:r>
              <a:rPr dirty="0" err="1"/>
              <a:t>dall’infanzia</a:t>
            </a:r>
            <a:r>
              <a:rPr dirty="0"/>
              <a:t>. </a:t>
            </a:r>
            <a:r>
              <a:rPr lang="it-IT" dirty="0"/>
              <a:t> </a:t>
            </a:r>
            <a:r>
              <a:rPr dirty="0"/>
              <a:t>E’ qui </a:t>
            </a:r>
            <a:r>
              <a:rPr dirty="0" err="1"/>
              <a:t>che</a:t>
            </a:r>
            <a:r>
              <a:rPr dirty="0"/>
              <a:t> </a:t>
            </a:r>
            <a:r>
              <a:rPr dirty="0" err="1"/>
              <a:t>si</a:t>
            </a:r>
            <a:r>
              <a:rPr dirty="0"/>
              <a:t> </a:t>
            </a:r>
            <a:r>
              <a:rPr dirty="0" err="1"/>
              <a:t>deve</a:t>
            </a:r>
            <a:r>
              <a:rPr dirty="0"/>
              <a:t> </a:t>
            </a:r>
            <a:r>
              <a:rPr dirty="0" err="1"/>
              <a:t>cercar</a:t>
            </a:r>
            <a:r>
              <a:rPr dirty="0"/>
              <a:t> di </a:t>
            </a:r>
            <a:r>
              <a:rPr dirty="0" err="1"/>
              <a:t>rispondere</a:t>
            </a:r>
            <a:r>
              <a:rPr dirty="0"/>
              <a:t> a </a:t>
            </a:r>
            <a:r>
              <a:rPr dirty="0" err="1"/>
              <a:t>queste</a:t>
            </a:r>
            <a:r>
              <a:rPr dirty="0"/>
              <a:t> </a:t>
            </a:r>
            <a:r>
              <a:rPr dirty="0" err="1"/>
              <a:t>domande</a:t>
            </a:r>
            <a:r>
              <a:rPr dirty="0"/>
              <a:t>. E</a:t>
            </a:r>
            <a:r>
              <a:rPr lang="it-IT"/>
              <a:t>d è</a:t>
            </a:r>
            <a:r>
              <a:t> </a:t>
            </a:r>
            <a:r>
              <a:rPr dirty="0"/>
              <a:t>da qui </a:t>
            </a:r>
            <a:r>
              <a:rPr dirty="0" err="1"/>
              <a:t>che</a:t>
            </a:r>
            <a:r>
              <a:rPr dirty="0"/>
              <a:t> </a:t>
            </a:r>
            <a:r>
              <a:rPr dirty="0" err="1"/>
              <a:t>deve</a:t>
            </a:r>
            <a:r>
              <a:rPr dirty="0"/>
              <a:t> </a:t>
            </a:r>
            <a:r>
              <a:rPr dirty="0" err="1"/>
              <a:t>partire</a:t>
            </a:r>
            <a:r>
              <a:rPr dirty="0"/>
              <a:t> un </a:t>
            </a:r>
            <a:r>
              <a:rPr dirty="0" err="1"/>
              <a:t>movimento</a:t>
            </a:r>
            <a:r>
              <a:rPr dirty="0"/>
              <a:t> </a:t>
            </a:r>
            <a:r>
              <a:rPr dirty="0" err="1"/>
              <a:t>educativo</a:t>
            </a:r>
            <a:r>
              <a:rPr dirty="0"/>
              <a:t> </a:t>
            </a:r>
            <a:r>
              <a:rPr dirty="0" err="1"/>
              <a:t>capace</a:t>
            </a:r>
            <a:r>
              <a:rPr dirty="0"/>
              <a:t> di </a:t>
            </a:r>
            <a:r>
              <a:rPr dirty="0" err="1"/>
              <a:t>rimettere</a:t>
            </a:r>
            <a:r>
              <a:rPr dirty="0"/>
              <a:t> la </a:t>
            </a:r>
            <a:r>
              <a:rPr dirty="0" err="1"/>
              <a:t>cultura</a:t>
            </a:r>
            <a:r>
              <a:rPr dirty="0"/>
              <a:t> </a:t>
            </a:r>
            <a:r>
              <a:rPr dirty="0" err="1"/>
              <a:t>della</a:t>
            </a:r>
            <a:r>
              <a:rPr dirty="0"/>
              <a:t> </a:t>
            </a:r>
            <a:r>
              <a:rPr dirty="0" err="1"/>
              <a:t>cura</a:t>
            </a:r>
            <a:r>
              <a:rPr dirty="0"/>
              <a:t> al </a:t>
            </a:r>
            <a:r>
              <a:rPr dirty="0" err="1"/>
              <a:t>centro</a:t>
            </a:r>
            <a:r>
              <a:rPr dirty="0"/>
              <a:t> </a:t>
            </a:r>
            <a:r>
              <a:rPr dirty="0" err="1"/>
              <a:t>della</a:t>
            </a:r>
            <a:r>
              <a:rPr dirty="0"/>
              <a:t> nostra </a:t>
            </a:r>
            <a:r>
              <a:rPr dirty="0" err="1"/>
              <a:t>società</a:t>
            </a:r>
            <a:r>
              <a:rPr dirty="0"/>
              <a:t>.”</a:t>
            </a:r>
          </a:p>
        </p:txBody>
      </p:sp>
      <p:sp>
        <p:nvSpPr>
          <p:cNvPr id="1180" name="Linea"/>
          <p:cNvSpPr/>
          <p:nvPr/>
        </p:nvSpPr>
        <p:spPr>
          <a:xfrm>
            <a:off x="-76201" y="10305167"/>
            <a:ext cx="22809029" cy="1"/>
          </a:xfrm>
          <a:prstGeom prst="line">
            <a:avLst/>
          </a:prstGeom>
          <a:ln w="25400">
            <a:solidFill>
              <a:srgbClr val="000000"/>
            </a:solidFill>
            <a:miter lim="400000"/>
          </a:ln>
        </p:spPr>
        <p:txBody>
          <a:bodyPr lIns="45718" tIns="45718" rIns="45718" bIns="45718"/>
          <a:lstStyle/>
          <a:p>
            <a:endParaRPr/>
          </a:p>
        </p:txBody>
      </p:sp>
      <p:sp>
        <p:nvSpPr>
          <p:cNvPr id="1181" name="Linea"/>
          <p:cNvSpPr/>
          <p:nvPr/>
        </p:nvSpPr>
        <p:spPr>
          <a:xfrm flipV="1">
            <a:off x="451159" y="10300158"/>
            <a:ext cx="1" cy="736602"/>
          </a:xfrm>
          <a:prstGeom prst="line">
            <a:avLst/>
          </a:prstGeom>
          <a:ln w="25400">
            <a:solidFill>
              <a:srgbClr val="000000"/>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Rettangolo"/>
          <p:cNvSpPr/>
          <p:nvPr/>
        </p:nvSpPr>
        <p:spPr>
          <a:xfrm>
            <a:off x="-13332" y="-39543"/>
            <a:ext cx="24410662" cy="13795087"/>
          </a:xfrm>
          <a:prstGeom prst="rect">
            <a:avLst/>
          </a:prstGeom>
          <a:solidFill>
            <a:srgbClr val="334D5C"/>
          </a:solidFill>
          <a:ln w="12700">
            <a:miter lim="400000"/>
          </a:ln>
        </p:spPr>
        <p:txBody>
          <a:bodyPr lIns="50800" tIns="50800" rIns="50800" bIns="50800" anchor="ctr"/>
          <a:lstStyle/>
          <a:p>
            <a:pPr algn="ctr">
              <a:defRPr sz="3200">
                <a:solidFill>
                  <a:srgbClr val="FFFFFF"/>
                </a:solidFill>
              </a:defRPr>
            </a:pPr>
            <a:endParaRPr/>
          </a:p>
        </p:txBody>
      </p:sp>
      <p:sp>
        <p:nvSpPr>
          <p:cNvPr id="1184" name="Gruppo"/>
          <p:cNvSpPr txBox="1"/>
          <p:nvPr/>
        </p:nvSpPr>
        <p:spPr>
          <a:xfrm>
            <a:off x="7510642" y="6127750"/>
            <a:ext cx="9565173" cy="146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8000" i="1" spc="-159">
                <a:solidFill>
                  <a:srgbClr val="FFFFFF"/>
                </a:solidFill>
                <a:latin typeface="Neris Light"/>
                <a:ea typeface="Neris Light"/>
                <a:cs typeface="Neris Light"/>
                <a:sym typeface="Neris Light"/>
              </a:defRPr>
            </a:lvl1pPr>
          </a:lstStyle>
          <a:p>
            <a:r>
              <a:t>grazie per l’attenzione</a:t>
            </a:r>
          </a:p>
        </p:txBody>
      </p:sp>
      <p:pic>
        <p:nvPicPr>
          <p:cNvPr id="1185" name="Finale.jpg" descr="Finale.jpg"/>
          <p:cNvPicPr>
            <a:picLocks noChangeAspect="1"/>
          </p:cNvPicPr>
          <p:nvPr/>
        </p:nvPicPr>
        <p:blipFill>
          <a:blip r:embed="rId2"/>
          <a:srcRect r="3972"/>
          <a:stretch>
            <a:fillRect/>
          </a:stretch>
        </p:blipFill>
        <p:spPr>
          <a:xfrm>
            <a:off x="-10891654" y="0"/>
            <a:ext cx="10398947" cy="137160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84"/>
                                        </p:tgtEl>
                                        <p:attrNameLst>
                                          <p:attrName>style.visibility</p:attrName>
                                        </p:attrNameLst>
                                      </p:cBhvr>
                                      <p:to>
                                        <p:strVal val="visible"/>
                                      </p:to>
                                    </p:set>
                                    <p:animEffect transition="in" filter="fade">
                                      <p:cBhvr>
                                        <p:cTn id="7" dur="1000"/>
                                        <p:tgtEl>
                                          <p:spTgt spid="1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Numero diapositiva"/>
          <p:cNvSpPr txBox="1">
            <a:spLocks noGrp="1"/>
          </p:cNvSpPr>
          <p:nvPr>
            <p:ph type="sldNum" sz="quarter" idx="4294967295"/>
          </p:nvPr>
        </p:nvSpPr>
        <p:spPr>
          <a:xfrm>
            <a:off x="23747737" y="636958"/>
            <a:ext cx="283770"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5</a:t>
            </a:fld>
            <a:endParaRPr/>
          </a:p>
        </p:txBody>
      </p:sp>
      <p:grpSp>
        <p:nvGrpSpPr>
          <p:cNvPr id="203" name="Gruppo"/>
          <p:cNvGrpSpPr/>
          <p:nvPr/>
        </p:nvGrpSpPr>
        <p:grpSpPr>
          <a:xfrm>
            <a:off x="9078134" y="14563655"/>
            <a:ext cx="5339810" cy="2177535"/>
            <a:chOff x="0" y="0"/>
            <a:chExt cx="5339809" cy="2177534"/>
          </a:xfrm>
        </p:grpSpPr>
        <p:grpSp>
          <p:nvGrpSpPr>
            <p:cNvPr id="185" name="Gruppo"/>
            <p:cNvGrpSpPr/>
            <p:nvPr/>
          </p:nvGrpSpPr>
          <p:grpSpPr>
            <a:xfrm>
              <a:off x="-1" y="-1"/>
              <a:ext cx="1473099" cy="2174395"/>
              <a:chOff x="0" y="0"/>
              <a:chExt cx="1473097" cy="2174393"/>
            </a:xfrm>
          </p:grpSpPr>
          <p:sp>
            <p:nvSpPr>
              <p:cNvPr id="181"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82"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83"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84"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196" name="Gruppo"/>
            <p:cNvGrpSpPr/>
            <p:nvPr/>
          </p:nvGrpSpPr>
          <p:grpSpPr>
            <a:xfrm>
              <a:off x="1660646" y="498786"/>
              <a:ext cx="756080" cy="1675609"/>
              <a:chOff x="-1" y="0"/>
              <a:chExt cx="756079" cy="1675607"/>
            </a:xfrm>
          </p:grpSpPr>
          <p:sp>
            <p:nvSpPr>
              <p:cNvPr id="186"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87"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88"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89"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90"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91"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92"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93"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94"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195"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02" name="Gruppo"/>
            <p:cNvGrpSpPr/>
            <p:nvPr/>
          </p:nvGrpSpPr>
          <p:grpSpPr>
            <a:xfrm>
              <a:off x="2624270" y="605179"/>
              <a:ext cx="2715539" cy="1572356"/>
              <a:chOff x="0" y="0"/>
              <a:chExt cx="2715538" cy="1572354"/>
            </a:xfrm>
          </p:grpSpPr>
          <p:sp>
            <p:nvSpPr>
              <p:cNvPr id="197"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98"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199"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00"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01"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204" name="Le competenze sociali e civiche"/>
          <p:cNvSpPr txBox="1"/>
          <p:nvPr/>
        </p:nvSpPr>
        <p:spPr>
          <a:xfrm>
            <a:off x="466317" y="1950498"/>
            <a:ext cx="173181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I FOCUS DELLA FASE PROPEDEUTICA</a:t>
            </a:r>
          </a:p>
        </p:txBody>
      </p:sp>
      <p:sp>
        <p:nvSpPr>
          <p:cNvPr id="205" name="al benessere personale e sociale che richiede la consapevolezza di ciò che gli individui devono fare per conseguire una salute fisica e mentale ottimali, oltre la conoscenza del modo in cui uno stile di vita sano vi può contribuire.…"/>
          <p:cNvSpPr txBox="1"/>
          <p:nvPr/>
        </p:nvSpPr>
        <p:spPr>
          <a:xfrm>
            <a:off x="466316" y="3266461"/>
            <a:ext cx="23049148" cy="8474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6422" indent="-786422" algn="just">
              <a:lnSpc>
                <a:spcPct val="80000"/>
              </a:lnSpc>
              <a:buSzPct val="100000"/>
              <a:buAutoNum type="arabicPeriod"/>
              <a:defRPr sz="4000" spc="-79">
                <a:solidFill>
                  <a:srgbClr val="002452"/>
                </a:solidFill>
                <a:latin typeface="Neris Light"/>
                <a:ea typeface="Neris Light"/>
                <a:cs typeface="Neris Light"/>
                <a:sym typeface="Neris Light"/>
              </a:defRPr>
            </a:pPr>
            <a:r>
              <a:rPr dirty="0"/>
              <a:t>Il </a:t>
            </a:r>
            <a:r>
              <a:rPr dirty="0" err="1"/>
              <a:t>dibattito</a:t>
            </a:r>
            <a:r>
              <a:rPr dirty="0"/>
              <a:t> </a:t>
            </a:r>
            <a:r>
              <a:rPr dirty="0" err="1"/>
              <a:t>aperto</a:t>
            </a:r>
            <a:r>
              <a:rPr dirty="0"/>
              <a:t>, </a:t>
            </a:r>
            <a:r>
              <a:rPr dirty="0" err="1"/>
              <a:t>dalla</a:t>
            </a:r>
            <a:r>
              <a:rPr dirty="0"/>
              <a:t> </a:t>
            </a:r>
            <a:r>
              <a:rPr dirty="0" err="1"/>
              <a:t>Legge</a:t>
            </a:r>
            <a:r>
              <a:rPr dirty="0"/>
              <a:t> 169/2008 in poi </a:t>
            </a:r>
            <a:r>
              <a:rPr dirty="0" err="1"/>
              <a:t>tra</a:t>
            </a:r>
            <a:r>
              <a:rPr dirty="0"/>
              <a:t> </a:t>
            </a:r>
            <a:r>
              <a:rPr dirty="0" err="1"/>
              <a:t>una</a:t>
            </a:r>
            <a:r>
              <a:rPr dirty="0"/>
              <a:t> </a:t>
            </a:r>
            <a:r>
              <a:rPr dirty="0" err="1"/>
              <a:t>educazione</a:t>
            </a:r>
            <a:r>
              <a:rPr dirty="0"/>
              <a:t> </a:t>
            </a:r>
            <a:r>
              <a:rPr dirty="0" err="1"/>
              <a:t>civica</a:t>
            </a:r>
            <a:r>
              <a:rPr dirty="0"/>
              <a:t> come </a:t>
            </a:r>
            <a:r>
              <a:rPr dirty="0" err="1"/>
              <a:t>disciplina</a:t>
            </a:r>
            <a:r>
              <a:rPr dirty="0"/>
              <a:t> e </a:t>
            </a:r>
            <a:r>
              <a:rPr dirty="0" err="1"/>
              <a:t>una</a:t>
            </a:r>
            <a:r>
              <a:rPr dirty="0"/>
              <a:t> </a:t>
            </a:r>
            <a:r>
              <a:rPr dirty="0" err="1"/>
              <a:t>educazione</a:t>
            </a:r>
            <a:r>
              <a:rPr dirty="0"/>
              <a:t> </a:t>
            </a:r>
            <a:r>
              <a:rPr dirty="0" err="1"/>
              <a:t>civica</a:t>
            </a:r>
            <a:r>
              <a:rPr dirty="0"/>
              <a:t> come </a:t>
            </a:r>
            <a:r>
              <a:rPr dirty="0" err="1"/>
              <a:t>dimensione</a:t>
            </a:r>
            <a:r>
              <a:rPr dirty="0"/>
              <a:t> </a:t>
            </a:r>
            <a:r>
              <a:rPr dirty="0" err="1"/>
              <a:t>educativa</a:t>
            </a:r>
            <a:r>
              <a:rPr dirty="0"/>
              <a:t> </a:t>
            </a:r>
            <a:r>
              <a:rPr dirty="0" err="1"/>
              <a:t>trasversale</a:t>
            </a:r>
            <a:r>
              <a:rPr dirty="0"/>
              <a:t> </a:t>
            </a:r>
            <a:r>
              <a:rPr dirty="0" err="1"/>
              <a:t>viene</a:t>
            </a:r>
            <a:r>
              <a:rPr dirty="0"/>
              <a:t> </a:t>
            </a:r>
            <a:r>
              <a:rPr dirty="0" err="1"/>
              <a:t>risolto</a:t>
            </a:r>
            <a:r>
              <a:rPr dirty="0"/>
              <a:t> a </a:t>
            </a:r>
            <a:r>
              <a:rPr dirty="0" err="1"/>
              <a:t>favore</a:t>
            </a:r>
            <a:r>
              <a:rPr dirty="0"/>
              <a:t> del secondo </a:t>
            </a:r>
            <a:r>
              <a:rPr dirty="0" err="1"/>
              <a:t>percorso</a:t>
            </a:r>
            <a:r>
              <a:rPr dirty="0"/>
              <a:t> </a:t>
            </a:r>
            <a:r>
              <a:rPr dirty="0" err="1"/>
              <a:t>formativo</a:t>
            </a:r>
            <a:r>
              <a:rPr dirty="0"/>
              <a:t> </a:t>
            </a:r>
            <a:r>
              <a:rPr dirty="0" err="1"/>
              <a:t>dalla</a:t>
            </a:r>
            <a:r>
              <a:rPr dirty="0"/>
              <a:t> </a:t>
            </a:r>
            <a:r>
              <a:rPr dirty="0" err="1"/>
              <a:t>Legge</a:t>
            </a:r>
            <a:r>
              <a:rPr dirty="0"/>
              <a:t> </a:t>
            </a:r>
            <a:r>
              <a:rPr dirty="0" smtClean="0"/>
              <a:t>92/201</a:t>
            </a:r>
            <a:r>
              <a:rPr lang="it-IT" dirty="0" smtClean="0"/>
              <a:t>9</a:t>
            </a:r>
            <a:r>
              <a:rPr dirty="0" smtClean="0"/>
              <a:t> </a:t>
            </a:r>
            <a:r>
              <a:rPr i="1" dirty="0"/>
              <a:t>“</a:t>
            </a:r>
            <a:r>
              <a:rPr i="1" dirty="0" err="1"/>
              <a:t>Introduzione</a:t>
            </a:r>
            <a:r>
              <a:rPr i="1" dirty="0"/>
              <a:t> </a:t>
            </a:r>
            <a:r>
              <a:rPr b="1" i="1" dirty="0" err="1"/>
              <a:t>dell’</a:t>
            </a:r>
            <a:r>
              <a:rPr b="1" dirty="0" err="1">
                <a:latin typeface="Neris Bold Italic"/>
                <a:ea typeface="Neris Bold Italic"/>
                <a:cs typeface="Neris Bold Italic"/>
                <a:sym typeface="Neris Bold Italic"/>
              </a:rPr>
              <a:t>insegnamento</a:t>
            </a:r>
            <a:r>
              <a:rPr b="1" dirty="0">
                <a:latin typeface="Neris Bold Italic"/>
                <a:ea typeface="Neris Bold Italic"/>
                <a:cs typeface="Neris Bold Italic"/>
                <a:sym typeface="Neris Bold Italic"/>
              </a:rPr>
              <a:t> </a:t>
            </a:r>
            <a:r>
              <a:rPr b="1" dirty="0" err="1">
                <a:latin typeface="Neris Bold Italic"/>
                <a:ea typeface="Neris Bold Italic"/>
                <a:cs typeface="Neris Bold Italic"/>
                <a:sym typeface="Neris Bold Italic"/>
              </a:rPr>
              <a:t>scolastico</a:t>
            </a:r>
            <a:r>
              <a:rPr b="1" i="1" dirty="0"/>
              <a:t> </a:t>
            </a:r>
            <a:r>
              <a:rPr i="1" dirty="0" err="1"/>
              <a:t>dell’educazione</a:t>
            </a:r>
            <a:r>
              <a:rPr i="1" dirty="0"/>
              <a:t> </a:t>
            </a:r>
            <a:r>
              <a:rPr i="1" dirty="0" err="1"/>
              <a:t>civica</a:t>
            </a:r>
            <a:r>
              <a:rPr i="1" dirty="0"/>
              <a:t>”</a:t>
            </a:r>
            <a:r>
              <a:rPr dirty="0"/>
              <a:t>.  </a:t>
            </a:r>
          </a:p>
          <a:p>
            <a:pPr algn="just">
              <a:lnSpc>
                <a:spcPct val="80000"/>
              </a:lnSpc>
              <a:defRPr sz="4000" spc="-79">
                <a:solidFill>
                  <a:srgbClr val="002452"/>
                </a:solidFill>
                <a:latin typeface="Neris Light"/>
                <a:ea typeface="Neris Light"/>
                <a:cs typeface="Neris Light"/>
                <a:sym typeface="Neris Light"/>
              </a:defRPr>
            </a:pPr>
            <a:endParaRPr dirty="0"/>
          </a:p>
          <a:p>
            <a:pPr marL="786422" indent="-786422" algn="just">
              <a:lnSpc>
                <a:spcPct val="80000"/>
              </a:lnSpc>
              <a:buSzPct val="100000"/>
              <a:buAutoNum type="arabicPeriod" startAt="2"/>
              <a:defRPr sz="4000" spc="-79">
                <a:solidFill>
                  <a:srgbClr val="002452"/>
                </a:solidFill>
                <a:latin typeface="Neris Light"/>
                <a:ea typeface="Neris Light"/>
                <a:cs typeface="Neris Light"/>
                <a:sym typeface="Neris Light"/>
              </a:defRPr>
            </a:pPr>
            <a:r>
              <a:rPr dirty="0"/>
              <a:t>Il </a:t>
            </a:r>
            <a:r>
              <a:rPr dirty="0" err="1"/>
              <a:t>tema</a:t>
            </a:r>
            <a:r>
              <a:rPr dirty="0"/>
              <a:t> </a:t>
            </a:r>
            <a:r>
              <a:rPr dirty="0" err="1"/>
              <a:t>della</a:t>
            </a:r>
            <a:r>
              <a:rPr dirty="0"/>
              <a:t> </a:t>
            </a:r>
            <a:r>
              <a:rPr dirty="0" err="1"/>
              <a:t>cittadinanza</a:t>
            </a:r>
            <a:r>
              <a:rPr dirty="0"/>
              <a:t> </a:t>
            </a:r>
            <a:r>
              <a:rPr dirty="0" err="1"/>
              <a:t>si</a:t>
            </a:r>
            <a:r>
              <a:rPr dirty="0"/>
              <a:t> </a:t>
            </a:r>
            <a:r>
              <a:rPr dirty="0" err="1"/>
              <a:t>intreccia</a:t>
            </a:r>
            <a:r>
              <a:rPr dirty="0"/>
              <a:t> in </a:t>
            </a:r>
            <a:r>
              <a:rPr dirty="0" err="1"/>
              <a:t>ogni</a:t>
            </a:r>
            <a:r>
              <a:rPr dirty="0"/>
              <a:t> </a:t>
            </a:r>
            <a:r>
              <a:rPr dirty="0" err="1"/>
              <a:t>dimensione</a:t>
            </a:r>
            <a:r>
              <a:rPr dirty="0"/>
              <a:t> e </a:t>
            </a:r>
            <a:r>
              <a:rPr dirty="0" err="1"/>
              <a:t>problematica</a:t>
            </a:r>
            <a:r>
              <a:rPr dirty="0"/>
              <a:t> </a:t>
            </a:r>
            <a:r>
              <a:rPr dirty="0" err="1"/>
              <a:t>culturale</a:t>
            </a:r>
            <a:r>
              <a:rPr dirty="0"/>
              <a:t> </a:t>
            </a:r>
            <a:r>
              <a:rPr dirty="0" err="1"/>
              <a:t>ed</a:t>
            </a:r>
            <a:r>
              <a:rPr dirty="0"/>
              <a:t> </a:t>
            </a:r>
            <a:r>
              <a:rPr dirty="0" err="1"/>
              <a:t>educativa</a:t>
            </a:r>
            <a:r>
              <a:rPr dirty="0"/>
              <a:t>. Questa </a:t>
            </a:r>
            <a:r>
              <a:rPr dirty="0" err="1"/>
              <a:t>linea</a:t>
            </a:r>
            <a:r>
              <a:rPr dirty="0"/>
              <a:t> </a:t>
            </a:r>
            <a:r>
              <a:rPr dirty="0" err="1"/>
              <a:t>tematica</a:t>
            </a:r>
            <a:r>
              <a:rPr dirty="0"/>
              <a:t> </a:t>
            </a:r>
            <a:r>
              <a:rPr dirty="0" err="1"/>
              <a:t>riemerge</a:t>
            </a:r>
            <a:r>
              <a:rPr dirty="0"/>
              <a:t> in </a:t>
            </a:r>
            <a:r>
              <a:rPr dirty="0" err="1"/>
              <a:t>ogni</a:t>
            </a:r>
            <a:r>
              <a:rPr dirty="0"/>
              <a:t> </a:t>
            </a:r>
            <a:r>
              <a:rPr dirty="0" err="1"/>
              <a:t>introduzione</a:t>
            </a:r>
            <a:r>
              <a:rPr dirty="0"/>
              <a:t> </a:t>
            </a:r>
            <a:r>
              <a:rPr dirty="0" err="1"/>
              <a:t>alle</a:t>
            </a:r>
            <a:r>
              <a:rPr dirty="0"/>
              <a:t> </a:t>
            </a:r>
            <a:r>
              <a:rPr dirty="0" err="1"/>
              <a:t>varie</a:t>
            </a:r>
            <a:r>
              <a:rPr dirty="0"/>
              <a:t> discipline, </a:t>
            </a:r>
            <a:r>
              <a:rPr dirty="0" err="1"/>
              <a:t>sia</a:t>
            </a:r>
            <a:r>
              <a:rPr dirty="0"/>
              <a:t> </a:t>
            </a:r>
            <a:r>
              <a:rPr dirty="0" err="1"/>
              <a:t>nel</a:t>
            </a:r>
            <a:r>
              <a:rPr dirty="0"/>
              <a:t> </a:t>
            </a:r>
            <a:r>
              <a:rPr b="1" dirty="0">
                <a:latin typeface="Neris Light"/>
                <a:ea typeface="Neris Light"/>
                <a:cs typeface="Neris Light"/>
                <a:sym typeface="Neris SemiBold"/>
              </a:rPr>
              <a:t>DM 254/2012</a:t>
            </a:r>
            <a:r>
              <a:rPr b="1" dirty="0"/>
              <a:t> </a:t>
            </a:r>
            <a:r>
              <a:rPr b="1" dirty="0">
                <a:latin typeface="Neris Bold Italic"/>
                <a:ea typeface="Neris Bold Italic"/>
                <a:cs typeface="Neris Bold Italic"/>
                <a:sym typeface="Neris Bold Italic"/>
              </a:rPr>
              <a:t>“</a:t>
            </a:r>
            <a:r>
              <a:rPr b="1" i="1" dirty="0" err="1">
                <a:latin typeface="Neris Bold Italic"/>
                <a:ea typeface="Neris Bold Italic"/>
                <a:cs typeface="Neris Bold Italic"/>
                <a:sym typeface="Neris Bold Italic"/>
              </a:rPr>
              <a:t>Indicazioni</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nazionali</a:t>
            </a:r>
            <a:r>
              <a:rPr b="1" i="1" dirty="0">
                <a:latin typeface="Neris Bold Italic"/>
                <a:ea typeface="Neris Bold Italic"/>
                <a:cs typeface="Neris Bold Italic"/>
                <a:sym typeface="Neris Bold Italic"/>
              </a:rPr>
              <a:t> per </a:t>
            </a:r>
            <a:r>
              <a:rPr b="1" i="1" dirty="0" err="1">
                <a:latin typeface="Neris Bold Italic"/>
                <a:ea typeface="Neris Bold Italic"/>
                <a:cs typeface="Neris Bold Italic"/>
                <a:sym typeface="Neris Bold Italic"/>
              </a:rPr>
              <a:t>il</a:t>
            </a:r>
            <a:r>
              <a:rPr b="1" i="1" dirty="0">
                <a:latin typeface="Neris Bold Italic"/>
                <a:ea typeface="Neris Bold Italic"/>
                <a:cs typeface="Neris Bold Italic"/>
                <a:sym typeface="Neris Bold Italic"/>
              </a:rPr>
              <a:t> </a:t>
            </a:r>
            <a:r>
              <a:rPr b="1" i="1" dirty="0" err="1" smtClean="0">
                <a:latin typeface="Neris Bold Italic"/>
                <a:ea typeface="Neris Bold Italic"/>
                <a:cs typeface="Neris Bold Italic"/>
                <a:sym typeface="Neris Bold Italic"/>
              </a:rPr>
              <a:t>curricolo</a:t>
            </a:r>
            <a:r>
              <a:rPr lang="it-IT" b="1" i="1" dirty="0" smtClean="0">
                <a:latin typeface="Neris Bold Italic"/>
                <a:ea typeface="Neris Bold Italic"/>
                <a:cs typeface="Neris Bold Italic"/>
                <a:sym typeface="Neris Bold Italic"/>
              </a:rPr>
              <a:t> della</a:t>
            </a:r>
            <a:r>
              <a:rPr b="1" i="1" dirty="0" smtClean="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scuola</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infanzia</a:t>
            </a:r>
            <a:r>
              <a:rPr b="1" i="1" dirty="0">
                <a:latin typeface="Neris Bold Italic"/>
                <a:ea typeface="Neris Bold Italic"/>
                <a:cs typeface="Neris Bold Italic"/>
                <a:sym typeface="Neris Bold Italic"/>
              </a:rPr>
              <a:t> </a:t>
            </a:r>
            <a:r>
              <a:rPr b="1" i="1" dirty="0" smtClean="0">
                <a:latin typeface="Neris Bold Italic"/>
                <a:ea typeface="Neris Bold Italic"/>
                <a:cs typeface="Neris Bold Italic"/>
                <a:sym typeface="Neris Bold Italic"/>
              </a:rPr>
              <a:t>e</a:t>
            </a:r>
            <a:r>
              <a:rPr lang="it-IT" b="1" i="1" dirty="0" smtClean="0">
                <a:latin typeface="Neris Bold Italic"/>
                <a:ea typeface="Neris Bold Italic"/>
                <a:cs typeface="Neris Bold Italic"/>
                <a:sym typeface="Neris Bold Italic"/>
              </a:rPr>
              <a:t> del</a:t>
            </a:r>
            <a:r>
              <a:rPr b="1" i="1" dirty="0" smtClean="0">
                <a:latin typeface="Neris Bold Italic"/>
                <a:ea typeface="Neris Bold Italic"/>
                <a:cs typeface="Neris Bold Italic"/>
                <a:sym typeface="Neris Bold Italic"/>
              </a:rPr>
              <a:t> </a:t>
            </a:r>
            <a:r>
              <a:rPr b="1" i="1" dirty="0">
                <a:latin typeface="Neris Bold Italic"/>
                <a:ea typeface="Neris Bold Italic"/>
                <a:cs typeface="Neris Bold Italic"/>
                <a:sym typeface="Neris Bold Italic"/>
              </a:rPr>
              <a:t>primo </a:t>
            </a:r>
            <a:r>
              <a:rPr b="1" i="1" dirty="0" err="1" smtClean="0">
                <a:latin typeface="Neris Bold Italic"/>
                <a:ea typeface="Neris Bold Italic"/>
                <a:cs typeface="Neris Bold Italic"/>
                <a:sym typeface="Neris Bold Italic"/>
              </a:rPr>
              <a:t>ciclo</a:t>
            </a:r>
            <a:r>
              <a:rPr lang="it-IT" b="1" i="1" dirty="0" smtClean="0">
                <a:latin typeface="Neris Bold Italic"/>
                <a:ea typeface="Neris Bold Italic"/>
                <a:cs typeface="Neris Bold Italic"/>
                <a:sym typeface="Neris Bold Italic"/>
              </a:rPr>
              <a:t> d’istruzione</a:t>
            </a:r>
            <a:r>
              <a:rPr b="1" dirty="0" smtClean="0">
                <a:latin typeface="Neris Bold Italic"/>
                <a:ea typeface="Neris Bold Italic"/>
                <a:cs typeface="Neris Bold Italic"/>
                <a:sym typeface="Neris Bold Italic"/>
              </a:rPr>
              <a:t>”</a:t>
            </a:r>
            <a:r>
              <a:rPr dirty="0" smtClean="0"/>
              <a:t> </a:t>
            </a:r>
            <a:r>
              <a:rPr dirty="0" err="1"/>
              <a:t>che</a:t>
            </a:r>
            <a:r>
              <a:rPr dirty="0"/>
              <a:t> </a:t>
            </a:r>
            <a:r>
              <a:rPr dirty="0" err="1"/>
              <a:t>nei</a:t>
            </a:r>
            <a:r>
              <a:rPr dirty="0"/>
              <a:t> DPR 87/88/89 del </a:t>
            </a:r>
            <a:r>
              <a:rPr dirty="0" smtClean="0"/>
              <a:t>2010</a:t>
            </a:r>
            <a:r>
              <a:rPr lang="it-IT" dirty="0" smtClean="0"/>
              <a:t>, relativi al riordino del secondo ciclo d’istruzione. </a:t>
            </a:r>
            <a:endParaRPr dirty="0"/>
          </a:p>
          <a:p>
            <a:pPr algn="just">
              <a:lnSpc>
                <a:spcPct val="80000"/>
              </a:lnSpc>
              <a:defRPr sz="4000" spc="-79">
                <a:solidFill>
                  <a:srgbClr val="002452"/>
                </a:solidFill>
                <a:latin typeface="Neris Light"/>
                <a:ea typeface="Neris Light"/>
                <a:cs typeface="Neris Light"/>
                <a:sym typeface="Neris Light"/>
              </a:defRPr>
            </a:pPr>
            <a:endParaRPr dirty="0"/>
          </a:p>
          <a:p>
            <a:pPr marL="786422" indent="-786422" algn="just">
              <a:lnSpc>
                <a:spcPct val="80000"/>
              </a:lnSpc>
              <a:buSzPct val="100000"/>
              <a:buAutoNum type="arabicPeriod" startAt="3"/>
              <a:defRPr sz="4000" spc="-79">
                <a:solidFill>
                  <a:srgbClr val="002452"/>
                </a:solidFill>
                <a:latin typeface="Neris Light"/>
                <a:ea typeface="Neris Light"/>
                <a:cs typeface="Neris Light"/>
                <a:sym typeface="Neris Light"/>
              </a:defRPr>
            </a:pPr>
            <a:r>
              <a:rPr dirty="0"/>
              <a:t>Le </a:t>
            </a:r>
            <a:r>
              <a:rPr dirty="0" err="1"/>
              <a:t>conclusioni</a:t>
            </a:r>
            <a:r>
              <a:rPr dirty="0"/>
              <a:t> del </a:t>
            </a:r>
            <a:r>
              <a:rPr b="1" dirty="0" err="1"/>
              <a:t>Documento</a:t>
            </a:r>
            <a:r>
              <a:rPr b="1" i="1" dirty="0"/>
              <a:t> </a:t>
            </a:r>
            <a:r>
              <a:rPr b="1" i="1" dirty="0">
                <a:latin typeface="Neris Bold Italic"/>
                <a:ea typeface="Neris Bold Italic"/>
                <a:cs typeface="Neris Bold Italic"/>
                <a:sym typeface="Neris Bold Italic"/>
              </a:rPr>
              <a:t>“</a:t>
            </a:r>
            <a:r>
              <a:rPr b="1" i="1" dirty="0" err="1">
                <a:latin typeface="Neris Bold Italic"/>
                <a:ea typeface="Neris Bold Italic"/>
                <a:cs typeface="Neris Bold Italic"/>
                <a:sym typeface="Neris Bold Italic"/>
              </a:rPr>
              <a:t>Indicazioni</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nazionali</a:t>
            </a:r>
            <a:r>
              <a:rPr b="1" i="1" dirty="0">
                <a:latin typeface="Neris Bold Italic"/>
                <a:ea typeface="Neris Bold Italic"/>
                <a:cs typeface="Neris Bold Italic"/>
                <a:sym typeface="Neris Bold Italic"/>
              </a:rPr>
              <a:t> e </a:t>
            </a:r>
            <a:r>
              <a:rPr b="1" i="1" dirty="0" err="1">
                <a:latin typeface="Neris Bold Italic"/>
                <a:ea typeface="Neris Bold Italic"/>
                <a:cs typeface="Neris Bold Italic"/>
                <a:sym typeface="Neris Bold Italic"/>
              </a:rPr>
              <a:t>nuovi</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scenari</a:t>
            </a:r>
            <a:r>
              <a:rPr b="1" i="1" dirty="0">
                <a:latin typeface="Neris Bold Italic"/>
                <a:ea typeface="Neris Bold Italic"/>
                <a:cs typeface="Neris Bold Italic"/>
                <a:sym typeface="Neris Bold Italic"/>
              </a:rPr>
              <a:t>”</a:t>
            </a:r>
            <a:r>
              <a:rPr b="1" i="1" dirty="0"/>
              <a:t> </a:t>
            </a:r>
            <a:r>
              <a:rPr dirty="0"/>
              <a:t>del 2017 </a:t>
            </a:r>
            <a:r>
              <a:rPr dirty="0" err="1">
                <a:latin typeface="Neris Bold Italic"/>
                <a:ea typeface="Neris Bold Italic"/>
                <a:cs typeface="Neris Bold Italic"/>
                <a:sym typeface="Neris Bold Italic"/>
              </a:rPr>
              <a:t>pongono</a:t>
            </a:r>
            <a:r>
              <a:rPr dirty="0">
                <a:latin typeface="Neris Bold Italic"/>
                <a:ea typeface="Neris Bold Italic"/>
                <a:cs typeface="Neris Bold Italic"/>
                <a:sym typeface="Neris Bold Italic"/>
              </a:rPr>
              <a:t> al </a:t>
            </a:r>
            <a:r>
              <a:rPr dirty="0" err="1">
                <a:latin typeface="Neris Bold Italic"/>
                <a:ea typeface="Neris Bold Italic"/>
                <a:cs typeface="Neris Bold Italic"/>
                <a:sym typeface="Neris Bold Italic"/>
              </a:rPr>
              <a:t>centro</a:t>
            </a:r>
            <a:r>
              <a:rPr dirty="0">
                <a:latin typeface="Neris Bold Italic"/>
                <a:ea typeface="Neris Bold Italic"/>
                <a:cs typeface="Neris Bold Italic"/>
                <a:sym typeface="Neris Bold Italic"/>
              </a:rPr>
              <a:t> </a:t>
            </a:r>
            <a:r>
              <a:rPr dirty="0" err="1">
                <a:latin typeface="Neris Bold Italic"/>
                <a:ea typeface="Neris Bold Italic"/>
                <a:cs typeface="Neris Bold Italic"/>
                <a:sym typeface="Neris Bold Italic"/>
              </a:rPr>
              <a:t>il</a:t>
            </a:r>
            <a:r>
              <a:rPr dirty="0">
                <a:latin typeface="Neris Bold Italic"/>
                <a:ea typeface="Neris Bold Italic"/>
                <a:cs typeface="Neris Bold Italic"/>
                <a:sym typeface="Neris Bold Italic"/>
              </a:rPr>
              <a:t> </a:t>
            </a:r>
            <a:r>
              <a:rPr dirty="0" err="1">
                <a:latin typeface="Neris Bold Italic"/>
                <a:ea typeface="Neris Bold Italic"/>
                <a:cs typeface="Neris Bold Italic"/>
                <a:sym typeface="Neris Bold Italic"/>
              </a:rPr>
              <a:t>tema</a:t>
            </a:r>
            <a:r>
              <a:rPr dirty="0">
                <a:latin typeface="Neris Bold Italic"/>
                <a:ea typeface="Neris Bold Italic"/>
                <a:cs typeface="Neris Bold Italic"/>
                <a:sym typeface="Neris Bold Italic"/>
              </a:rPr>
              <a:t> </a:t>
            </a:r>
            <a:r>
              <a:rPr dirty="0" err="1">
                <a:latin typeface="Neris Bold Italic"/>
                <a:ea typeface="Neris Bold Italic"/>
                <a:cs typeface="Neris Bold Italic"/>
                <a:sym typeface="Neris Bold Italic"/>
              </a:rPr>
              <a:t>della</a:t>
            </a:r>
            <a:r>
              <a:rPr dirty="0">
                <a:latin typeface="Neris Bold Italic"/>
                <a:ea typeface="Neris Bold Italic"/>
                <a:cs typeface="Neris Bold Italic"/>
                <a:sym typeface="Neris Bold Italic"/>
              </a:rPr>
              <a:t> </a:t>
            </a:r>
            <a:r>
              <a:rPr b="1" dirty="0" err="1">
                <a:latin typeface="Neris Bold Italic"/>
                <a:ea typeface="Neris Bold Italic"/>
                <a:cs typeface="Neris Bold Italic"/>
                <a:sym typeface="Neris Bold Italic"/>
              </a:rPr>
              <a:t>cittadinanza</a:t>
            </a:r>
            <a:r>
              <a:rPr b="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vero</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sfondo</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integratore</a:t>
            </a:r>
            <a:r>
              <a:rPr b="1" i="1" dirty="0">
                <a:latin typeface="Neris Bold Italic"/>
                <a:ea typeface="Neris Bold Italic"/>
                <a:cs typeface="Neris Bold Italic"/>
                <a:sym typeface="Neris Bold Italic"/>
              </a:rPr>
              <a:t> e </a:t>
            </a:r>
            <a:r>
              <a:rPr b="1" i="1" dirty="0" err="1">
                <a:latin typeface="Neris Bold Italic"/>
                <a:ea typeface="Neris Bold Italic"/>
                <a:cs typeface="Neris Bold Italic"/>
                <a:sym typeface="Neris Bold Italic"/>
              </a:rPr>
              <a:t>punto</a:t>
            </a:r>
            <a:r>
              <a:rPr b="1" i="1" dirty="0">
                <a:latin typeface="Neris Bold Italic"/>
                <a:ea typeface="Neris Bold Italic"/>
                <a:cs typeface="Neris Bold Italic"/>
                <a:sym typeface="Neris Bold Italic"/>
              </a:rPr>
              <a:t> di </a:t>
            </a:r>
            <a:r>
              <a:rPr b="1" i="1" dirty="0" err="1">
                <a:latin typeface="Neris Bold Italic"/>
                <a:ea typeface="Neris Bold Italic"/>
                <a:cs typeface="Neris Bold Italic"/>
                <a:sym typeface="Neris Bold Italic"/>
              </a:rPr>
              <a:t>riferimento</a:t>
            </a:r>
            <a:r>
              <a:rPr b="1" i="1" dirty="0">
                <a:latin typeface="Neris Bold Italic"/>
                <a:ea typeface="Neris Bold Italic"/>
                <a:cs typeface="Neris Bold Italic"/>
                <a:sym typeface="Neris Bold Italic"/>
              </a:rPr>
              <a:t> di </a:t>
            </a:r>
            <a:r>
              <a:rPr b="1" i="1" dirty="0" err="1">
                <a:latin typeface="Neris Bold Italic"/>
                <a:ea typeface="Neris Bold Italic"/>
                <a:cs typeface="Neris Bold Italic"/>
                <a:sym typeface="Neris Bold Italic"/>
              </a:rPr>
              <a:t>tutte</a:t>
            </a:r>
            <a:r>
              <a:rPr b="1" i="1" dirty="0">
                <a:latin typeface="Neris Bold Italic"/>
                <a:ea typeface="Neris Bold Italic"/>
                <a:cs typeface="Neris Bold Italic"/>
                <a:sym typeface="Neris Bold Italic"/>
              </a:rPr>
              <a:t> le discipline </a:t>
            </a:r>
            <a:r>
              <a:rPr b="1" i="1" dirty="0" err="1">
                <a:latin typeface="Neris Bold Italic"/>
                <a:ea typeface="Neris Bold Italic"/>
                <a:cs typeface="Neris Bold Italic"/>
                <a:sym typeface="Neris Bold Italic"/>
              </a:rPr>
              <a:t>che</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concorrono</a:t>
            </a:r>
            <a:r>
              <a:rPr b="1" i="1" dirty="0">
                <a:latin typeface="Neris Bold Italic"/>
                <a:ea typeface="Neris Bold Italic"/>
                <a:cs typeface="Neris Bold Italic"/>
                <a:sym typeface="Neris Bold Italic"/>
              </a:rPr>
              <a:t> a </a:t>
            </a:r>
            <a:r>
              <a:rPr b="1" i="1" dirty="0" err="1">
                <a:latin typeface="Neris Bold Italic"/>
                <a:ea typeface="Neris Bold Italic"/>
                <a:cs typeface="Neris Bold Italic"/>
                <a:sym typeface="Neris Bold Italic"/>
              </a:rPr>
              <a:t>definire</a:t>
            </a:r>
            <a:r>
              <a:rPr b="1" i="1" dirty="0">
                <a:latin typeface="Neris Bold Italic"/>
                <a:ea typeface="Neris Bold Italic"/>
                <a:cs typeface="Neris Bold Italic"/>
                <a:sym typeface="Neris Bold Italic"/>
              </a:rPr>
              <a:t> </a:t>
            </a:r>
            <a:r>
              <a:rPr b="1" i="1" dirty="0" err="1">
                <a:latin typeface="Neris Bold Italic"/>
                <a:ea typeface="Neris Bold Italic"/>
                <a:cs typeface="Neris Bold Italic"/>
                <a:sym typeface="Neris Bold Italic"/>
              </a:rPr>
              <a:t>il</a:t>
            </a:r>
            <a:r>
              <a:rPr b="1" i="1" dirty="0">
                <a:latin typeface="Neris Bold Italic"/>
                <a:ea typeface="Neris Bold Italic"/>
                <a:cs typeface="Neris Bold Italic"/>
                <a:sym typeface="Neris Bold Italic"/>
              </a:rPr>
              <a:t> </a:t>
            </a:r>
            <a:r>
              <a:rPr b="1" i="1" dirty="0" err="1" smtClean="0">
                <a:latin typeface="Neris Bold Italic"/>
                <a:ea typeface="Neris Bold Italic"/>
                <a:cs typeface="Neris Bold Italic"/>
                <a:sym typeface="Neris Bold Italic"/>
              </a:rPr>
              <a:t>curricolo</a:t>
            </a:r>
            <a:r>
              <a:rPr b="1" dirty="0" smtClean="0"/>
              <a:t>.</a:t>
            </a:r>
            <a:r>
              <a:rPr dirty="0" smtClean="0"/>
              <a:t> </a:t>
            </a:r>
            <a:r>
              <a:rPr i="1" dirty="0"/>
              <a:t>La </a:t>
            </a:r>
            <a:r>
              <a:rPr i="1" dirty="0" err="1"/>
              <a:t>cittadinanza</a:t>
            </a:r>
            <a:r>
              <a:rPr i="1" dirty="0"/>
              <a:t> </a:t>
            </a:r>
            <a:r>
              <a:rPr i="1" dirty="0" err="1"/>
              <a:t>riguarda</a:t>
            </a:r>
            <a:r>
              <a:rPr i="1" dirty="0"/>
              <a:t> </a:t>
            </a:r>
            <a:r>
              <a:rPr i="1" dirty="0" err="1"/>
              <a:t>tutte</a:t>
            </a:r>
            <a:r>
              <a:rPr i="1" dirty="0"/>
              <a:t> le </a:t>
            </a:r>
            <a:r>
              <a:rPr i="1" dirty="0" err="1"/>
              <a:t>grandi</a:t>
            </a:r>
            <a:r>
              <a:rPr i="1" dirty="0"/>
              <a:t> </a:t>
            </a:r>
            <a:r>
              <a:rPr i="1" dirty="0" err="1"/>
              <a:t>aree</a:t>
            </a:r>
            <a:r>
              <a:rPr i="1" dirty="0"/>
              <a:t> del </a:t>
            </a:r>
            <a:r>
              <a:rPr i="1" dirty="0" err="1"/>
              <a:t>sapere</a:t>
            </a:r>
            <a:r>
              <a:rPr i="1" dirty="0"/>
              <a:t>, </a:t>
            </a:r>
            <a:r>
              <a:rPr i="1" dirty="0" err="1"/>
              <a:t>sia</a:t>
            </a:r>
            <a:r>
              <a:rPr i="1" dirty="0"/>
              <a:t> per </a:t>
            </a:r>
            <a:r>
              <a:rPr i="1" dirty="0" err="1"/>
              <a:t>il</a:t>
            </a:r>
            <a:r>
              <a:rPr i="1" dirty="0"/>
              <a:t> </a:t>
            </a:r>
            <a:r>
              <a:rPr i="1" dirty="0" err="1"/>
              <a:t>contributo</a:t>
            </a:r>
            <a:r>
              <a:rPr i="1" dirty="0"/>
              <a:t> </a:t>
            </a:r>
            <a:r>
              <a:rPr i="1" dirty="0" err="1"/>
              <a:t>offerto</a:t>
            </a:r>
            <a:r>
              <a:rPr i="1" dirty="0"/>
              <a:t> </a:t>
            </a:r>
            <a:r>
              <a:rPr i="1" dirty="0" err="1"/>
              <a:t>dai</a:t>
            </a:r>
            <a:r>
              <a:rPr i="1" dirty="0"/>
              <a:t> </a:t>
            </a:r>
            <a:r>
              <a:rPr i="1" dirty="0" err="1"/>
              <a:t>singoli</a:t>
            </a:r>
            <a:r>
              <a:rPr i="1" dirty="0"/>
              <a:t> </a:t>
            </a:r>
            <a:r>
              <a:rPr i="1" dirty="0" err="1"/>
              <a:t>ambiti</a:t>
            </a:r>
            <a:r>
              <a:rPr i="1" dirty="0"/>
              <a:t> </a:t>
            </a:r>
            <a:r>
              <a:rPr i="1" dirty="0" err="1"/>
              <a:t>disciplinari</a:t>
            </a:r>
            <a:r>
              <a:rPr i="1" dirty="0"/>
              <a:t> </a:t>
            </a:r>
            <a:r>
              <a:rPr i="1" dirty="0" err="1"/>
              <a:t>sia</a:t>
            </a:r>
            <a:r>
              <a:rPr i="1" dirty="0"/>
              <a:t>, e </a:t>
            </a:r>
            <a:r>
              <a:rPr i="1" dirty="0" err="1"/>
              <a:t>ancora</a:t>
            </a:r>
            <a:r>
              <a:rPr i="1" dirty="0"/>
              <a:t> di </a:t>
            </a:r>
            <a:r>
              <a:rPr i="1" dirty="0" err="1"/>
              <a:t>più</a:t>
            </a:r>
            <a:r>
              <a:rPr i="1" dirty="0"/>
              <a:t>, per le </a:t>
            </a:r>
            <a:r>
              <a:rPr i="1" dirty="0" err="1"/>
              <a:t>molteplici</a:t>
            </a:r>
            <a:r>
              <a:rPr i="1" dirty="0"/>
              <a:t> </a:t>
            </a:r>
            <a:r>
              <a:rPr i="1" dirty="0" err="1"/>
              <a:t>connessioni</a:t>
            </a:r>
            <a:r>
              <a:rPr i="1" dirty="0"/>
              <a:t> </a:t>
            </a:r>
            <a:r>
              <a:rPr i="1" dirty="0" err="1"/>
              <a:t>che</a:t>
            </a:r>
            <a:r>
              <a:rPr i="1" dirty="0"/>
              <a:t> le discipline </a:t>
            </a:r>
            <a:r>
              <a:rPr i="1" dirty="0" err="1"/>
              <a:t>hanno</a:t>
            </a:r>
            <a:r>
              <a:rPr i="1" dirty="0"/>
              <a:t> </a:t>
            </a:r>
            <a:r>
              <a:rPr i="1" dirty="0" err="1"/>
              <a:t>tra</a:t>
            </a:r>
            <a:r>
              <a:rPr i="1" dirty="0"/>
              <a:t> di </a:t>
            </a:r>
            <a:r>
              <a:rPr i="1" dirty="0" err="1"/>
              <a:t>loro</a:t>
            </a:r>
            <a:r>
              <a:rPr i="1" dirty="0"/>
              <a:t>. Non </a:t>
            </a:r>
            <a:r>
              <a:rPr i="1" dirty="0" err="1"/>
              <a:t>si</a:t>
            </a:r>
            <a:r>
              <a:rPr i="1" dirty="0"/>
              <a:t> </a:t>
            </a:r>
            <a:r>
              <a:rPr i="1" dirty="0" err="1"/>
              <a:t>tratta</a:t>
            </a:r>
            <a:r>
              <a:rPr i="1" dirty="0"/>
              <a:t> di ‘</a:t>
            </a:r>
            <a:r>
              <a:rPr i="1" dirty="0" err="1"/>
              <a:t>aggiungere</a:t>
            </a:r>
            <a:r>
              <a:rPr i="1" dirty="0"/>
              <a:t>’ </a:t>
            </a:r>
            <a:r>
              <a:rPr i="1" dirty="0" err="1"/>
              <a:t>nuovi</a:t>
            </a:r>
            <a:r>
              <a:rPr i="1" dirty="0"/>
              <a:t> </a:t>
            </a:r>
            <a:r>
              <a:rPr i="1" dirty="0" err="1"/>
              <a:t>insegnamenti</a:t>
            </a:r>
            <a:r>
              <a:rPr i="1" dirty="0"/>
              <a:t>, </a:t>
            </a:r>
            <a:r>
              <a:rPr i="1" dirty="0" err="1"/>
              <a:t>semmai</a:t>
            </a:r>
            <a:r>
              <a:rPr i="1" dirty="0"/>
              <a:t> di </a:t>
            </a:r>
            <a:r>
              <a:rPr i="1" dirty="0" err="1"/>
              <a:t>ricalibrare</a:t>
            </a:r>
            <a:r>
              <a:rPr i="1" dirty="0"/>
              <a:t> </a:t>
            </a:r>
            <a:r>
              <a:rPr i="1" dirty="0" err="1"/>
              <a:t>quelli</a:t>
            </a:r>
            <a:r>
              <a:rPr i="1" dirty="0"/>
              <a:t> </a:t>
            </a:r>
            <a:r>
              <a:rPr i="1" dirty="0" err="1"/>
              <a:t>esistenti</a:t>
            </a:r>
            <a:r>
              <a:rPr i="1" dirty="0"/>
              <a:t>.”</a:t>
            </a:r>
          </a:p>
          <a:p>
            <a:pPr algn="just">
              <a:lnSpc>
                <a:spcPct val="80000"/>
              </a:lnSpc>
              <a:defRPr sz="4000" spc="-79">
                <a:solidFill>
                  <a:srgbClr val="002452"/>
                </a:solidFill>
                <a:latin typeface="Neris Light"/>
                <a:ea typeface="Neris Light"/>
                <a:cs typeface="Neris Light"/>
                <a:sym typeface="Neris Light"/>
              </a:defRPr>
            </a:pPr>
            <a:endParaRPr i="1" dirty="0"/>
          </a:p>
          <a:p>
            <a:pPr marL="786422" indent="-786422" algn="just">
              <a:lnSpc>
                <a:spcPct val="80000"/>
              </a:lnSpc>
              <a:buSzPct val="100000"/>
              <a:buAutoNum type="arabicPeriod" startAt="4"/>
              <a:defRPr sz="4000" spc="-79">
                <a:solidFill>
                  <a:srgbClr val="002452"/>
                </a:solidFill>
                <a:latin typeface="Neris Bold Italic"/>
                <a:ea typeface="Neris Bold Italic"/>
                <a:cs typeface="Neris Bold Italic"/>
                <a:sym typeface="Neris Bold Italic"/>
              </a:defRPr>
            </a:pPr>
            <a:r>
              <a:rPr b="1" dirty="0"/>
              <a:t>Il service learning come </a:t>
            </a:r>
            <a:r>
              <a:rPr b="1" dirty="0" err="1"/>
              <a:t>proposta</a:t>
            </a:r>
            <a:r>
              <a:rPr b="1" dirty="0"/>
              <a:t> </a:t>
            </a:r>
            <a:r>
              <a:rPr b="1" dirty="0" err="1"/>
              <a:t>pedagogica</a:t>
            </a:r>
            <a:r>
              <a:rPr b="1" dirty="0"/>
              <a:t> </a:t>
            </a:r>
            <a:r>
              <a:rPr b="1" dirty="0" err="1"/>
              <a:t>privilegiata</a:t>
            </a:r>
            <a:r>
              <a:rPr b="1" dirty="0"/>
              <a:t> per </a:t>
            </a:r>
            <a:r>
              <a:rPr b="1" dirty="0" err="1"/>
              <a:t>l’educazione</a:t>
            </a:r>
            <a:r>
              <a:rPr b="1" dirty="0"/>
              <a:t> </a:t>
            </a:r>
            <a:r>
              <a:rPr b="1" dirty="0" err="1"/>
              <a:t>alla</a:t>
            </a:r>
            <a:r>
              <a:rPr b="1" dirty="0"/>
              <a:t> </a:t>
            </a:r>
            <a:r>
              <a:rPr b="1" dirty="0" err="1"/>
              <a:t>cittadinanza</a:t>
            </a:r>
            <a:r>
              <a:rPr b="1" dirty="0"/>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Numero diapositiva"/>
          <p:cNvSpPr txBox="1">
            <a:spLocks noGrp="1"/>
          </p:cNvSpPr>
          <p:nvPr>
            <p:ph type="sldNum" sz="quarter" idx="4294967295"/>
          </p:nvPr>
        </p:nvSpPr>
        <p:spPr>
          <a:xfrm>
            <a:off x="23747737" y="636958"/>
            <a:ext cx="283770"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6</a:t>
            </a:fld>
            <a:endParaRPr/>
          </a:p>
        </p:txBody>
      </p:sp>
      <p:grpSp>
        <p:nvGrpSpPr>
          <p:cNvPr id="230" name="Gruppo"/>
          <p:cNvGrpSpPr/>
          <p:nvPr/>
        </p:nvGrpSpPr>
        <p:grpSpPr>
          <a:xfrm>
            <a:off x="9078134" y="14563655"/>
            <a:ext cx="5339810" cy="2177535"/>
            <a:chOff x="0" y="0"/>
            <a:chExt cx="5339809" cy="2177534"/>
          </a:xfrm>
        </p:grpSpPr>
        <p:grpSp>
          <p:nvGrpSpPr>
            <p:cNvPr id="212" name="Gruppo"/>
            <p:cNvGrpSpPr/>
            <p:nvPr/>
          </p:nvGrpSpPr>
          <p:grpSpPr>
            <a:xfrm>
              <a:off x="-1" y="-1"/>
              <a:ext cx="1473099" cy="2174395"/>
              <a:chOff x="0" y="0"/>
              <a:chExt cx="1473097" cy="2174393"/>
            </a:xfrm>
          </p:grpSpPr>
          <p:sp>
            <p:nvSpPr>
              <p:cNvPr id="208"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09"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10"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11"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23" name="Gruppo"/>
            <p:cNvGrpSpPr/>
            <p:nvPr/>
          </p:nvGrpSpPr>
          <p:grpSpPr>
            <a:xfrm>
              <a:off x="1660646" y="498786"/>
              <a:ext cx="756080" cy="1675609"/>
              <a:chOff x="-1" y="0"/>
              <a:chExt cx="756079" cy="1675607"/>
            </a:xfrm>
          </p:grpSpPr>
          <p:sp>
            <p:nvSpPr>
              <p:cNvPr id="213"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14"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15"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16"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17"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18"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19"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20"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21"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22"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29" name="Gruppo"/>
            <p:cNvGrpSpPr/>
            <p:nvPr/>
          </p:nvGrpSpPr>
          <p:grpSpPr>
            <a:xfrm>
              <a:off x="2624270" y="605179"/>
              <a:ext cx="2715539" cy="1572356"/>
              <a:chOff x="0" y="0"/>
              <a:chExt cx="2715538" cy="1572354"/>
            </a:xfrm>
          </p:grpSpPr>
          <p:sp>
            <p:nvSpPr>
              <p:cNvPr id="224"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25"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26"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27"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28"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231" name="EVOLUZIONE DEL QUADRO NORMATIVO A LIVELLO EUROPEO"/>
          <p:cNvSpPr txBox="1"/>
          <p:nvPr/>
        </p:nvSpPr>
        <p:spPr>
          <a:xfrm>
            <a:off x="466317" y="3068445"/>
            <a:ext cx="22563444" cy="1235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pPr algn="ctr"/>
            <a:r>
              <a:rPr dirty="0"/>
              <a:t>Il focus di </a:t>
            </a:r>
            <a:r>
              <a:rPr dirty="0" err="1"/>
              <a:t>questa</a:t>
            </a:r>
            <a:r>
              <a:rPr dirty="0"/>
              <a:t> </a:t>
            </a:r>
            <a:r>
              <a:rPr dirty="0" err="1"/>
              <a:t>seconda</a:t>
            </a:r>
            <a:r>
              <a:rPr dirty="0"/>
              <a:t> </a:t>
            </a:r>
            <a:r>
              <a:rPr dirty="0" err="1"/>
              <a:t>fase</a:t>
            </a:r>
            <a:r>
              <a:rPr dirty="0"/>
              <a:t> del </a:t>
            </a:r>
            <a:r>
              <a:rPr dirty="0" err="1"/>
              <a:t>percorso</a:t>
            </a:r>
            <a:r>
              <a:rPr dirty="0"/>
              <a:t> </a:t>
            </a:r>
            <a:endParaRPr lang="it-IT" dirty="0"/>
          </a:p>
          <a:p>
            <a:pPr algn="ctr"/>
            <a:r>
              <a:rPr dirty="0"/>
              <a:t>per </a:t>
            </a:r>
            <a:r>
              <a:rPr dirty="0" err="1"/>
              <a:t>una</a:t>
            </a:r>
            <a:r>
              <a:rPr dirty="0"/>
              <a:t> </a:t>
            </a:r>
            <a:r>
              <a:rPr dirty="0" err="1"/>
              <a:t>educazione</a:t>
            </a:r>
            <a:r>
              <a:rPr dirty="0"/>
              <a:t> </a:t>
            </a:r>
            <a:r>
              <a:rPr dirty="0" err="1"/>
              <a:t>civica</a:t>
            </a:r>
            <a:r>
              <a:rPr dirty="0"/>
              <a:t> come </a:t>
            </a:r>
            <a:r>
              <a:rPr dirty="0" err="1"/>
              <a:t>insegnamento</a:t>
            </a:r>
            <a:r>
              <a:rPr dirty="0"/>
              <a:t> </a:t>
            </a:r>
          </a:p>
        </p:txBody>
      </p:sp>
      <p:sp>
        <p:nvSpPr>
          <p:cNvPr id="232" name="comunicazione nella madrelingua;…"/>
          <p:cNvSpPr txBox="1"/>
          <p:nvPr/>
        </p:nvSpPr>
        <p:spPr>
          <a:xfrm>
            <a:off x="466316" y="5635182"/>
            <a:ext cx="21948618" cy="4668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6422" indent="-786422">
              <a:lnSpc>
                <a:spcPct val="80000"/>
              </a:lnSpc>
              <a:buSzPct val="100000"/>
              <a:buAutoNum type="arabicPeriod"/>
              <a:defRPr sz="4600" i="1" spc="-91">
                <a:solidFill>
                  <a:srgbClr val="002452"/>
                </a:solidFill>
                <a:latin typeface="Neris Light"/>
                <a:ea typeface="Neris Light"/>
                <a:cs typeface="Neris Light"/>
                <a:sym typeface="Neris Light"/>
              </a:defRPr>
            </a:pPr>
            <a:r>
              <a:rPr dirty="0"/>
              <a:t>“</a:t>
            </a:r>
            <a:r>
              <a:rPr dirty="0" err="1"/>
              <a:t>comprovate</a:t>
            </a:r>
            <a:r>
              <a:rPr dirty="0"/>
              <a:t> </a:t>
            </a:r>
            <a:r>
              <a:rPr dirty="0" err="1"/>
              <a:t>capacità</a:t>
            </a:r>
            <a:r>
              <a:rPr dirty="0"/>
              <a:t> di </a:t>
            </a:r>
            <a:r>
              <a:rPr dirty="0" err="1"/>
              <a:t>usare</a:t>
            </a:r>
            <a:r>
              <a:rPr dirty="0"/>
              <a:t> </a:t>
            </a:r>
            <a:r>
              <a:rPr dirty="0" err="1"/>
              <a:t>conoscenze</a:t>
            </a:r>
            <a:r>
              <a:rPr dirty="0"/>
              <a:t>, </a:t>
            </a:r>
            <a:r>
              <a:rPr dirty="0" err="1"/>
              <a:t>abilità</a:t>
            </a:r>
            <a:r>
              <a:rPr dirty="0"/>
              <a:t> e </a:t>
            </a:r>
            <a:r>
              <a:rPr dirty="0" err="1"/>
              <a:t>capacità</a:t>
            </a:r>
            <a:r>
              <a:rPr dirty="0"/>
              <a:t> </a:t>
            </a:r>
            <a:r>
              <a:rPr dirty="0" err="1"/>
              <a:t>personali</a:t>
            </a:r>
            <a:r>
              <a:rPr dirty="0"/>
              <a:t>, </a:t>
            </a:r>
            <a:r>
              <a:rPr dirty="0" err="1"/>
              <a:t>sociali</a:t>
            </a:r>
            <a:r>
              <a:rPr dirty="0"/>
              <a:t> e/o </a:t>
            </a:r>
            <a:r>
              <a:rPr dirty="0" err="1"/>
              <a:t>metodologiche</a:t>
            </a:r>
            <a:r>
              <a:rPr dirty="0"/>
              <a:t>, in </a:t>
            </a:r>
            <a:r>
              <a:rPr dirty="0" err="1"/>
              <a:t>situazioni</a:t>
            </a:r>
            <a:r>
              <a:rPr dirty="0"/>
              <a:t> di </a:t>
            </a:r>
            <a:r>
              <a:rPr dirty="0" err="1"/>
              <a:t>lavoro</a:t>
            </a:r>
            <a:r>
              <a:rPr dirty="0"/>
              <a:t> o di studio e </a:t>
            </a:r>
            <a:r>
              <a:rPr dirty="0" err="1"/>
              <a:t>nello</a:t>
            </a:r>
            <a:r>
              <a:rPr dirty="0"/>
              <a:t> </a:t>
            </a:r>
            <a:r>
              <a:rPr dirty="0" err="1"/>
              <a:t>sviluppo</a:t>
            </a:r>
            <a:r>
              <a:rPr dirty="0"/>
              <a:t> </a:t>
            </a:r>
            <a:r>
              <a:rPr dirty="0" err="1"/>
              <a:t>professionale</a:t>
            </a:r>
            <a:r>
              <a:rPr dirty="0"/>
              <a:t> e/o </a:t>
            </a:r>
            <a:r>
              <a:rPr dirty="0" err="1"/>
              <a:t>personale</a:t>
            </a:r>
            <a:r>
              <a:rPr dirty="0"/>
              <a:t>” (</a:t>
            </a:r>
            <a:r>
              <a:rPr i="0" dirty="0" err="1">
                <a:latin typeface="Neris Bold Italic"/>
                <a:ea typeface="Neris Bold Italic"/>
                <a:cs typeface="Neris Bold Italic"/>
                <a:sym typeface="Neris Bold Italic"/>
              </a:rPr>
              <a:t>dall’EQF</a:t>
            </a:r>
            <a:r>
              <a:rPr i="0" dirty="0">
                <a:latin typeface="Neris Bold Italic"/>
                <a:ea typeface="Neris Bold Italic"/>
                <a:cs typeface="Neris Bold Italic"/>
                <a:sym typeface="Neris Bold Italic"/>
              </a:rPr>
              <a:t> </a:t>
            </a:r>
            <a:r>
              <a:rPr i="0" dirty="0" err="1">
                <a:latin typeface="Neris Bold Italic"/>
                <a:ea typeface="Neris Bold Italic"/>
                <a:cs typeface="Neris Bold Italic"/>
                <a:sym typeface="Neris Bold Italic"/>
              </a:rPr>
              <a:t>istituito</a:t>
            </a:r>
            <a:r>
              <a:rPr i="0" dirty="0">
                <a:latin typeface="Neris Bold Italic"/>
                <a:ea typeface="Neris Bold Italic"/>
                <a:cs typeface="Neris Bold Italic"/>
                <a:sym typeface="Neris Bold Italic"/>
              </a:rPr>
              <a:t> </a:t>
            </a:r>
            <a:r>
              <a:rPr i="0" dirty="0" err="1">
                <a:latin typeface="Neris Bold Italic"/>
                <a:ea typeface="Neris Bold Italic"/>
                <a:cs typeface="Neris Bold Italic"/>
                <a:sym typeface="Neris Bold Italic"/>
              </a:rPr>
              <a:t>nel</a:t>
            </a:r>
            <a:r>
              <a:rPr i="0" dirty="0">
                <a:latin typeface="Neris Bold Italic"/>
                <a:ea typeface="Neris Bold Italic"/>
                <a:cs typeface="Neris Bold Italic"/>
                <a:sym typeface="Neris Bold Italic"/>
              </a:rPr>
              <a:t> 2008 e </a:t>
            </a:r>
            <a:r>
              <a:rPr i="0" dirty="0" err="1">
                <a:latin typeface="Neris Bold Italic"/>
                <a:ea typeface="Neris Bold Italic"/>
                <a:cs typeface="Neris Bold Italic"/>
                <a:sym typeface="Neris Bold Italic"/>
              </a:rPr>
              <a:t>riveduto</a:t>
            </a:r>
            <a:r>
              <a:rPr i="0" dirty="0">
                <a:latin typeface="Neris Bold Italic"/>
                <a:ea typeface="Neris Bold Italic"/>
                <a:cs typeface="Neris Bold Italic"/>
                <a:sym typeface="Neris Bold Italic"/>
              </a:rPr>
              <a:t> </a:t>
            </a:r>
            <a:r>
              <a:rPr i="0" dirty="0" err="1">
                <a:latin typeface="Neris Bold Italic"/>
                <a:ea typeface="Neris Bold Italic"/>
                <a:cs typeface="Neris Bold Italic"/>
                <a:sym typeface="Neris Bold Italic"/>
              </a:rPr>
              <a:t>nel</a:t>
            </a:r>
            <a:r>
              <a:rPr i="0" dirty="0">
                <a:latin typeface="Neris Bold Italic"/>
                <a:ea typeface="Neris Bold Italic"/>
                <a:cs typeface="Neris Bold Italic"/>
                <a:sym typeface="Neris Bold Italic"/>
              </a:rPr>
              <a:t> 2017</a:t>
            </a:r>
            <a:r>
              <a:rPr dirty="0"/>
              <a:t>);</a:t>
            </a:r>
          </a:p>
          <a:p>
            <a:pPr>
              <a:lnSpc>
                <a:spcPct val="80000"/>
              </a:lnSpc>
              <a:defRPr sz="4600" spc="-91">
                <a:solidFill>
                  <a:srgbClr val="002452"/>
                </a:solidFill>
                <a:latin typeface="Neris Light"/>
                <a:ea typeface="Neris Light"/>
                <a:cs typeface="Neris Light"/>
                <a:sym typeface="Neris Light"/>
              </a:defRPr>
            </a:pPr>
            <a:endParaRPr dirty="0"/>
          </a:p>
          <a:p>
            <a:pPr marL="786422" indent="-786422">
              <a:lnSpc>
                <a:spcPct val="80000"/>
              </a:lnSpc>
              <a:buSzPct val="100000"/>
              <a:buAutoNum type="arabicPeriod" startAt="2"/>
              <a:defRPr sz="4600" spc="-91">
                <a:solidFill>
                  <a:srgbClr val="002452"/>
                </a:solidFill>
                <a:latin typeface="Neris Light"/>
                <a:ea typeface="Neris Light"/>
                <a:cs typeface="Neris Light"/>
                <a:sym typeface="Neris Light"/>
              </a:defRPr>
            </a:pPr>
            <a:r>
              <a:rPr dirty="0" err="1"/>
              <a:t>descritte</a:t>
            </a:r>
            <a:r>
              <a:rPr dirty="0"/>
              <a:t> in termini di </a:t>
            </a:r>
            <a:r>
              <a:rPr dirty="0" err="1"/>
              <a:t>responsabilità</a:t>
            </a:r>
            <a:r>
              <a:rPr dirty="0"/>
              <a:t> e </a:t>
            </a:r>
            <a:r>
              <a:rPr dirty="0" err="1"/>
              <a:t>autonomia</a:t>
            </a:r>
            <a:r>
              <a:rPr dirty="0"/>
              <a:t>;</a:t>
            </a:r>
          </a:p>
          <a:p>
            <a:pPr>
              <a:lnSpc>
                <a:spcPct val="80000"/>
              </a:lnSpc>
              <a:defRPr sz="4600" spc="-91">
                <a:solidFill>
                  <a:srgbClr val="002452"/>
                </a:solidFill>
                <a:latin typeface="Neris Light"/>
                <a:ea typeface="Neris Light"/>
                <a:cs typeface="Neris Light"/>
                <a:sym typeface="Neris Light"/>
              </a:defRPr>
            </a:pPr>
            <a:endParaRPr dirty="0"/>
          </a:p>
          <a:p>
            <a:pPr marL="786422" indent="-786422">
              <a:lnSpc>
                <a:spcPct val="80000"/>
              </a:lnSpc>
              <a:buSzPct val="100000"/>
              <a:buAutoNum type="arabicPeriod" startAt="3"/>
              <a:defRPr sz="4600" spc="-91">
                <a:solidFill>
                  <a:srgbClr val="002452"/>
                </a:solidFill>
                <a:latin typeface="Neris Light"/>
                <a:ea typeface="Neris Light"/>
                <a:cs typeface="Neris Light"/>
                <a:sym typeface="Neris Light"/>
              </a:defRPr>
            </a:pPr>
            <a:r>
              <a:rPr dirty="0" err="1"/>
              <a:t>riferite</a:t>
            </a:r>
            <a:r>
              <a:rPr dirty="0"/>
              <a:t> a </a:t>
            </a:r>
            <a:r>
              <a:rPr dirty="0" err="1"/>
              <a:t>componenti</a:t>
            </a:r>
            <a:r>
              <a:rPr dirty="0"/>
              <a:t> </a:t>
            </a:r>
            <a:r>
              <a:rPr dirty="0" err="1"/>
              <a:t>motivazionali</a:t>
            </a:r>
            <a:r>
              <a:rPr dirty="0"/>
              <a:t>, </a:t>
            </a:r>
            <a:r>
              <a:rPr dirty="0" err="1"/>
              <a:t>etiche</a:t>
            </a:r>
            <a:r>
              <a:rPr dirty="0"/>
              <a:t>, </a:t>
            </a:r>
            <a:r>
              <a:rPr dirty="0" err="1"/>
              <a:t>sociali</a:t>
            </a:r>
            <a:r>
              <a:rPr dirty="0"/>
              <a:t>, </a:t>
            </a:r>
            <a:r>
              <a:rPr dirty="0" err="1"/>
              <a:t>sistemi</a:t>
            </a:r>
            <a:r>
              <a:rPr dirty="0"/>
              <a:t> di </a:t>
            </a:r>
            <a:r>
              <a:rPr dirty="0" err="1"/>
              <a:t>valori</a:t>
            </a:r>
            <a:r>
              <a:rPr dirty="0"/>
              <a:t>. </a:t>
            </a:r>
          </a:p>
        </p:txBody>
      </p:sp>
      <p:sp>
        <p:nvSpPr>
          <p:cNvPr id="233" name="Tre documenti fondamentali…"/>
          <p:cNvSpPr txBox="1"/>
          <p:nvPr/>
        </p:nvSpPr>
        <p:spPr>
          <a:xfrm>
            <a:off x="466316" y="4745540"/>
            <a:ext cx="21492142"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4500" b="1">
                <a:solidFill>
                  <a:srgbClr val="000000"/>
                </a:solidFill>
                <a:latin typeface="+mn-lt"/>
                <a:ea typeface="+mn-ea"/>
                <a:cs typeface="+mn-cs"/>
                <a:sym typeface="Helvetica"/>
              </a:defRPr>
            </a:lvl1pPr>
          </a:lstStyle>
          <a:p>
            <a:r>
              <a:rPr dirty="0"/>
              <a:t>“le </a:t>
            </a:r>
            <a:r>
              <a:rPr sz="4800" dirty="0" err="1"/>
              <a:t>competenze</a:t>
            </a:r>
            <a:r>
              <a:rPr dirty="0"/>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Numero diapositiva"/>
          <p:cNvSpPr txBox="1">
            <a:spLocks noGrp="1"/>
          </p:cNvSpPr>
          <p:nvPr>
            <p:ph type="sldNum" sz="quarter" idx="4294967295"/>
          </p:nvPr>
        </p:nvSpPr>
        <p:spPr>
          <a:xfrm>
            <a:off x="23747737" y="636958"/>
            <a:ext cx="283770"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7</a:t>
            </a:fld>
            <a:endParaRPr/>
          </a:p>
        </p:txBody>
      </p:sp>
      <p:grpSp>
        <p:nvGrpSpPr>
          <p:cNvPr id="258" name="Gruppo"/>
          <p:cNvGrpSpPr/>
          <p:nvPr/>
        </p:nvGrpSpPr>
        <p:grpSpPr>
          <a:xfrm>
            <a:off x="9078134" y="14563655"/>
            <a:ext cx="5339810" cy="2177535"/>
            <a:chOff x="0" y="0"/>
            <a:chExt cx="5339809" cy="2177534"/>
          </a:xfrm>
        </p:grpSpPr>
        <p:grpSp>
          <p:nvGrpSpPr>
            <p:cNvPr id="240" name="Gruppo"/>
            <p:cNvGrpSpPr/>
            <p:nvPr/>
          </p:nvGrpSpPr>
          <p:grpSpPr>
            <a:xfrm>
              <a:off x="-1" y="-1"/>
              <a:ext cx="1473099" cy="2174395"/>
              <a:chOff x="0" y="0"/>
              <a:chExt cx="1473097" cy="2174393"/>
            </a:xfrm>
          </p:grpSpPr>
          <p:sp>
            <p:nvSpPr>
              <p:cNvPr id="236"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37"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38"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39"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51" name="Gruppo"/>
            <p:cNvGrpSpPr/>
            <p:nvPr/>
          </p:nvGrpSpPr>
          <p:grpSpPr>
            <a:xfrm>
              <a:off x="1660646" y="498786"/>
              <a:ext cx="756080" cy="1675609"/>
              <a:chOff x="-1" y="0"/>
              <a:chExt cx="756079" cy="1675607"/>
            </a:xfrm>
          </p:grpSpPr>
          <p:sp>
            <p:nvSpPr>
              <p:cNvPr id="241"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42"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43"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44"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45"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46"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47"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48"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49"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50"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57" name="Gruppo"/>
            <p:cNvGrpSpPr/>
            <p:nvPr/>
          </p:nvGrpSpPr>
          <p:grpSpPr>
            <a:xfrm>
              <a:off x="2624270" y="605179"/>
              <a:ext cx="2715539" cy="1572356"/>
              <a:chOff x="0" y="0"/>
              <a:chExt cx="2715538" cy="1572354"/>
            </a:xfrm>
          </p:grpSpPr>
          <p:sp>
            <p:nvSpPr>
              <p:cNvPr id="252"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53"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54"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55"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56"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259" name="Tre documenti fondamentali…"/>
          <p:cNvSpPr txBox="1"/>
          <p:nvPr/>
        </p:nvSpPr>
        <p:spPr>
          <a:xfrm>
            <a:off x="466316" y="4772467"/>
            <a:ext cx="21492142"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4500" b="1">
                <a:solidFill>
                  <a:srgbClr val="000000"/>
                </a:solidFill>
                <a:latin typeface="+mn-lt"/>
                <a:ea typeface="+mn-ea"/>
                <a:cs typeface="+mn-cs"/>
                <a:sym typeface="Helvetica"/>
              </a:defRPr>
            </a:lvl1pPr>
          </a:lstStyle>
          <a:p>
            <a:r>
              <a:t>“le competenze”</a:t>
            </a:r>
          </a:p>
        </p:txBody>
      </p:sp>
      <p:pic>
        <p:nvPicPr>
          <p:cNvPr id="260" name="PAG. 28_Pagina_28.jpg" descr="PAG. 28_Pagina_28.jpg"/>
          <p:cNvPicPr>
            <a:picLocks noChangeAspect="1"/>
          </p:cNvPicPr>
          <p:nvPr/>
        </p:nvPicPr>
        <p:blipFill>
          <a:blip r:embed="rId2"/>
          <a:srcRect l="5489" t="8360" r="5489" b="12295"/>
          <a:stretch>
            <a:fillRect/>
          </a:stretch>
        </p:blipFill>
        <p:spPr>
          <a:xfrm>
            <a:off x="4270715" y="1619477"/>
            <a:ext cx="14954488" cy="102995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Numero diapositiva"/>
          <p:cNvSpPr txBox="1">
            <a:spLocks noGrp="1"/>
          </p:cNvSpPr>
          <p:nvPr>
            <p:ph type="sldNum" sz="quarter" idx="4294967295"/>
          </p:nvPr>
        </p:nvSpPr>
        <p:spPr>
          <a:xfrm>
            <a:off x="23747737" y="636958"/>
            <a:ext cx="283770"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8</a:t>
            </a:fld>
            <a:endParaRPr/>
          </a:p>
        </p:txBody>
      </p:sp>
      <p:grpSp>
        <p:nvGrpSpPr>
          <p:cNvPr id="285" name="Gruppo"/>
          <p:cNvGrpSpPr/>
          <p:nvPr/>
        </p:nvGrpSpPr>
        <p:grpSpPr>
          <a:xfrm>
            <a:off x="9078134" y="14563655"/>
            <a:ext cx="5339810" cy="2177535"/>
            <a:chOff x="0" y="0"/>
            <a:chExt cx="5339809" cy="2177534"/>
          </a:xfrm>
        </p:grpSpPr>
        <p:grpSp>
          <p:nvGrpSpPr>
            <p:cNvPr id="267" name="Gruppo"/>
            <p:cNvGrpSpPr/>
            <p:nvPr/>
          </p:nvGrpSpPr>
          <p:grpSpPr>
            <a:xfrm>
              <a:off x="-1" y="-1"/>
              <a:ext cx="1473099" cy="2174395"/>
              <a:chOff x="0" y="0"/>
              <a:chExt cx="1473097" cy="2174393"/>
            </a:xfrm>
          </p:grpSpPr>
          <p:sp>
            <p:nvSpPr>
              <p:cNvPr id="263"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64"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65"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66"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78" name="Gruppo"/>
            <p:cNvGrpSpPr/>
            <p:nvPr/>
          </p:nvGrpSpPr>
          <p:grpSpPr>
            <a:xfrm>
              <a:off x="1660646" y="498786"/>
              <a:ext cx="756080" cy="1675609"/>
              <a:chOff x="-1" y="0"/>
              <a:chExt cx="756079" cy="1675607"/>
            </a:xfrm>
          </p:grpSpPr>
          <p:sp>
            <p:nvSpPr>
              <p:cNvPr id="268"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69"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70"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71"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72"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73"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74"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75" name="Rettangolo arrotondato"/>
              <p:cNvSpPr/>
              <p:nvPr/>
            </p:nvSpPr>
            <p:spPr>
              <a:xfrm rot="16200000">
                <a:off x="-22705" y="43475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76"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77"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284" name="Gruppo"/>
            <p:cNvGrpSpPr/>
            <p:nvPr/>
          </p:nvGrpSpPr>
          <p:grpSpPr>
            <a:xfrm>
              <a:off x="2624270" y="605179"/>
              <a:ext cx="2715539" cy="1572356"/>
              <a:chOff x="0" y="0"/>
              <a:chExt cx="2715538" cy="1572354"/>
            </a:xfrm>
          </p:grpSpPr>
          <p:sp>
            <p:nvSpPr>
              <p:cNvPr id="279"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80"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81"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82"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83"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pic>
        <p:nvPicPr>
          <p:cNvPr id="286" name="PAG. 1_Pagina_01.jpg" descr="PAG. 1_Pagina_01.jpg"/>
          <p:cNvPicPr>
            <a:picLocks noChangeAspect="1"/>
          </p:cNvPicPr>
          <p:nvPr/>
        </p:nvPicPr>
        <p:blipFill>
          <a:blip r:embed="rId2"/>
          <a:srcRect l="20845" t="24569" r="20845" b="55794"/>
          <a:stretch>
            <a:fillRect/>
          </a:stretch>
        </p:blipFill>
        <p:spPr>
          <a:xfrm>
            <a:off x="210475" y="4228290"/>
            <a:ext cx="11985593" cy="5707812"/>
          </a:xfrm>
          <a:prstGeom prst="rect">
            <a:avLst/>
          </a:prstGeom>
          <a:ln w="12700">
            <a:miter lim="400000"/>
          </a:ln>
        </p:spPr>
      </p:pic>
      <p:pic>
        <p:nvPicPr>
          <p:cNvPr id="287" name="PAG. 1_Pagina_01.jpg" descr="PAG. 1_Pagina_01.jpg"/>
          <p:cNvPicPr>
            <a:picLocks noChangeAspect="1"/>
          </p:cNvPicPr>
          <p:nvPr/>
        </p:nvPicPr>
        <p:blipFill>
          <a:blip r:embed="rId2"/>
          <a:srcRect l="24014" t="56837" r="20827" b="16495"/>
          <a:stretch>
            <a:fillRect/>
          </a:stretch>
        </p:blipFill>
        <p:spPr>
          <a:xfrm>
            <a:off x="12577285" y="3245444"/>
            <a:ext cx="10634530" cy="72706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Numero diapositiva"/>
          <p:cNvSpPr txBox="1">
            <a:spLocks noGrp="1"/>
          </p:cNvSpPr>
          <p:nvPr>
            <p:ph type="sldNum" sz="quarter" idx="4294967295"/>
          </p:nvPr>
        </p:nvSpPr>
        <p:spPr>
          <a:xfrm>
            <a:off x="23747738" y="636958"/>
            <a:ext cx="283769" cy="469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9</a:t>
            </a:fld>
            <a:endParaRPr/>
          </a:p>
        </p:txBody>
      </p:sp>
      <p:grpSp>
        <p:nvGrpSpPr>
          <p:cNvPr id="312" name="Gruppo"/>
          <p:cNvGrpSpPr/>
          <p:nvPr/>
        </p:nvGrpSpPr>
        <p:grpSpPr>
          <a:xfrm>
            <a:off x="9078134" y="14563655"/>
            <a:ext cx="5339810" cy="2177535"/>
            <a:chOff x="0" y="0"/>
            <a:chExt cx="5339809" cy="2177534"/>
          </a:xfrm>
        </p:grpSpPr>
        <p:grpSp>
          <p:nvGrpSpPr>
            <p:cNvPr id="294" name="Gruppo"/>
            <p:cNvGrpSpPr/>
            <p:nvPr/>
          </p:nvGrpSpPr>
          <p:grpSpPr>
            <a:xfrm>
              <a:off x="-1" y="-1"/>
              <a:ext cx="1473099" cy="2174395"/>
              <a:chOff x="0" y="0"/>
              <a:chExt cx="1473097" cy="2174393"/>
            </a:xfrm>
          </p:grpSpPr>
          <p:sp>
            <p:nvSpPr>
              <p:cNvPr id="290" name="Rettangolo arrotondato"/>
              <p:cNvSpPr/>
              <p:nvPr/>
            </p:nvSpPr>
            <p:spPr>
              <a:xfrm>
                <a:off x="-1" y="0"/>
                <a:ext cx="1473099" cy="2174394"/>
              </a:xfrm>
              <a:prstGeom prst="roundRect">
                <a:avLst>
                  <a:gd name="adj" fmla="val 5117"/>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91" name="Rettangolo"/>
              <p:cNvSpPr/>
              <p:nvPr/>
            </p:nvSpPr>
            <p:spPr>
              <a:xfrm>
                <a:off x="63423" y="157235"/>
                <a:ext cx="1346252" cy="1820250"/>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92" name="Cerchio"/>
              <p:cNvSpPr/>
              <p:nvPr/>
            </p:nvSpPr>
            <p:spPr>
              <a:xfrm>
                <a:off x="717326" y="64129"/>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93" name="Cerchio"/>
              <p:cNvSpPr/>
              <p:nvPr/>
            </p:nvSpPr>
            <p:spPr>
              <a:xfrm>
                <a:off x="690449" y="2029582"/>
                <a:ext cx="92201" cy="9220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05" name="Gruppo"/>
            <p:cNvGrpSpPr/>
            <p:nvPr/>
          </p:nvGrpSpPr>
          <p:grpSpPr>
            <a:xfrm>
              <a:off x="1660646" y="498786"/>
              <a:ext cx="756080" cy="1675609"/>
              <a:chOff x="-1" y="0"/>
              <a:chExt cx="756079" cy="1675607"/>
            </a:xfrm>
          </p:grpSpPr>
          <p:sp>
            <p:nvSpPr>
              <p:cNvPr id="295" name="Rettangolo"/>
              <p:cNvSpPr/>
              <p:nvPr/>
            </p:nvSpPr>
            <p:spPr>
              <a:xfrm>
                <a:off x="62817" y="231435"/>
                <a:ext cx="646778" cy="1195991"/>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96" name="Cerchio"/>
              <p:cNvSpPr/>
              <p:nvPr/>
            </p:nvSpPr>
            <p:spPr>
              <a:xfrm>
                <a:off x="313180" y="1476665"/>
                <a:ext cx="146051" cy="146051"/>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97" name="Cerchio"/>
              <p:cNvSpPr/>
              <p:nvPr/>
            </p:nvSpPr>
            <p:spPr>
              <a:xfrm>
                <a:off x="373588" y="89003"/>
                <a:ext cx="25237" cy="25237"/>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298" name="Rettangolo arrotondato"/>
              <p:cNvSpPr/>
              <p:nvPr/>
            </p:nvSpPr>
            <p:spPr>
              <a:xfrm>
                <a:off x="331273" y="145467"/>
                <a:ext cx="109866" cy="18625"/>
              </a:xfrm>
              <a:prstGeom prst="roundRect">
                <a:avLst>
                  <a:gd name="adj" fmla="val 50000"/>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299" name="Cerchio"/>
              <p:cNvSpPr/>
              <p:nvPr/>
            </p:nvSpPr>
            <p:spPr>
              <a:xfrm>
                <a:off x="290935" y="145467"/>
                <a:ext cx="18625" cy="1862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00" name="Rettangolo arrotondato"/>
              <p:cNvSpPr/>
              <p:nvPr/>
            </p:nvSpPr>
            <p:spPr>
              <a:xfrm>
                <a:off x="526333" y="0"/>
                <a:ext cx="109865"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01" name="Rettangolo arrotondato"/>
              <p:cNvSpPr/>
              <p:nvPr/>
            </p:nvSpPr>
            <p:spPr>
              <a:xfrm rot="16200000">
                <a:off x="-22705" y="282670"/>
                <a:ext cx="64032" cy="18624"/>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02" name="Rettangolo arrotondato"/>
              <p:cNvSpPr/>
              <p:nvPr/>
            </p:nvSpPr>
            <p:spPr>
              <a:xfrm rot="16200000">
                <a:off x="-22705" y="434750"/>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03" name="Rettangolo arrotondato"/>
              <p:cNvSpPr/>
              <p:nvPr/>
            </p:nvSpPr>
            <p:spPr>
              <a:xfrm rot="16200000">
                <a:off x="-22705" y="533933"/>
                <a:ext cx="64032" cy="18625"/>
              </a:xfrm>
              <a:prstGeom prst="roundRect">
                <a:avLst>
                  <a:gd name="adj" fmla="val 50000"/>
                </a:avLst>
              </a:prstGeom>
              <a:noFill/>
              <a:ln w="12700" cap="flat">
                <a:solidFill>
                  <a:srgbClr val="468D80"/>
                </a:solidFill>
                <a:prstDash val="solid"/>
                <a:miter lim="400000"/>
              </a:ln>
              <a:effectLst/>
            </p:spPr>
            <p:txBody>
              <a:bodyPr wrap="square" lIns="50800" tIns="50800" rIns="50800" bIns="50800" numCol="1" anchor="ctr">
                <a:noAutofit/>
              </a:bodyPr>
              <a:lstStyle/>
              <a:p>
                <a:pPr algn="ctr">
                  <a:defRPr sz="2400">
                    <a:solidFill>
                      <a:srgbClr val="000000"/>
                    </a:solidFill>
                  </a:defRPr>
                </a:pPr>
                <a:endParaRPr/>
              </a:p>
            </p:txBody>
          </p:sp>
          <p:sp>
            <p:nvSpPr>
              <p:cNvPr id="304" name="Rettangolo arrotondato"/>
              <p:cNvSpPr/>
              <p:nvPr/>
            </p:nvSpPr>
            <p:spPr>
              <a:xfrm>
                <a:off x="16334" y="16962"/>
                <a:ext cx="739745" cy="1658646"/>
              </a:xfrm>
              <a:prstGeom prst="roundRect">
                <a:avLst>
                  <a:gd name="adj" fmla="val 10189"/>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nvGrpSpPr>
            <p:cNvPr id="311" name="Gruppo"/>
            <p:cNvGrpSpPr/>
            <p:nvPr/>
          </p:nvGrpSpPr>
          <p:grpSpPr>
            <a:xfrm>
              <a:off x="2624270" y="605179"/>
              <a:ext cx="2715540" cy="1572356"/>
              <a:chOff x="0" y="0"/>
              <a:chExt cx="2715538" cy="1572354"/>
            </a:xfrm>
          </p:grpSpPr>
          <p:sp>
            <p:nvSpPr>
              <p:cNvPr id="306" name="Rettangolo arrotondato"/>
              <p:cNvSpPr/>
              <p:nvPr/>
            </p:nvSpPr>
            <p:spPr>
              <a:xfrm>
                <a:off x="212004" y="-1"/>
                <a:ext cx="2291468" cy="1572356"/>
              </a:xfrm>
              <a:prstGeom prst="roundRect">
                <a:avLst>
                  <a:gd name="adj" fmla="val 4794"/>
                </a:avLst>
              </a:prstGeom>
              <a:no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07" name="Rettangolo"/>
              <p:cNvSpPr/>
              <p:nvPr/>
            </p:nvSpPr>
            <p:spPr>
              <a:xfrm>
                <a:off x="288393" y="100738"/>
                <a:ext cx="2138690" cy="1261345"/>
              </a:xfrm>
              <a:prstGeom prst="rect">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08" name="Cerchio"/>
              <p:cNvSpPr/>
              <p:nvPr/>
            </p:nvSpPr>
            <p:spPr>
              <a:xfrm>
                <a:off x="1338515" y="29312"/>
                <a:ext cx="38445" cy="38445"/>
              </a:xfrm>
              <a:prstGeom prst="ellipse">
                <a:avLst/>
              </a:prstGeom>
              <a:noFill/>
              <a:ln w="12700" cap="flat">
                <a:solidFill>
                  <a:srgbClr val="325159"/>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09" name="Forma"/>
              <p:cNvSpPr/>
              <p:nvPr/>
            </p:nvSpPr>
            <p:spPr>
              <a:xfrm>
                <a:off x="0" y="1427840"/>
                <a:ext cx="2715539" cy="144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sp>
            <p:nvSpPr>
              <p:cNvPr id="310" name="Forma"/>
              <p:cNvSpPr/>
              <p:nvPr/>
            </p:nvSpPr>
            <p:spPr>
              <a:xfrm>
                <a:off x="1195812" y="1427840"/>
                <a:ext cx="323913" cy="31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52"/>
                    </a:lnTo>
                    <a:cubicBezTo>
                      <a:pt x="0" y="16578"/>
                      <a:pt x="269" y="21600"/>
                      <a:pt x="600" y="21600"/>
                    </a:cubicBezTo>
                    <a:lnTo>
                      <a:pt x="21000" y="21600"/>
                    </a:lnTo>
                    <a:cubicBezTo>
                      <a:pt x="21331" y="21600"/>
                      <a:pt x="21600" y="16577"/>
                      <a:pt x="21600" y="10352"/>
                    </a:cubicBezTo>
                    <a:lnTo>
                      <a:pt x="21600" y="0"/>
                    </a:lnTo>
                    <a:lnTo>
                      <a:pt x="0" y="0"/>
                    </a:lnTo>
                    <a:close/>
                  </a:path>
                </a:pathLst>
              </a:custGeom>
              <a:solidFill>
                <a:srgbClr val="FFFFFF"/>
              </a:solidFill>
              <a:ln w="25400" cap="flat">
                <a:solidFill>
                  <a:srgbClr val="5CC093"/>
                </a:solidFill>
                <a:prstDash val="solid"/>
                <a:miter lim="400000"/>
              </a:ln>
              <a:effectLst/>
            </p:spPr>
            <p:txBody>
              <a:bodyPr wrap="square" lIns="50800" tIns="50800" rIns="50800" bIns="50800" numCol="1" anchor="ctr">
                <a:noAutofit/>
              </a:bodyPr>
              <a:lstStyle/>
              <a:p>
                <a:pPr algn="ctr">
                  <a:defRPr sz="3200">
                    <a:solidFill>
                      <a:srgbClr val="FFFFFF"/>
                    </a:solidFill>
                  </a:defRPr>
                </a:pPr>
                <a:endParaRPr/>
              </a:p>
            </p:txBody>
          </p:sp>
        </p:grpSp>
      </p:grpSp>
      <p:sp>
        <p:nvSpPr>
          <p:cNvPr id="313" name="EVOLUZIONE DEL QUADRO NORMATIVO A LIVELLO EUROPEO"/>
          <p:cNvSpPr txBox="1"/>
          <p:nvPr/>
        </p:nvSpPr>
        <p:spPr>
          <a:xfrm>
            <a:off x="466317" y="1919907"/>
            <a:ext cx="173181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4600" spc="-91">
                <a:solidFill>
                  <a:srgbClr val="41A995"/>
                </a:solidFill>
                <a:latin typeface="Neris Light"/>
                <a:ea typeface="Neris Light"/>
                <a:cs typeface="Neris Light"/>
                <a:sym typeface="Neris Light"/>
              </a:defRPr>
            </a:lvl1pPr>
          </a:lstStyle>
          <a:p>
            <a:r>
              <a:t>EVOLUZIONE DEL QUADRO NORMATIVO A LIVELLO EUROPEO </a:t>
            </a:r>
          </a:p>
        </p:txBody>
      </p:sp>
      <p:sp>
        <p:nvSpPr>
          <p:cNvPr id="314" name="comunicazione nella madrelingua;…"/>
          <p:cNvSpPr txBox="1"/>
          <p:nvPr/>
        </p:nvSpPr>
        <p:spPr>
          <a:xfrm>
            <a:off x="466316" y="7113518"/>
            <a:ext cx="21948618" cy="4633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comunicazione</a:t>
            </a:r>
            <a:r>
              <a:rPr dirty="0"/>
              <a:t> </a:t>
            </a:r>
            <a:r>
              <a:rPr dirty="0" err="1"/>
              <a:t>nella</a:t>
            </a:r>
            <a:r>
              <a:rPr dirty="0"/>
              <a:t> </a:t>
            </a:r>
            <a:r>
              <a:rPr dirty="0" err="1"/>
              <a:t>madrelingua</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comunicazione</a:t>
            </a:r>
            <a:r>
              <a:rPr dirty="0"/>
              <a:t> </a:t>
            </a:r>
            <a:r>
              <a:rPr dirty="0" err="1"/>
              <a:t>nelle</a:t>
            </a:r>
            <a:r>
              <a:rPr dirty="0"/>
              <a:t> </a:t>
            </a:r>
            <a:r>
              <a:rPr dirty="0" err="1"/>
              <a:t>lingue</a:t>
            </a:r>
            <a:r>
              <a:rPr dirty="0"/>
              <a:t> </a:t>
            </a:r>
            <a:r>
              <a:rPr dirty="0" err="1"/>
              <a:t>straniere</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matematica</a:t>
            </a:r>
            <a:r>
              <a:rPr dirty="0"/>
              <a:t> e </a:t>
            </a:r>
            <a:r>
              <a:rPr dirty="0" err="1"/>
              <a:t>competenze</a:t>
            </a:r>
            <a:r>
              <a:rPr dirty="0"/>
              <a:t> di base in </a:t>
            </a:r>
            <a:r>
              <a:rPr dirty="0" err="1"/>
              <a:t>scienza</a:t>
            </a:r>
            <a:r>
              <a:rPr dirty="0"/>
              <a:t> e </a:t>
            </a:r>
            <a:r>
              <a:rPr dirty="0" err="1"/>
              <a:t>tecnologia</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competenza</a:t>
            </a:r>
            <a:r>
              <a:rPr dirty="0"/>
              <a:t> </a:t>
            </a:r>
            <a:r>
              <a:rPr dirty="0" err="1"/>
              <a:t>digitale</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imparare</a:t>
            </a:r>
            <a:r>
              <a:rPr dirty="0"/>
              <a:t> a </a:t>
            </a:r>
            <a:r>
              <a:rPr dirty="0" err="1"/>
              <a:t>imparare</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b="1" dirty="0" err="1">
                <a:latin typeface="Neris Light"/>
                <a:ea typeface="Neris Light"/>
                <a:cs typeface="Neris Light"/>
                <a:sym typeface="Neris SemiBold"/>
              </a:rPr>
              <a:t>competenze</a:t>
            </a:r>
            <a:r>
              <a:rPr b="1" dirty="0">
                <a:latin typeface="Neris Light"/>
                <a:ea typeface="Neris Light"/>
                <a:cs typeface="Neris Light"/>
                <a:sym typeface="Neris SemiBold"/>
              </a:rPr>
              <a:t> </a:t>
            </a:r>
            <a:r>
              <a:rPr b="1" dirty="0" err="1">
                <a:latin typeface="Neris Light"/>
                <a:ea typeface="Neris Light"/>
                <a:cs typeface="Neris Light"/>
                <a:sym typeface="Neris SemiBold"/>
              </a:rPr>
              <a:t>sociali</a:t>
            </a:r>
            <a:r>
              <a:rPr b="1" dirty="0">
                <a:latin typeface="Neris Light"/>
                <a:ea typeface="Neris Light"/>
                <a:cs typeface="Neris Light"/>
                <a:sym typeface="Neris SemiBold"/>
              </a:rPr>
              <a:t> e </a:t>
            </a:r>
            <a:r>
              <a:rPr b="1" dirty="0" err="1">
                <a:latin typeface="Neris Light"/>
                <a:ea typeface="Neris Light"/>
                <a:cs typeface="Neris Light"/>
                <a:sym typeface="Neris SemiBold"/>
              </a:rPr>
              <a:t>civiche</a:t>
            </a:r>
            <a:r>
              <a:rPr b="1" dirty="0">
                <a:latin typeface="Neris Light"/>
                <a:ea typeface="Neris Light"/>
                <a:cs typeface="Neris Light"/>
                <a:sym typeface="Neris SemiBold"/>
              </a:rPr>
              <a:t>;</a:t>
            </a:r>
            <a:r>
              <a:rPr b="1"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spirito</a:t>
            </a:r>
            <a:r>
              <a:rPr dirty="0"/>
              <a:t> di </a:t>
            </a:r>
            <a:r>
              <a:rPr dirty="0" err="1"/>
              <a:t>iniziativa</a:t>
            </a:r>
            <a:r>
              <a:rPr dirty="0"/>
              <a:t> e </a:t>
            </a:r>
            <a:r>
              <a:rPr dirty="0" err="1"/>
              <a:t>imprenditorialità</a:t>
            </a:r>
            <a:r>
              <a:rPr dirty="0"/>
              <a:t>; </a:t>
            </a:r>
          </a:p>
          <a:p>
            <a:pPr marL="786422" indent="-786422">
              <a:lnSpc>
                <a:spcPct val="80000"/>
              </a:lnSpc>
              <a:buSzPct val="100000"/>
              <a:buAutoNum type="arabicPeriod"/>
              <a:defRPr sz="4600" spc="-91">
                <a:solidFill>
                  <a:srgbClr val="002452"/>
                </a:solidFill>
                <a:latin typeface="Neris Light"/>
                <a:ea typeface="Neris Light"/>
                <a:cs typeface="Neris Light"/>
                <a:sym typeface="Neris Light"/>
              </a:defRPr>
            </a:pPr>
            <a:r>
              <a:rPr dirty="0" err="1"/>
              <a:t>consapevolezza</a:t>
            </a:r>
            <a:r>
              <a:rPr dirty="0"/>
              <a:t> </a:t>
            </a:r>
            <a:r>
              <a:rPr dirty="0" err="1"/>
              <a:t>ed</a:t>
            </a:r>
            <a:r>
              <a:rPr dirty="0"/>
              <a:t> </a:t>
            </a:r>
            <a:r>
              <a:rPr dirty="0" err="1"/>
              <a:t>espressione</a:t>
            </a:r>
            <a:r>
              <a:rPr dirty="0"/>
              <a:t> </a:t>
            </a:r>
            <a:r>
              <a:rPr dirty="0" err="1"/>
              <a:t>culturale</a:t>
            </a:r>
            <a:r>
              <a:rPr dirty="0"/>
              <a:t>.</a:t>
            </a:r>
          </a:p>
        </p:txBody>
      </p:sp>
      <p:sp>
        <p:nvSpPr>
          <p:cNvPr id="315" name="Tre documenti fondamentali…"/>
          <p:cNvSpPr txBox="1"/>
          <p:nvPr/>
        </p:nvSpPr>
        <p:spPr>
          <a:xfrm>
            <a:off x="466316" y="2434590"/>
            <a:ext cx="21492142" cy="4965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
                <a:solidFill>
                  <a:srgbClr val="000000"/>
                </a:solidFill>
              </a:defRPr>
            </a:pPr>
            <a:r>
              <a:rPr sz="3600" b="1" dirty="0"/>
              <a:t>Tre </a:t>
            </a:r>
            <a:r>
              <a:rPr sz="3600" b="1" dirty="0" err="1"/>
              <a:t>documenti</a:t>
            </a:r>
            <a:r>
              <a:rPr sz="3600" b="1" dirty="0"/>
              <a:t> </a:t>
            </a:r>
            <a:r>
              <a:rPr sz="3600" b="1" dirty="0" err="1"/>
              <a:t>fondamentali</a:t>
            </a:r>
            <a:r>
              <a:rPr sz="3600" b="1" dirty="0"/>
              <a:t> </a:t>
            </a:r>
          </a:p>
          <a:p>
            <a:pPr marL="467894" indent="-467894">
              <a:buSzPct val="100000"/>
              <a:buAutoNum type="arabicPeriod"/>
              <a:defRPr sz="3500" b="1">
                <a:solidFill>
                  <a:srgbClr val="000000"/>
                </a:solidFill>
                <a:latin typeface="+mn-lt"/>
                <a:ea typeface="+mn-ea"/>
                <a:cs typeface="+mn-cs"/>
                <a:sym typeface="Helvetica"/>
              </a:defRPr>
            </a:pPr>
            <a:r>
              <a:rPr dirty="0" err="1"/>
              <a:t>Raccomandazione</a:t>
            </a:r>
            <a:r>
              <a:rPr dirty="0"/>
              <a:t> del </a:t>
            </a:r>
            <a:r>
              <a:rPr dirty="0" err="1"/>
              <a:t>Parlamento</a:t>
            </a:r>
            <a:r>
              <a:rPr dirty="0"/>
              <a:t> </a:t>
            </a:r>
            <a:r>
              <a:rPr dirty="0" err="1"/>
              <a:t>europeo</a:t>
            </a:r>
            <a:r>
              <a:rPr dirty="0"/>
              <a:t> e del </a:t>
            </a:r>
            <a:r>
              <a:rPr dirty="0" err="1"/>
              <a:t>Consiglio</a:t>
            </a:r>
            <a:r>
              <a:rPr dirty="0"/>
              <a:t> </a:t>
            </a:r>
            <a:r>
              <a:rPr dirty="0" err="1"/>
              <a:t>dell’Unione</a:t>
            </a:r>
            <a:r>
              <a:rPr dirty="0"/>
              <a:t> </a:t>
            </a:r>
            <a:r>
              <a:rPr dirty="0" err="1"/>
              <a:t>europea</a:t>
            </a:r>
            <a:r>
              <a:rPr dirty="0"/>
              <a:t> del 18 </a:t>
            </a:r>
            <a:r>
              <a:rPr dirty="0" err="1"/>
              <a:t>dicembre</a:t>
            </a:r>
            <a:r>
              <a:rPr dirty="0"/>
              <a:t> 2006 </a:t>
            </a:r>
            <a:r>
              <a:rPr dirty="0" err="1"/>
              <a:t>sulle</a:t>
            </a:r>
            <a:r>
              <a:rPr dirty="0"/>
              <a:t> </a:t>
            </a:r>
            <a:r>
              <a:rPr i="1" dirty="0" err="1"/>
              <a:t>Competenze</a:t>
            </a:r>
            <a:r>
              <a:rPr i="1" dirty="0"/>
              <a:t> </a:t>
            </a:r>
            <a:r>
              <a:rPr i="1" dirty="0" err="1"/>
              <a:t>chiave</a:t>
            </a:r>
            <a:r>
              <a:rPr i="1" dirty="0"/>
              <a:t> per </a:t>
            </a:r>
            <a:r>
              <a:rPr i="1" dirty="0" err="1"/>
              <a:t>l'apprendimento</a:t>
            </a:r>
            <a:r>
              <a:rPr i="1" dirty="0"/>
              <a:t> </a:t>
            </a:r>
            <a:r>
              <a:rPr i="1" dirty="0" err="1"/>
              <a:t>permanente</a:t>
            </a:r>
            <a:endParaRPr i="1" dirty="0"/>
          </a:p>
          <a:p>
            <a:pPr>
              <a:defRPr sz="3500">
                <a:solidFill>
                  <a:srgbClr val="000000"/>
                </a:solidFill>
              </a:defRPr>
            </a:pPr>
            <a:endParaRPr lang="it-IT" dirty="0" smtClean="0"/>
          </a:p>
          <a:p>
            <a:pPr>
              <a:defRPr sz="3500">
                <a:solidFill>
                  <a:srgbClr val="000000"/>
                </a:solidFill>
              </a:defRPr>
            </a:pPr>
            <a:r>
              <a:rPr lang="it-IT" dirty="0"/>
              <a:t> </a:t>
            </a:r>
            <a:r>
              <a:rPr lang="it-IT" dirty="0" smtClean="0"/>
              <a:t>   </a:t>
            </a:r>
            <a:r>
              <a:rPr dirty="0" smtClean="0"/>
              <a:t>Le </a:t>
            </a:r>
            <a:r>
              <a:rPr dirty="0" err="1"/>
              <a:t>competenze</a:t>
            </a:r>
            <a:r>
              <a:rPr dirty="0"/>
              <a:t> come </a:t>
            </a:r>
            <a:r>
              <a:rPr dirty="0" err="1"/>
              <a:t>combinazione</a:t>
            </a:r>
            <a:r>
              <a:rPr dirty="0"/>
              <a:t> di </a:t>
            </a:r>
            <a:r>
              <a:rPr dirty="0" err="1"/>
              <a:t>conoscenze</a:t>
            </a:r>
            <a:r>
              <a:rPr dirty="0"/>
              <a:t>, </a:t>
            </a:r>
            <a:r>
              <a:rPr dirty="0" err="1"/>
              <a:t>abilità</a:t>
            </a:r>
            <a:r>
              <a:rPr dirty="0"/>
              <a:t> e </a:t>
            </a:r>
            <a:r>
              <a:rPr dirty="0" err="1"/>
              <a:t>attitudini</a:t>
            </a:r>
            <a:r>
              <a:rPr dirty="0"/>
              <a:t> appropriate al </a:t>
            </a:r>
            <a:r>
              <a:rPr dirty="0" err="1"/>
              <a:t>contesto</a:t>
            </a:r>
            <a:r>
              <a:rPr dirty="0"/>
              <a:t> per la </a:t>
            </a:r>
            <a:r>
              <a:rPr lang="it-IT" dirty="0" smtClean="0"/>
              <a:t>  </a:t>
            </a:r>
          </a:p>
          <a:p>
            <a:pPr>
              <a:defRPr sz="3500">
                <a:solidFill>
                  <a:srgbClr val="000000"/>
                </a:solidFill>
              </a:defRPr>
            </a:pPr>
            <a:r>
              <a:rPr lang="it-IT" dirty="0"/>
              <a:t> </a:t>
            </a:r>
            <a:r>
              <a:rPr lang="it-IT" dirty="0" smtClean="0"/>
              <a:t>   </a:t>
            </a:r>
            <a:r>
              <a:rPr dirty="0" err="1" smtClean="0"/>
              <a:t>realizzazione</a:t>
            </a:r>
            <a:r>
              <a:rPr dirty="0" smtClean="0"/>
              <a:t> </a:t>
            </a:r>
            <a:r>
              <a:rPr dirty="0"/>
              <a:t>e lo </a:t>
            </a:r>
            <a:r>
              <a:rPr dirty="0" err="1"/>
              <a:t>sviluppo</a:t>
            </a:r>
            <a:r>
              <a:rPr dirty="0"/>
              <a:t> </a:t>
            </a:r>
            <a:r>
              <a:rPr dirty="0" err="1"/>
              <a:t>personali</a:t>
            </a:r>
            <a:r>
              <a:rPr dirty="0"/>
              <a:t>, la </a:t>
            </a:r>
            <a:r>
              <a:rPr dirty="0" err="1"/>
              <a:t>cittadinanza</a:t>
            </a:r>
            <a:r>
              <a:rPr dirty="0"/>
              <a:t> </a:t>
            </a:r>
            <a:r>
              <a:rPr dirty="0" err="1"/>
              <a:t>attiva</a:t>
            </a:r>
            <a:r>
              <a:rPr dirty="0"/>
              <a:t>, </a:t>
            </a:r>
            <a:r>
              <a:rPr dirty="0" err="1"/>
              <a:t>l’inclusione</a:t>
            </a:r>
            <a:r>
              <a:rPr dirty="0"/>
              <a:t> </a:t>
            </a:r>
            <a:r>
              <a:rPr dirty="0" err="1"/>
              <a:t>sociale</a:t>
            </a:r>
            <a:r>
              <a:rPr dirty="0"/>
              <a:t> e </a:t>
            </a:r>
            <a:r>
              <a:rPr dirty="0" err="1"/>
              <a:t>l’occupazione</a:t>
            </a:r>
            <a:r>
              <a:rPr dirty="0"/>
              <a:t>.</a:t>
            </a:r>
          </a:p>
          <a:p>
            <a:pPr>
              <a:defRPr sz="3500">
                <a:solidFill>
                  <a:srgbClr val="000000"/>
                </a:solidFill>
              </a:defRPr>
            </a:pPr>
            <a:endParaRPr dirty="0"/>
          </a:p>
          <a:p>
            <a:pPr>
              <a:defRPr sz="3500">
                <a:solidFill>
                  <a:srgbClr val="000000"/>
                </a:solidFill>
              </a:defRPr>
            </a:pPr>
            <a:r>
              <a:rPr lang="it-IT" b="1" dirty="0" smtClean="0">
                <a:latin typeface="+mn-lt"/>
                <a:ea typeface="+mn-ea"/>
                <a:cs typeface="+mn-cs"/>
                <a:sym typeface="Helvetica"/>
              </a:rPr>
              <a:t>    </a:t>
            </a:r>
            <a:r>
              <a:rPr b="1" dirty="0" smtClean="0">
                <a:latin typeface="+mn-lt"/>
                <a:ea typeface="+mn-ea"/>
                <a:cs typeface="+mn-cs"/>
                <a:sym typeface="Helvetica"/>
              </a:rPr>
              <a:t>Le </a:t>
            </a:r>
            <a:r>
              <a:rPr b="1" dirty="0" err="1">
                <a:latin typeface="+mn-lt"/>
                <a:ea typeface="+mn-ea"/>
                <a:cs typeface="+mn-cs"/>
                <a:sym typeface="Helvetica"/>
              </a:rPr>
              <a:t>otto</a:t>
            </a:r>
            <a:r>
              <a:rPr b="1" dirty="0">
                <a:latin typeface="+mn-lt"/>
                <a:ea typeface="+mn-ea"/>
                <a:cs typeface="+mn-cs"/>
                <a:sym typeface="Helvetica"/>
              </a:rPr>
              <a:t> </a:t>
            </a:r>
            <a:r>
              <a:rPr b="1" dirty="0" err="1">
                <a:latin typeface="+mn-lt"/>
                <a:ea typeface="+mn-ea"/>
                <a:cs typeface="+mn-cs"/>
                <a:sym typeface="Helvetica"/>
              </a:rPr>
              <a:t>competenze</a:t>
            </a:r>
            <a:r>
              <a:rPr b="1" dirty="0">
                <a:latin typeface="+mn-lt"/>
                <a:ea typeface="+mn-ea"/>
                <a:cs typeface="+mn-cs"/>
                <a:sym typeface="Helvetica"/>
              </a:rPr>
              <a:t> </a:t>
            </a:r>
            <a:r>
              <a:rPr b="1" dirty="0" err="1">
                <a:latin typeface="+mn-lt"/>
                <a:ea typeface="+mn-ea"/>
                <a:cs typeface="+mn-cs"/>
                <a:sym typeface="Helvetica"/>
              </a:rPr>
              <a:t>chiave</a:t>
            </a:r>
            <a:r>
              <a:rPr b="1" dirty="0">
                <a:latin typeface="+mn-lt"/>
                <a:ea typeface="+mn-ea"/>
                <a:cs typeface="+mn-cs"/>
                <a:sym typeface="Helvetica"/>
              </a:rPr>
              <a:t> per </a:t>
            </a:r>
            <a:r>
              <a:rPr b="1" dirty="0" err="1">
                <a:latin typeface="+mn-lt"/>
                <a:ea typeface="+mn-ea"/>
                <a:cs typeface="+mn-cs"/>
                <a:sym typeface="Helvetica"/>
              </a:rPr>
              <a:t>l’apprendimento</a:t>
            </a:r>
            <a:r>
              <a:rPr b="1" dirty="0">
                <a:latin typeface="+mn-lt"/>
                <a:ea typeface="+mn-ea"/>
                <a:cs typeface="+mn-cs"/>
                <a:sym typeface="Helvetica"/>
              </a:rPr>
              <a:t> </a:t>
            </a:r>
            <a:r>
              <a:rPr b="1" dirty="0" err="1" smtClean="0">
                <a:latin typeface="+mn-lt"/>
                <a:ea typeface="+mn-ea"/>
                <a:cs typeface="+mn-cs"/>
                <a:sym typeface="Helvetica"/>
              </a:rPr>
              <a:t>permanente</a:t>
            </a:r>
            <a:endParaRPr lang="it-IT" b="1" dirty="0" smtClean="0">
              <a:latin typeface="+mn-lt"/>
              <a:ea typeface="+mn-ea"/>
              <a:cs typeface="+mn-cs"/>
              <a:sym typeface="Helvetica"/>
            </a:endParaRPr>
          </a:p>
          <a:p>
            <a:pPr>
              <a:defRPr sz="3500">
                <a:solidFill>
                  <a:srgbClr val="000000"/>
                </a:solidFill>
              </a:defRPr>
            </a:pPr>
            <a:endParaRPr b="1" dirty="0">
              <a:latin typeface="+mn-lt"/>
              <a:ea typeface="+mn-ea"/>
              <a:cs typeface="+mn-cs"/>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White">
  <a:themeElements>
    <a:clrScheme name="White">
      <a:dk1>
        <a:srgbClr val="3B3D4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Roman"/>
        <a:ea typeface="Avenir Roman"/>
        <a:cs typeface="Avenir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0280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Roman"/>
        <a:ea typeface="Avenir Roman"/>
        <a:cs typeface="Avenir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0280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3B3D4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331</TotalTime>
  <Words>2967</Words>
  <Application>Microsoft Office PowerPoint</Application>
  <PresentationFormat>Personalizzato</PresentationFormat>
  <Paragraphs>240</Paragraphs>
  <Slides>45</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45</vt:i4>
      </vt:variant>
    </vt:vector>
  </HeadingPairs>
  <TitlesOfParts>
    <vt:vector size="57" baseType="lpstr">
      <vt:lpstr>Arial</vt:lpstr>
      <vt:lpstr>Avenir Roman</vt:lpstr>
      <vt:lpstr>Helvetica</vt:lpstr>
      <vt:lpstr>Helvetica Light</vt:lpstr>
      <vt:lpstr>Neris Black</vt:lpstr>
      <vt:lpstr>Neris Bold Italic</vt:lpstr>
      <vt:lpstr>Neris Light</vt:lpstr>
      <vt:lpstr>Neris SemiBold</vt:lpstr>
      <vt:lpstr>Neris Thin</vt:lpstr>
      <vt:lpstr>Seravek</vt:lpstr>
      <vt:lpstr>Seravek Light</vt:lpstr>
      <vt:lpstr>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PC</cp:lastModifiedBy>
  <cp:revision>43</cp:revision>
  <dcterms:modified xsi:type="dcterms:W3CDTF">2021-02-13T17:39:44Z</dcterms:modified>
</cp:coreProperties>
</file>